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905000"/>
            <a:ext cx="7162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Individual stands committed to </a:t>
            </a:r>
          </a:p>
          <a:p>
            <a:r>
              <a:rPr lang="en-US" sz="4000" b="1" dirty="0" smtClean="0"/>
              <a:t>carry out the common goods</a:t>
            </a:r>
          </a:p>
          <a:p>
            <a:r>
              <a:rPr lang="en-US" sz="4000" b="1" dirty="0" smtClean="0"/>
              <a:t>around which a social </a:t>
            </a:r>
          </a:p>
          <a:p>
            <a:r>
              <a:rPr lang="en-US" sz="4000" b="1" dirty="0" smtClean="0"/>
              <a:t>or professional role is oriented.</a:t>
            </a:r>
            <a:endParaRPr lang="en-US" sz="4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role responsibility?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457200" y="2057400"/>
            <a:ext cx="8001000" cy="3200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When the band leader signed </a:t>
            </a:r>
          </a:p>
          <a:p>
            <a:r>
              <a:rPr lang="en-US" sz="4000" b="1" dirty="0" smtClean="0"/>
              <a:t>the contract because </a:t>
            </a:r>
            <a:r>
              <a:rPr lang="en-US" sz="4000" b="1" dirty="0" smtClean="0"/>
              <a:t>Luca </a:t>
            </a:r>
            <a:r>
              <a:rPr lang="en-US" sz="4000" b="1" dirty="0" err="1" smtClean="0"/>
              <a:t>Brasi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told him that he would </a:t>
            </a:r>
            <a:r>
              <a:rPr lang="en-US" sz="4000" b="1" dirty="0" smtClean="0"/>
              <a:t>either </a:t>
            </a:r>
          </a:p>
          <a:p>
            <a:r>
              <a:rPr lang="en-US" sz="4000" b="1" dirty="0" smtClean="0"/>
              <a:t>have the band leader’s </a:t>
            </a:r>
            <a:r>
              <a:rPr lang="en-US" sz="4000" b="1" dirty="0" smtClean="0"/>
              <a:t>signature or </a:t>
            </a:r>
          </a:p>
          <a:p>
            <a:r>
              <a:rPr lang="en-US" sz="4000" b="1" dirty="0" smtClean="0"/>
              <a:t>his brains on the </a:t>
            </a:r>
            <a:r>
              <a:rPr lang="en-US" sz="4000" b="1" dirty="0" smtClean="0"/>
              <a:t>contract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32343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is acting under psychological compulsion 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burden of proof in a criminal</a:t>
            </a:r>
          </a:p>
          <a:p>
            <a:r>
              <a:rPr lang="en-US" sz="4000" b="1" dirty="0" smtClean="0"/>
              <a:t>proceeding or trial.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beyond a reasonable doubt?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Latin term stands for wrongful</a:t>
            </a:r>
          </a:p>
          <a:p>
            <a:r>
              <a:rPr lang="en-US" sz="4000" dirty="0" smtClean="0"/>
              <a:t>injury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tort?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762000" y="1905000"/>
            <a:ext cx="7162800" cy="3657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Calling defamation (libel or </a:t>
            </a:r>
          </a:p>
          <a:p>
            <a:r>
              <a:rPr lang="en-US" sz="4000" b="1" dirty="0" smtClean="0"/>
              <a:t>slander) “flaming” or “harmless</a:t>
            </a:r>
          </a:p>
          <a:p>
            <a:r>
              <a:rPr lang="en-US" sz="4000" b="1" dirty="0" smtClean="0"/>
              <a:t>puffery”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32343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is </a:t>
            </a:r>
            <a:r>
              <a:rPr lang="en-US" sz="4000" b="1" dirty="0" smtClean="0"/>
              <a:t>“euphemistic labeling”?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 betray my sister’s secret </a:t>
            </a:r>
          </a:p>
          <a:p>
            <a:r>
              <a:rPr lang="en-US" sz="4000" b="1" dirty="0" smtClean="0"/>
              <a:t>not knowing it was a secret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381000"/>
            <a:ext cx="70866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is excusable ignorance?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Those who are insane lack this </a:t>
            </a:r>
          </a:p>
          <a:p>
            <a:r>
              <a:rPr lang="en-US" sz="4000" b="1" dirty="0" smtClean="0"/>
              <a:t>cognitive capacity.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the ability to appreciate the moral and legal qualities of one’s action?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600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is the burden of proof in a </a:t>
            </a:r>
          </a:p>
          <a:p>
            <a:r>
              <a:rPr lang="en-US" sz="4000" b="1" dirty="0" smtClean="0"/>
              <a:t>civil proceeding or trial.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preponderance of evidence?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2209800"/>
            <a:ext cx="7162800" cy="3048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b="1" dirty="0" smtClean="0"/>
              <a:t>“Can’t she take a joke?”</a:t>
            </a:r>
            <a:endParaRPr lang="en-US" sz="4000" b="1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75432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How did the BMX Police displace responsibility by “blaming the victim”?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2133600"/>
            <a:ext cx="7162800" cy="3048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To successfully deny a condition</a:t>
            </a:r>
          </a:p>
          <a:p>
            <a:r>
              <a:rPr lang="en-US" sz="4000" b="1" dirty="0" smtClean="0"/>
              <a:t>of capacity responsibility is to </a:t>
            </a:r>
          </a:p>
          <a:p>
            <a:r>
              <a:rPr lang="en-US" sz="4000" b="1" dirty="0" smtClean="0"/>
              <a:t>validate this.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an excuse that gets us off the moral hook for something we have done?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Capacity Responsibility</a:t>
            </a:r>
            <a:endParaRPr lang="en-US" sz="1800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Criminal Responsibility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006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Civil Responsibility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Miscellaneous    </a:t>
            </a:r>
            <a:r>
              <a:rPr lang="en-US" sz="2000" b="1" dirty="0" smtClean="0"/>
              <a:t>Responsibility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143000"/>
            <a:ext cx="80010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Criminal law has trouble with these legal</a:t>
            </a:r>
          </a:p>
          <a:p>
            <a:r>
              <a:rPr lang="en-US" sz="3200" b="1" dirty="0" smtClean="0"/>
              <a:t>persons because they have no body to kick</a:t>
            </a:r>
          </a:p>
          <a:p>
            <a:r>
              <a:rPr lang="en-US" sz="3200" b="1" dirty="0" smtClean="0"/>
              <a:t>or soul to damn.</a:t>
            </a:r>
            <a:endParaRPr lang="en-US" sz="32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corporations?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828800"/>
            <a:ext cx="76962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type of penalty or fine </a:t>
            </a:r>
          </a:p>
          <a:p>
            <a:r>
              <a:rPr lang="en-US" sz="4000" b="1" dirty="0" smtClean="0"/>
              <a:t>represents an invasion of civil law</a:t>
            </a:r>
          </a:p>
          <a:p>
            <a:r>
              <a:rPr lang="en-US" sz="4000" b="1" dirty="0" smtClean="0"/>
              <a:t>by criminal law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punitive damages?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2438400"/>
            <a:ext cx="7162800" cy="3200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 had a few too many drinks </a:t>
            </a:r>
          </a:p>
          <a:p>
            <a:r>
              <a:rPr lang="en-US" sz="4000" b="1" dirty="0" smtClean="0"/>
              <a:t>and then said some things to</a:t>
            </a:r>
          </a:p>
          <a:p>
            <a:r>
              <a:rPr lang="en-US" sz="4000" b="1" dirty="0" smtClean="0"/>
              <a:t>my friend that I should not have </a:t>
            </a:r>
          </a:p>
          <a:p>
            <a:r>
              <a:rPr lang="en-US" sz="4000" b="1" dirty="0" smtClean="0"/>
              <a:t>said.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38499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When is an act performed under compulsion (influence of alcohol) not excusable?  (I got myself into the compelling situation.)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production in an individual</a:t>
            </a:r>
          </a:p>
          <a:p>
            <a:r>
              <a:rPr lang="en-US" sz="4000" b="1" dirty="0" smtClean="0"/>
              <a:t>of a state of mind or body con-</a:t>
            </a:r>
          </a:p>
          <a:p>
            <a:r>
              <a:rPr lang="en-US" sz="4000" b="1" dirty="0" err="1" smtClean="0"/>
              <a:t>trary</a:t>
            </a:r>
            <a:r>
              <a:rPr lang="en-US" sz="4000" b="1" dirty="0" smtClean="0"/>
              <a:t> to the actual will.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compulsion?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dirty="0" smtClean="0"/>
              <a:t>A guilty state of mind.</a:t>
            </a:r>
            <a:endParaRPr lang="en-US" sz="44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err="1" smtClean="0"/>
              <a:t>mens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rea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Liability based on failure </a:t>
            </a:r>
          </a:p>
          <a:p>
            <a:r>
              <a:rPr lang="en-US" sz="4000" dirty="0" smtClean="0"/>
              <a:t>to exercise due care.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negligence?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1676400"/>
            <a:ext cx="7772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Physical motions produce an event.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causal responsibility?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Performing an action </a:t>
            </a:r>
            <a:r>
              <a:rPr lang="en-US" sz="4000" u="sng" dirty="0" smtClean="0"/>
              <a:t>knowingly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and </a:t>
            </a:r>
            <a:r>
              <a:rPr lang="en-US" sz="4000" u="sng" dirty="0" smtClean="0"/>
              <a:t>voluntarily</a:t>
            </a:r>
            <a:r>
              <a:rPr lang="en-US" sz="4000" dirty="0" smtClean="0"/>
              <a:t> allows others to </a:t>
            </a:r>
          </a:p>
          <a:p>
            <a:r>
              <a:rPr lang="en-US" sz="4000" dirty="0" smtClean="0"/>
              <a:t>impute the following to me.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</a:t>
            </a:r>
            <a:r>
              <a:rPr lang="en-US" sz="2800" b="1" dirty="0" smtClean="0"/>
              <a:t>is </a:t>
            </a:r>
            <a:r>
              <a:rPr lang="en-US" sz="2800" b="1" u="sng" dirty="0" smtClean="0"/>
              <a:t>praise</a:t>
            </a:r>
            <a:r>
              <a:rPr lang="en-US" sz="2800" b="1" dirty="0" smtClean="0"/>
              <a:t> (if the action is good) and </a:t>
            </a:r>
            <a:r>
              <a:rPr lang="en-US" sz="2800" b="1" u="sng" dirty="0" smtClean="0"/>
              <a:t>blame</a:t>
            </a:r>
            <a:r>
              <a:rPr lang="en-US" sz="2800" b="1" dirty="0" smtClean="0"/>
              <a:t>  (if the action is bad)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600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 guilty action.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err="1" smtClean="0"/>
              <a:t>actus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reus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066800"/>
            <a:ext cx="8229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liability is based on taking and </a:t>
            </a:r>
          </a:p>
          <a:p>
            <a:r>
              <a:rPr lang="en-US" sz="4000" b="1" dirty="0" smtClean="0"/>
              <a:t>imposing on others undue risk.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recklessness?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5650</TotalTime>
  <Words>489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Dr-Cruz</cp:lastModifiedBy>
  <cp:revision>125</cp:revision>
  <cp:lastPrinted>2001-01-31T16:21:13Z</cp:lastPrinted>
  <dcterms:created xsi:type="dcterms:W3CDTF">1998-08-03T22:24:04Z</dcterms:created>
  <dcterms:modified xsi:type="dcterms:W3CDTF">2012-03-17T17:45:23Z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