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19"/>
  </p:notesMasterIdLst>
  <p:sldIdLst>
    <p:sldId id="259" r:id="rId2"/>
    <p:sldId id="260" r:id="rId3"/>
    <p:sldId id="347" r:id="rId4"/>
    <p:sldId id="348" r:id="rId5"/>
    <p:sldId id="357" r:id="rId6"/>
    <p:sldId id="262" r:id="rId7"/>
    <p:sldId id="269" r:id="rId8"/>
    <p:sldId id="270" r:id="rId9"/>
    <p:sldId id="271" r:id="rId10"/>
    <p:sldId id="272" r:id="rId11"/>
    <p:sldId id="273" r:id="rId12"/>
    <p:sldId id="342" r:id="rId13"/>
    <p:sldId id="343" r:id="rId14"/>
    <p:sldId id="349" r:id="rId15"/>
    <p:sldId id="346" r:id="rId16"/>
    <p:sldId id="355" r:id="rId17"/>
    <p:sldId id="356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4" autoAdjust="0"/>
    <p:restoredTop sz="97971" autoAdjust="0"/>
  </p:normalViewPr>
  <p:slideViewPr>
    <p:cSldViewPr>
      <p:cViewPr varScale="1">
        <p:scale>
          <a:sx n="101" d="100"/>
          <a:sy n="101" d="100"/>
        </p:scale>
        <p:origin x="-31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771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7F747-9B2C-422E-B1BB-499A08AAA622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DFC5A-4038-4B35-A49A-99DEFF1FE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0006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DFC5A-4038-4B35-A49A-99DEFF1FE4A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7151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DFC5A-4038-4B35-A49A-99DEFF1FE4A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4768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DFC5A-4038-4B35-A49A-99DEFF1FE4A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9201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DFC5A-4038-4B35-A49A-99DEFF1FE4A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58931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DFC5A-4038-4B35-A49A-99DEFF1FE4A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84458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DFC5A-4038-4B35-A49A-99DEFF1FE4A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78733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DFC5A-4038-4B35-A49A-99DEFF1FE4A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8543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DFC5A-4038-4B35-A49A-99DEFF1FE4A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2682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DFC5A-4038-4B35-A49A-99DEFF1FE4A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8836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DFC5A-4038-4B35-A49A-99DEFF1FE4A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471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DFC5A-4038-4B35-A49A-99DEFF1FE4A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5712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DFC5A-4038-4B35-A49A-99DEFF1FE4A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5157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DFC5A-4038-4B35-A49A-99DEFF1FE4A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6627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DFC5A-4038-4B35-A49A-99DEFF1FE4A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5938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DFC5A-4038-4B35-A49A-99DEFF1FE4A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170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DFC5A-4038-4B35-A49A-99DEFF1FE4A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0023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DFC5A-4038-4B35-A49A-99DEFF1FE4A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7536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EB466-5D7B-46B5-85C7-8277E459F1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3E85-73CC-4250-B40C-86F0FB2136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AEAA-7087-4C96-BDFA-B1DE43E0BF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8CAF-61DA-4A41-8EBD-55460A075E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5723-17E2-4FD8-8620-44B66145C7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6AEFC-D824-491A-8657-930153BF26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FB780-5FDE-4195-9507-F2D721C3CA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1E64-0EF8-4847-97F2-E4E3555070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EE4F-2640-4269-8A10-804A37D42C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3406-2DD2-4B88-9D1E-4E46C82942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CAC3-9E31-4DFF-8343-4CCEFF765E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01ABE-70F3-413F-9D3C-16B90EF5E7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Moral and Legal Responsibility in </a:t>
            </a:r>
            <a:r>
              <a:rPr lang="en-US" dirty="0" err="1" smtClean="0"/>
              <a:t>Biomatrix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Summary of different senses of responsibility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r>
              <a:rPr lang="en-US" b="1" dirty="0" smtClean="0"/>
              <a:t>General </a:t>
            </a:r>
            <a:r>
              <a:rPr lang="en-US" b="1" dirty="0"/>
              <a:t>Ignorance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b="1" dirty="0" smtClean="0"/>
              <a:t>A broad  ability </a:t>
            </a:r>
            <a:r>
              <a:rPr lang="en-US" b="1" dirty="0"/>
              <a:t>to appreciate the moral quality of my </a:t>
            </a:r>
            <a:r>
              <a:rPr lang="en-US" b="1" dirty="0" smtClean="0"/>
              <a:t>actions that </a:t>
            </a:r>
            <a:r>
              <a:rPr lang="en-US" b="1" dirty="0"/>
              <a:t>includes…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bringing moral </a:t>
            </a:r>
            <a:r>
              <a:rPr lang="en-US" sz="2400" dirty="0" smtClean="0"/>
              <a:t>concepts, rules, </a:t>
            </a:r>
            <a:r>
              <a:rPr lang="en-US" sz="2400" dirty="0"/>
              <a:t>and principles to bear on the </a:t>
            </a:r>
            <a:r>
              <a:rPr lang="en-US" sz="2400" dirty="0" smtClean="0"/>
              <a:t>situation  (social injustice of windmill public hearings)</a:t>
            </a:r>
            <a:endParaRPr lang="en-US" sz="2400" dirty="0"/>
          </a:p>
          <a:p>
            <a:pPr lvl="2">
              <a:lnSpc>
                <a:spcPct val="90000"/>
              </a:lnSpc>
            </a:pP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responding in an emotionally appropriate way to the </a:t>
            </a:r>
            <a:r>
              <a:rPr lang="en-US" sz="2400" dirty="0" smtClean="0"/>
              <a:t>situation (anger and indignation at attempt to exclude from process)</a:t>
            </a:r>
            <a:endParaRPr lang="en-US" sz="2400" dirty="0"/>
          </a:p>
          <a:p>
            <a:pPr lvl="2">
              <a:lnSpc>
                <a:spcPct val="90000"/>
              </a:lnSpc>
            </a:pP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shaping one’s actions in accordance with moral understanding and moral </a:t>
            </a:r>
            <a:r>
              <a:rPr lang="en-US" sz="2400" dirty="0" smtClean="0"/>
              <a:t>emotion (opposing injustice through social activism / whistleblowing)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Specific Ignorance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600" dirty="0"/>
              <a:t>One fails to act responsibly in a situation because one lacks crucially relevant situational details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I betray my sister’s secret 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But I </a:t>
            </a:r>
            <a:r>
              <a:rPr lang="en-US" sz="2400" dirty="0" smtClean="0"/>
              <a:t>didn’t know that it was in </a:t>
            </a:r>
            <a:r>
              <a:rPr lang="en-US" sz="2400" dirty="0"/>
              <a:t>fact a secret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My ignorance of that crucial detail relieves me of responsibility in this </a:t>
            </a:r>
            <a:r>
              <a:rPr lang="en-US" sz="2400" dirty="0" smtClean="0"/>
              <a:t>situation (ignorance = excuse)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Not satisfying the knowledge and volitional conditions allows for </a:t>
            </a:r>
            <a:r>
              <a:rPr lang="en-US" sz="3600" b="1" dirty="0"/>
              <a:t>excuses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r>
              <a:rPr lang="en-US" sz="2800" b="1" dirty="0"/>
              <a:t>Condition—Performing the action knowingly</a:t>
            </a:r>
          </a:p>
          <a:p>
            <a:endParaRPr lang="en-US" sz="2800" b="1" dirty="0">
              <a:solidFill>
                <a:schemeClr val="bg2"/>
              </a:solidFill>
            </a:endParaRPr>
          </a:p>
          <a:p>
            <a:pPr lvl="1"/>
            <a:r>
              <a:rPr lang="en-US" sz="2400" dirty="0"/>
              <a:t>Excuse—I didn’t know what I was doing or I couldn’t appreciate the moral quality of what I was doing</a:t>
            </a:r>
          </a:p>
          <a:p>
            <a:endParaRPr lang="en-US" sz="2800" dirty="0"/>
          </a:p>
          <a:p>
            <a:r>
              <a:rPr lang="en-US" sz="2800" b="1" dirty="0"/>
              <a:t>Condition—Performing the action </a:t>
            </a:r>
            <a:r>
              <a:rPr lang="en-US" sz="2800" b="1" dirty="0" smtClean="0"/>
              <a:t>voluntarily</a:t>
            </a:r>
            <a:endParaRPr lang="en-US" sz="2800" b="1" dirty="0"/>
          </a:p>
          <a:p>
            <a:endParaRPr lang="en-US" sz="2800" b="1" dirty="0">
              <a:solidFill>
                <a:schemeClr val="bg2"/>
              </a:solidFill>
            </a:endParaRPr>
          </a:p>
          <a:p>
            <a:pPr lvl="1"/>
            <a:r>
              <a:rPr lang="en-US" sz="2400" dirty="0" smtClean="0"/>
              <a:t>Excuse—He (Luca </a:t>
            </a:r>
            <a:r>
              <a:rPr lang="en-US" sz="2400" dirty="0" err="1" smtClean="0"/>
              <a:t>Brasi</a:t>
            </a:r>
            <a:r>
              <a:rPr lang="en-US" sz="2400" dirty="0" smtClean="0"/>
              <a:t>) made me do it (</a:t>
            </a:r>
            <a:r>
              <a:rPr lang="en-US" sz="2400" dirty="0"/>
              <a:t>I couldn’t have done otherwise)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for Excuses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876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What past conditions produced ignorance or compulsion?</a:t>
            </a:r>
            <a:endParaRPr lang="en-US" sz="2800" dirty="0"/>
          </a:p>
          <a:p>
            <a:pPr marL="0" indent="0">
              <a:lnSpc>
                <a:spcPct val="90000"/>
              </a:lnSpc>
              <a:buNone/>
            </a:pPr>
            <a:endParaRPr lang="en-US" sz="900" dirty="0"/>
          </a:p>
          <a:p>
            <a:pPr>
              <a:lnSpc>
                <a:spcPct val="90000"/>
              </a:lnSpc>
            </a:pPr>
            <a:r>
              <a:rPr lang="en-US" sz="2800" dirty="0"/>
              <a:t>I am responsible for what I do under ignorance and under compulsion if I got myself into the excuse-generating situations in the first place</a:t>
            </a:r>
          </a:p>
          <a:p>
            <a:pPr marL="0" indent="0">
              <a:lnSpc>
                <a:spcPct val="90000"/>
              </a:lnSpc>
              <a:buNone/>
            </a:pPr>
            <a:endParaRPr lang="en-US" sz="900" dirty="0"/>
          </a:p>
          <a:p>
            <a:pPr>
              <a:lnSpc>
                <a:spcPct val="90000"/>
              </a:lnSpc>
            </a:pPr>
            <a:r>
              <a:rPr lang="en-US" sz="2800" dirty="0"/>
              <a:t>Examples:</a:t>
            </a:r>
          </a:p>
          <a:p>
            <a:pPr marL="0" indent="0">
              <a:lnSpc>
                <a:spcPct val="90000"/>
              </a:lnSpc>
              <a:buNone/>
            </a:pPr>
            <a:endParaRPr lang="en-US" sz="9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My ignorance was caused by past </a:t>
            </a:r>
            <a:r>
              <a:rPr lang="en-US" sz="2400" dirty="0" smtClean="0"/>
              <a:t>negligence (I didn’t know but I should have known)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My being compelled was caused by past recklessness (I </a:t>
            </a:r>
            <a:r>
              <a:rPr lang="en-US" sz="2400" dirty="0" smtClean="0"/>
              <a:t>didn’t drink responsibly)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Dark Side of Responsibility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Bandura’s</a:t>
            </a:r>
            <a:r>
              <a:rPr lang="en-US" dirty="0" smtClean="0"/>
              <a:t> studies on how individuals attempt to evade responsibility for their actions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939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52400"/>
            <a:ext cx="7772400" cy="640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Biomatrix</a:t>
            </a:r>
            <a:r>
              <a:rPr lang="en-US" dirty="0" smtClean="0"/>
              <a:t> and Defusing Responsibility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867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From trial transcripts</a:t>
            </a:r>
          </a:p>
          <a:p>
            <a:pPr lvl="1"/>
            <a:r>
              <a:rPr lang="en-US" dirty="0" smtClean="0"/>
              <a:t>Q.  But you have no proof that the company has ties to organized crime, correct?</a:t>
            </a:r>
          </a:p>
          <a:p>
            <a:pPr lvl="1"/>
            <a:r>
              <a:rPr lang="en-US" dirty="0" smtClean="0"/>
              <a:t>A.  Correct</a:t>
            </a:r>
          </a:p>
          <a:p>
            <a:pPr lvl="1"/>
            <a:r>
              <a:rPr lang="en-US" dirty="0" smtClean="0"/>
              <a:t>Q. And you’ve never had any proof to suggest that the company had ties to organized crime, correct?</a:t>
            </a:r>
          </a:p>
          <a:p>
            <a:pPr lvl="1"/>
            <a:r>
              <a:rPr lang="en-US" dirty="0" smtClean="0"/>
              <a:t>A. Correct.</a:t>
            </a:r>
          </a:p>
          <a:p>
            <a:pPr lvl="1"/>
            <a:r>
              <a:rPr lang="en-US" dirty="0" smtClean="0"/>
              <a:t>Q. You’ve never taken any steps to substantiate whether or not the company had ties to organized crime, correct?</a:t>
            </a:r>
          </a:p>
          <a:p>
            <a:pPr lvl="1"/>
            <a:r>
              <a:rPr lang="en-US" dirty="0" smtClean="0"/>
              <a:t>A. Correct.  I’m not a police officer. </a:t>
            </a:r>
            <a:r>
              <a:rPr lang="en-US" b="1" dirty="0" smtClean="0">
                <a:solidFill>
                  <a:srgbClr val="FF0000"/>
                </a:solidFill>
              </a:rPr>
              <a:t>(moral justification and advantageous comparisons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sz="1500" dirty="0" smtClean="0"/>
          </a:p>
          <a:p>
            <a:pPr lvl="1"/>
            <a:r>
              <a:rPr lang="en-US" sz="2500" b="1" dirty="0" smtClean="0"/>
              <a:t>See Richard Dep. pp. 210: 17-211:2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sz="1500" dirty="0" smtClean="0"/>
          </a:p>
          <a:p>
            <a:r>
              <a:rPr lang="en-US" dirty="0" smtClean="0"/>
              <a:t>“Richard testified that it is “irrelevant” to him how people interpret his posts because they are made in a Yahoo! Chat room (=</a:t>
            </a:r>
            <a:r>
              <a:rPr lang="en-US" b="1" dirty="0" smtClean="0">
                <a:solidFill>
                  <a:srgbClr val="FF0000"/>
                </a:solidFill>
              </a:rPr>
              <a:t>euphemistic </a:t>
            </a:r>
            <a:r>
              <a:rPr lang="en-US" b="1" dirty="0" err="1" smtClean="0">
                <a:solidFill>
                  <a:srgbClr val="FF0000"/>
                </a:solidFill>
              </a:rPr>
              <a:t>labelling</a:t>
            </a:r>
            <a:r>
              <a:rPr lang="en-US" dirty="0"/>
              <a:t>)</a:t>
            </a:r>
            <a:r>
              <a:rPr lang="en-US" dirty="0" smtClean="0"/>
              <a:t>.  </a:t>
            </a:r>
          </a:p>
          <a:p>
            <a:pPr marL="0" indent="0">
              <a:buNone/>
            </a:pPr>
            <a:endParaRPr lang="en-US" sz="1500" dirty="0"/>
          </a:p>
          <a:p>
            <a:r>
              <a:rPr lang="en-US" dirty="0" smtClean="0"/>
              <a:t>Can’t she take a joke (in reference to accusing </a:t>
            </a:r>
            <a:r>
              <a:rPr lang="en-US" dirty="0" err="1" smtClean="0"/>
              <a:t>Biomatrix</a:t>
            </a:r>
            <a:r>
              <a:rPr lang="en-US" dirty="0" smtClean="0"/>
              <a:t> VP of sexual harassment) (=</a:t>
            </a:r>
            <a:r>
              <a:rPr lang="en-US" b="1" dirty="0" smtClean="0">
                <a:solidFill>
                  <a:srgbClr val="FF0000"/>
                </a:solidFill>
              </a:rPr>
              <a:t>blaming the victim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lvl="1"/>
            <a:r>
              <a:rPr lang="en-US" sz="2500" b="1" dirty="0" smtClean="0"/>
              <a:t>See Richard Dep., p. 193: 18-193: 22.</a:t>
            </a:r>
            <a:endParaRPr lang="en-US" sz="25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Autofit/>
          </a:bodyPr>
          <a:lstStyle/>
          <a:p>
            <a:r>
              <a:rPr lang="en-US" sz="3200" dirty="0" smtClean="0"/>
              <a:t>Mapping actions onto Bandura’s Framework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Ways in which </a:t>
            </a:r>
            <a:r>
              <a:rPr lang="en-US" dirty="0" err="1" smtClean="0"/>
              <a:t>Biomatrix</a:t>
            </a:r>
            <a:r>
              <a:rPr lang="en-US" dirty="0" smtClean="0"/>
              <a:t> Police displaced or defused responsibility for their online actions:</a:t>
            </a:r>
          </a:p>
          <a:p>
            <a:pPr marL="0" indent="0">
              <a:buNone/>
            </a:pPr>
            <a:endParaRPr lang="en-US" sz="900" dirty="0" smtClean="0"/>
          </a:p>
          <a:p>
            <a:r>
              <a:rPr lang="en-US" dirty="0" smtClean="0"/>
              <a:t>  Minimizing, ignoring, or misconstruing bad consequences?</a:t>
            </a:r>
          </a:p>
          <a:p>
            <a:pPr marL="0" indent="0">
              <a:buNone/>
            </a:pPr>
            <a:endParaRPr lang="en-US" sz="900" dirty="0" smtClean="0"/>
          </a:p>
          <a:p>
            <a:r>
              <a:rPr lang="en-US" dirty="0" smtClean="0"/>
              <a:t>Blaming the victim</a:t>
            </a:r>
          </a:p>
          <a:p>
            <a:pPr lvl="1"/>
            <a:r>
              <a:rPr lang="en-US" dirty="0" smtClean="0"/>
              <a:t>They can’t take a joke</a:t>
            </a:r>
          </a:p>
          <a:p>
            <a:pPr marL="0" indent="0">
              <a:buNone/>
            </a:pPr>
            <a:endParaRPr lang="en-US" sz="900" dirty="0" smtClean="0"/>
          </a:p>
          <a:p>
            <a:r>
              <a:rPr lang="en-US" dirty="0" smtClean="0"/>
              <a:t>Moral justification or euphemistic labeling</a:t>
            </a:r>
          </a:p>
          <a:p>
            <a:pPr lvl="1"/>
            <a:r>
              <a:rPr lang="en-US" dirty="0" smtClean="0"/>
              <a:t>This is not wrong in the Internet</a:t>
            </a:r>
          </a:p>
          <a:p>
            <a:pPr lvl="1"/>
            <a:r>
              <a:rPr lang="en-US" dirty="0" smtClean="0"/>
              <a:t>We were just joking or flaming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Reactive Senses of Responsibility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52400" y="1981200"/>
            <a:ext cx="4343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Causal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Physical motions produce an event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/>
              <a:t>Role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individual stands committed to carry out common goods around which a social or professional role is oriented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48200" y="1981200"/>
            <a:ext cx="4343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Capacity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Determining the conditions under which someone can be held responsible for their actions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/>
              <a:t>Blame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Praising or blaming someone for what they have 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Criminal (Legal) Responsibility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 smtClean="0"/>
              <a:t>Mens</a:t>
            </a:r>
            <a:r>
              <a:rPr lang="en-US" b="1" dirty="0" smtClean="0"/>
              <a:t> Rea</a:t>
            </a:r>
          </a:p>
          <a:p>
            <a:pPr lvl="1"/>
            <a:r>
              <a:rPr lang="en-US" dirty="0" err="1" smtClean="0"/>
              <a:t>Gulity</a:t>
            </a:r>
            <a:r>
              <a:rPr lang="en-US" dirty="0" smtClean="0"/>
              <a:t> state of mind or intention to do wrong</a:t>
            </a:r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b="1" dirty="0" err="1" smtClean="0"/>
              <a:t>Actus</a:t>
            </a:r>
            <a:r>
              <a:rPr lang="en-US" b="1" dirty="0" smtClean="0"/>
              <a:t> Reus</a:t>
            </a:r>
          </a:p>
          <a:p>
            <a:pPr lvl="1"/>
            <a:r>
              <a:rPr lang="en-US" dirty="0" smtClean="0"/>
              <a:t>Wrongful action(s)</a:t>
            </a:r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b="1" dirty="0" smtClean="0"/>
              <a:t>Connection</a:t>
            </a:r>
            <a:r>
              <a:rPr lang="en-US" dirty="0" smtClean="0"/>
              <a:t> between </a:t>
            </a:r>
            <a:r>
              <a:rPr lang="en-US" dirty="0" err="1" smtClean="0"/>
              <a:t>Mens</a:t>
            </a:r>
            <a:r>
              <a:rPr lang="en-US" dirty="0" smtClean="0"/>
              <a:t> Rea and </a:t>
            </a:r>
            <a:r>
              <a:rPr lang="en-US" dirty="0" err="1" smtClean="0"/>
              <a:t>Actus</a:t>
            </a:r>
            <a:r>
              <a:rPr lang="en-US" dirty="0" smtClean="0"/>
              <a:t> Reus</a:t>
            </a:r>
          </a:p>
          <a:p>
            <a:pPr lvl="1"/>
            <a:r>
              <a:rPr lang="en-US" dirty="0" smtClean="0"/>
              <a:t>Guilty action caused by guilty state of mind.  (Not just wish </a:t>
            </a:r>
            <a:r>
              <a:rPr lang="en-US" dirty="0" err="1" smtClean="0"/>
              <a:t>fulfilment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sz="1100" dirty="0" smtClean="0"/>
          </a:p>
          <a:p>
            <a:r>
              <a:rPr lang="en-US" b="1" dirty="0" smtClean="0"/>
              <a:t>Burden of Proof</a:t>
            </a:r>
            <a:r>
              <a:rPr lang="en-US" dirty="0" smtClean="0"/>
              <a:t>: beyond a reasonable doubt</a:t>
            </a:r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b="1" dirty="0" smtClean="0"/>
              <a:t>Interested Party</a:t>
            </a:r>
            <a:r>
              <a:rPr lang="en-US" dirty="0" smtClean="0"/>
              <a:t>: society has an interest in punishing and thereby deterring violation of criminal laws</a:t>
            </a:r>
          </a:p>
          <a:p>
            <a:pPr marL="0" indent="0">
              <a:buNone/>
            </a:pPr>
            <a:endParaRPr lang="en-US" sz="1100" dirty="0" smtClean="0"/>
          </a:p>
          <a:p>
            <a:r>
              <a:rPr lang="en-US" b="1" dirty="0" smtClean="0"/>
              <a:t>Target</a:t>
            </a:r>
            <a:r>
              <a:rPr lang="en-US" dirty="0" smtClean="0"/>
              <a:t>: Human beings who have “a body to kick and a soul to damn”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Civil (Legal) Responsibility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Violations of Contract</a:t>
            </a:r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dirty="0" smtClean="0"/>
              <a:t>Torts or wrongful injury</a:t>
            </a:r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b="1" dirty="0" smtClean="0"/>
              <a:t>Standard of Evidence</a:t>
            </a:r>
            <a:r>
              <a:rPr lang="en-US" dirty="0" smtClean="0"/>
              <a:t>: To prove a tort one must prove…</a:t>
            </a:r>
          </a:p>
          <a:p>
            <a:pPr lvl="1"/>
            <a:r>
              <a:rPr lang="en-US" dirty="0" smtClean="0"/>
              <a:t>Negligence</a:t>
            </a:r>
          </a:p>
          <a:p>
            <a:pPr lvl="1"/>
            <a:r>
              <a:rPr lang="en-US" dirty="0" smtClean="0"/>
              <a:t>Recklessness</a:t>
            </a:r>
          </a:p>
          <a:p>
            <a:pPr marL="0" indent="0">
              <a:buNone/>
            </a:pPr>
            <a:endParaRPr lang="en-US" sz="900" dirty="0" smtClean="0"/>
          </a:p>
          <a:p>
            <a:r>
              <a:rPr lang="en-US" b="1" dirty="0" smtClean="0"/>
              <a:t>Interested Party</a:t>
            </a:r>
            <a:r>
              <a:rPr lang="en-US" dirty="0" smtClean="0"/>
              <a:t>: A tort seeks to make the victim (=one who suffers wrongful injury) whole</a:t>
            </a:r>
          </a:p>
          <a:p>
            <a:pPr marL="0" indent="0">
              <a:buNone/>
            </a:pPr>
            <a:endParaRPr lang="en-US" sz="900" dirty="0" smtClean="0"/>
          </a:p>
          <a:p>
            <a:r>
              <a:rPr lang="en-US" b="1" dirty="0" smtClean="0"/>
              <a:t>Burden of Proof</a:t>
            </a:r>
            <a:r>
              <a:rPr lang="en-US" dirty="0" smtClean="0"/>
              <a:t>: preponderance of evidence (the decision goes to whoever has the most support from the evidence)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O.J. Simpson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Lost civil trial because the preponderance of evidence said he killed Nicole Brown Simpson</a:t>
            </a:r>
          </a:p>
          <a:p>
            <a:pPr lvl="1"/>
            <a:r>
              <a:rPr lang="en-US" dirty="0" smtClean="0"/>
              <a:t>Paid $ to survivors of Nicole Brown Simpson</a:t>
            </a:r>
          </a:p>
          <a:p>
            <a:endParaRPr lang="en-US" dirty="0"/>
          </a:p>
          <a:p>
            <a:r>
              <a:rPr lang="en-US" dirty="0" smtClean="0"/>
              <a:t>Won the criminal trial because the prosecution could not prove beyond a reasonable doubt that he killed Nicole Brown Simpson</a:t>
            </a:r>
          </a:p>
          <a:p>
            <a:pPr lvl="1"/>
            <a:r>
              <a:rPr lang="en-US" dirty="0" smtClean="0"/>
              <a:t>Society, the interested party in this lawsuit, failed to make its case given the standard of evidence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856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600" dirty="0" smtClean="0"/>
              <a:t>Capacity Responsibility</a:t>
            </a:r>
            <a:endParaRPr lang="en-US" sz="4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Conditions of </a:t>
            </a:r>
            <a:r>
              <a:rPr lang="en-US" dirty="0" err="1" smtClean="0">
                <a:solidFill>
                  <a:schemeClr val="tx1"/>
                </a:solidFill>
              </a:rPr>
              <a:t>imputability</a:t>
            </a:r>
            <a:r>
              <a:rPr lang="en-US" dirty="0" smtClean="0">
                <a:solidFill>
                  <a:schemeClr val="tx1"/>
                </a:solidFill>
              </a:rPr>
              <a:t> for praising and blaming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Capacity Responsibility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09800"/>
            <a:ext cx="8229600" cy="4191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Conditions of </a:t>
            </a:r>
            <a:r>
              <a:rPr lang="en-US" sz="3600" dirty="0" err="1" smtClean="0"/>
              <a:t>Imputability</a:t>
            </a:r>
            <a:r>
              <a:rPr lang="en-US" sz="3600" dirty="0" smtClean="0"/>
              <a:t> are…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Conditions </a:t>
            </a:r>
            <a:r>
              <a:rPr lang="en-US" b="1" dirty="0">
                <a:solidFill>
                  <a:srgbClr val="FF0000"/>
                </a:solidFill>
              </a:rPr>
              <a:t>that connect an agent with an action for moral evaluation</a:t>
            </a:r>
          </a:p>
          <a:p>
            <a:endParaRPr lang="en-US" sz="1400" dirty="0"/>
          </a:p>
          <a:p>
            <a:r>
              <a:rPr lang="en-US" sz="3600" dirty="0" smtClean="0"/>
              <a:t>One is </a:t>
            </a:r>
            <a:r>
              <a:rPr lang="en-US" sz="3600" dirty="0"/>
              <a:t>capacity </a:t>
            </a:r>
            <a:r>
              <a:rPr lang="en-US" sz="3600" dirty="0" smtClean="0"/>
              <a:t>responsible when one is… </a:t>
            </a:r>
            <a:endParaRPr lang="en-US" sz="3600" dirty="0"/>
          </a:p>
          <a:p>
            <a:pPr lvl="1"/>
            <a:r>
              <a:rPr lang="en-US" sz="3200" dirty="0" smtClean="0"/>
              <a:t>…</a:t>
            </a:r>
            <a:r>
              <a:rPr lang="en-US" sz="3200" b="1" dirty="0">
                <a:solidFill>
                  <a:srgbClr val="FF0000"/>
                </a:solidFill>
              </a:rPr>
              <a:t>capable of acting </a:t>
            </a:r>
            <a:r>
              <a:rPr lang="en-US" sz="3200" b="1" dirty="0" smtClean="0">
                <a:solidFill>
                  <a:srgbClr val="FF0000"/>
                </a:solidFill>
              </a:rPr>
              <a:t>voluntarily </a:t>
            </a:r>
            <a:r>
              <a:rPr lang="en-US" sz="3200" b="1" dirty="0">
                <a:solidFill>
                  <a:srgbClr val="FF0000"/>
                </a:solidFill>
              </a:rPr>
              <a:t>and knowingly in a given situation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dirty="0"/>
              <a:t>Acting </a:t>
            </a:r>
            <a:r>
              <a:rPr lang="en-US" b="1" dirty="0" smtClean="0"/>
              <a:t>Voluntarily</a:t>
            </a:r>
            <a:r>
              <a:rPr lang="en-US" dirty="0"/>
              <a:t>…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When we act </a:t>
            </a:r>
            <a:r>
              <a:rPr lang="en-US" dirty="0" smtClean="0"/>
              <a:t>voluntarily</a:t>
            </a:r>
            <a:r>
              <a:rPr lang="en-US" dirty="0"/>
              <a:t>, we act without compulsion</a:t>
            </a:r>
          </a:p>
          <a:p>
            <a:pPr marL="0" indent="0">
              <a:lnSpc>
                <a:spcPct val="80000"/>
              </a:lnSpc>
              <a:buNone/>
            </a:pPr>
            <a:endParaRPr lang="en-US" sz="900" dirty="0"/>
          </a:p>
          <a:p>
            <a:pPr>
              <a:lnSpc>
                <a:spcPct val="80000"/>
              </a:lnSpc>
            </a:pPr>
            <a:r>
              <a:rPr lang="en-US" dirty="0" smtClean="0"/>
              <a:t>Compulsion </a:t>
            </a:r>
            <a:r>
              <a:rPr lang="en-US" dirty="0"/>
              <a:t>is the </a:t>
            </a:r>
            <a:r>
              <a:rPr lang="en-US" dirty="0" smtClean="0"/>
              <a:t>“production </a:t>
            </a:r>
            <a:r>
              <a:rPr lang="en-US" dirty="0"/>
              <a:t>of a state of mind or body independently of the </a:t>
            </a:r>
            <a:r>
              <a:rPr lang="en-US" dirty="0" smtClean="0"/>
              <a:t>will”  (F. H. Bradley)</a:t>
            </a:r>
            <a:endParaRPr lang="en-US" dirty="0"/>
          </a:p>
          <a:p>
            <a:pPr marL="0" indent="0">
              <a:lnSpc>
                <a:spcPct val="80000"/>
              </a:lnSpc>
              <a:buNone/>
            </a:pPr>
            <a:endParaRPr lang="en-US" sz="900" dirty="0"/>
          </a:p>
          <a:p>
            <a:pPr lvl="1">
              <a:lnSpc>
                <a:spcPct val="80000"/>
              </a:lnSpc>
            </a:pPr>
            <a:r>
              <a:rPr lang="en-US" dirty="0" smtClean="0"/>
              <a:t>Overwhelming </a:t>
            </a:r>
            <a:r>
              <a:rPr lang="en-US" dirty="0"/>
              <a:t>fear </a:t>
            </a:r>
            <a:r>
              <a:rPr lang="en-US" dirty="0" smtClean="0"/>
              <a:t>compels </a:t>
            </a:r>
            <a:r>
              <a:rPr lang="en-US" dirty="0"/>
              <a:t>me </a:t>
            </a:r>
            <a:r>
              <a:rPr lang="en-US" dirty="0" smtClean="0"/>
              <a:t>(Luca </a:t>
            </a:r>
            <a:r>
              <a:rPr lang="en-US" dirty="0" err="1" smtClean="0"/>
              <a:t>Brazi</a:t>
            </a:r>
            <a:r>
              <a:rPr lang="en-US" dirty="0" smtClean="0"/>
              <a:t>: either your brains or your signature will be on that contract)</a:t>
            </a:r>
            <a:endParaRPr lang="en-US" dirty="0"/>
          </a:p>
          <a:p>
            <a:pPr marL="0" indent="0">
              <a:lnSpc>
                <a:spcPct val="80000"/>
              </a:lnSpc>
              <a:buNone/>
            </a:pPr>
            <a:endParaRPr lang="en-US" sz="900" dirty="0"/>
          </a:p>
          <a:p>
            <a:pPr lvl="1">
              <a:lnSpc>
                <a:spcPct val="80000"/>
              </a:lnSpc>
            </a:pPr>
            <a:r>
              <a:rPr lang="en-US" dirty="0" smtClean="0"/>
              <a:t>Physical force: when </a:t>
            </a:r>
            <a:r>
              <a:rPr lang="en-US" dirty="0"/>
              <a:t>somebody pushes me, they create a state of </a:t>
            </a:r>
            <a:r>
              <a:rPr lang="en-US" dirty="0" smtClean="0"/>
              <a:t>body—my falling </a:t>
            </a:r>
            <a:r>
              <a:rPr lang="en-US" dirty="0"/>
              <a:t>toward the </a:t>
            </a:r>
            <a:r>
              <a:rPr lang="en-US" dirty="0" smtClean="0"/>
              <a:t>floor—which runs </a:t>
            </a:r>
            <a:r>
              <a:rPr lang="en-US" dirty="0"/>
              <a:t>contrary to my actual will </a:t>
            </a:r>
            <a:r>
              <a:rPr lang="en-US" dirty="0" smtClean="0"/>
              <a:t>(to remain standing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Acting </a:t>
            </a:r>
            <a:r>
              <a:rPr lang="en-US" b="1" dirty="0"/>
              <a:t>knowingly</a:t>
            </a:r>
            <a:r>
              <a:rPr lang="en-US" dirty="0"/>
              <a:t>…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Acting knowingly means acting free from two kinds of ignorance: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b="1" dirty="0" smtClean="0"/>
              <a:t>General (Moral) Ignorance</a:t>
            </a:r>
            <a:r>
              <a:rPr lang="en-US" dirty="0" smtClean="0"/>
              <a:t> </a:t>
            </a:r>
            <a:r>
              <a:rPr lang="en-US" dirty="0"/>
              <a:t>(Not being able to appreciate the moral quality of my actions)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b="1" dirty="0"/>
              <a:t>Specific </a:t>
            </a:r>
            <a:r>
              <a:rPr lang="en-US" b="1" dirty="0" smtClean="0"/>
              <a:t>Ignorance</a:t>
            </a:r>
            <a:r>
              <a:rPr lang="en-US" dirty="0" smtClean="0"/>
              <a:t> </a:t>
            </a:r>
            <a:r>
              <a:rPr lang="en-US" dirty="0"/>
              <a:t>(Not knowing important details in the situation in which I am acting)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</TotalTime>
  <Words>959</Words>
  <Application>Microsoft Office PowerPoint</Application>
  <PresentationFormat>On-screen Show (4:3)</PresentationFormat>
  <Paragraphs>148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Moral and Legal Responsibility in Biomatrix</vt:lpstr>
      <vt:lpstr>Reactive Senses of Responsibility</vt:lpstr>
      <vt:lpstr>Criminal (Legal) Responsibility</vt:lpstr>
      <vt:lpstr>Civil (Legal) Responsibility</vt:lpstr>
      <vt:lpstr>O.J. Simpson</vt:lpstr>
      <vt:lpstr>Capacity Responsibility</vt:lpstr>
      <vt:lpstr>Capacity Responsibility</vt:lpstr>
      <vt:lpstr>Acting Voluntarily…</vt:lpstr>
      <vt:lpstr>Acting knowingly…</vt:lpstr>
      <vt:lpstr>General Ignorance</vt:lpstr>
      <vt:lpstr>Specific Ignorance</vt:lpstr>
      <vt:lpstr>Not satisfying the knowledge and volitional conditions allows for excuses</vt:lpstr>
      <vt:lpstr>Exception for Excuses</vt:lpstr>
      <vt:lpstr>The Dark Side of Responsibility</vt:lpstr>
      <vt:lpstr>Slide 15</vt:lpstr>
      <vt:lpstr>Biomatrix and Defusing Responsibility</vt:lpstr>
      <vt:lpstr>Mapping actions onto Bandura’s Framework</vt:lpstr>
    </vt:vector>
  </TitlesOfParts>
  <Company>University of Puerto Rico at Mayaguez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Responsible Computing</dc:title>
  <dc:creator>Dr. William Frey</dc:creator>
  <cp:lastModifiedBy>frey.william</cp:lastModifiedBy>
  <cp:revision>62</cp:revision>
  <dcterms:created xsi:type="dcterms:W3CDTF">2003-12-22T10:42:25Z</dcterms:created>
  <dcterms:modified xsi:type="dcterms:W3CDTF">2012-03-16T14:34:52Z</dcterms:modified>
</cp:coreProperties>
</file>