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64" r:id="rId29"/>
    <p:sldId id="268" r:id="rId30"/>
    <p:sldId id="265" r:id="rId31"/>
    <p:sldId id="266" r:id="rId32"/>
    <p:sldId id="267" r:id="rId33"/>
    <p:sldId id="269" r:id="rId34"/>
    <p:sldId id="270" r:id="rId35"/>
    <p:sldId id="271" r:id="rId36"/>
    <p:sldId id="26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1ADB5-7CE0-467A-A1C2-39E6234F9899}"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1ADB5-7CE0-467A-A1C2-39E6234F9899}" type="datetimeFigureOut">
              <a:rPr lang="en-US" smtClean="0"/>
              <a:pPr/>
              <a:t>11/11/2010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81D9E-EBA0-455B-BC60-B70711FDE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Lenses for Socio-Technical Systems</a:t>
            </a:r>
            <a:endParaRPr lang="en-US" dirty="0"/>
          </a:p>
        </p:txBody>
      </p:sp>
      <p:sp>
        <p:nvSpPr>
          <p:cNvPr id="3" name="Subtitle 2"/>
          <p:cNvSpPr>
            <a:spLocks noGrp="1"/>
          </p:cNvSpPr>
          <p:nvPr>
            <p:ph type="subTitle" idx="1"/>
          </p:nvPr>
        </p:nvSpPr>
        <p:spPr/>
        <p:txBody>
          <a:bodyPr/>
          <a:lstStyle/>
          <a:p>
            <a:r>
              <a:rPr lang="en-US" dirty="0" smtClean="0"/>
              <a:t>William Frey</a:t>
            </a:r>
          </a:p>
          <a:p>
            <a:r>
              <a:rPr lang="en-US" dirty="0" smtClean="0"/>
              <a:t>College of Business Administration</a:t>
            </a:r>
          </a:p>
          <a:p>
            <a:r>
              <a:rPr lang="en-US" dirty="0" smtClean="0"/>
              <a:t>UPRM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Heilbroner</a:t>
            </a:r>
            <a:r>
              <a:rPr lang="en-US" dirty="0" smtClean="0"/>
              <a:t>: Two Quotes</a:t>
            </a:r>
            <a:endParaRPr lang="en-US" dirty="0"/>
          </a:p>
        </p:txBody>
      </p:sp>
      <p:sp>
        <p:nvSpPr>
          <p:cNvPr id="3" name="Content Placeholder 2"/>
          <p:cNvSpPr>
            <a:spLocks noGrp="1"/>
          </p:cNvSpPr>
          <p:nvPr>
            <p:ph idx="1"/>
          </p:nvPr>
        </p:nvSpPr>
        <p:spPr/>
        <p:txBody>
          <a:bodyPr>
            <a:normAutofit lnSpcReduction="10000"/>
          </a:bodyPr>
          <a:lstStyle/>
          <a:p>
            <a:r>
              <a:rPr lang="en-US" dirty="0" smtClean="0"/>
              <a:t>From Marx</a:t>
            </a:r>
          </a:p>
          <a:p>
            <a:pPr lvl="1"/>
            <a:r>
              <a:rPr lang="en-US" dirty="0" smtClean="0"/>
              <a:t>“The hand-mill gives you society with the feudal lord; the stem-mill society with the industrial capitalism.</a:t>
            </a:r>
          </a:p>
          <a:p>
            <a:pPr lvl="1"/>
            <a:r>
              <a:rPr lang="en-US" dirty="0" smtClean="0"/>
              <a:t>Straight-line determinism: the technology (hand-mill, steam-mill) determines the social form (feudal </a:t>
            </a:r>
            <a:r>
              <a:rPr lang="en-US" dirty="0" err="1" smtClean="0"/>
              <a:t>socicety</a:t>
            </a:r>
            <a:r>
              <a:rPr lang="en-US" dirty="0" smtClean="0"/>
              <a:t>, industrial capitalism)</a:t>
            </a:r>
          </a:p>
          <a:p>
            <a:pPr lvl="1"/>
            <a:endParaRPr lang="en-US" dirty="0" smtClean="0"/>
          </a:p>
          <a:p>
            <a:r>
              <a:rPr lang="en-US" dirty="0" smtClean="0"/>
              <a:t>The question here, that </a:t>
            </a:r>
            <a:r>
              <a:rPr lang="en-US" dirty="0" err="1" smtClean="0"/>
              <a:t>Heilbroner</a:t>
            </a:r>
            <a:r>
              <a:rPr lang="en-US" dirty="0" smtClean="0"/>
              <a:t> only partially answers, is “How?”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How</a:t>
            </a: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r>
              <a:rPr lang="en-US" dirty="0" smtClean="0"/>
              <a:t>For </a:t>
            </a:r>
            <a:r>
              <a:rPr lang="en-US" dirty="0" err="1" smtClean="0"/>
              <a:t>Heilbroner</a:t>
            </a:r>
            <a:r>
              <a:rPr lang="en-US" dirty="0" smtClean="0"/>
              <a:t>, technological determinism comes from the convergence of events that characterizes modern times</a:t>
            </a:r>
          </a:p>
          <a:p>
            <a:endParaRPr lang="en-US" dirty="0" smtClean="0"/>
          </a:p>
          <a:p>
            <a:r>
              <a:rPr lang="en-US" dirty="0" smtClean="0"/>
              <a:t>“high capitalism [has converged with] low socialism”</a:t>
            </a:r>
          </a:p>
          <a:p>
            <a:pPr lvl="1"/>
            <a:r>
              <a:rPr lang="en-US" dirty="0" smtClean="0"/>
              <a:t>“the forces of technical change have been unleashed but when the agencies for the control or guidance of technology are still rudimentary” </a:t>
            </a:r>
          </a:p>
          <a:p>
            <a:pPr lvl="1"/>
            <a:endParaRPr lang="en-US" dirty="0" smtClean="0"/>
          </a:p>
          <a:p>
            <a:r>
              <a:rPr lang="en-US" dirty="0" smtClean="0"/>
              <a:t>Value-neutral, mechanistic science + technical know-how (precision work with metal) = Configuration of Economic Relations (Capitalism)</a:t>
            </a:r>
          </a:p>
          <a:p>
            <a:pPr lvl="1"/>
            <a:r>
              <a:rPr lang="en-US" dirty="0" smtClean="0"/>
              <a:t>Bourgeois class employs technology to solidify their power and control over the proletariat</a:t>
            </a:r>
          </a:p>
          <a:p>
            <a:pPr lvl="1"/>
            <a:endParaRPr lang="en-US" dirty="0" smtClean="0"/>
          </a:p>
          <a:p>
            <a:r>
              <a:rPr lang="en-US" dirty="0" smtClean="0"/>
              <a:t>Technology makes possible and solidifies capitalism</a:t>
            </a:r>
          </a:p>
          <a:p>
            <a:pPr lvl="1"/>
            <a:r>
              <a:rPr lang="en-US" dirty="0" smtClean="0"/>
              <a:t>This allows for the usual spinning out of Marxists theories of surplus value, class warfare, and worker alienation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General Statement of Technological Determinism</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err="1" smtClean="0"/>
              <a:t>Feenberg</a:t>
            </a:r>
            <a:r>
              <a:rPr lang="en-US" dirty="0" smtClean="0"/>
              <a:t>, Questioning Technology, 77</a:t>
            </a:r>
          </a:p>
          <a:p>
            <a:endParaRPr lang="en-US" sz="1400" dirty="0" smtClean="0"/>
          </a:p>
          <a:p>
            <a:r>
              <a:rPr lang="en-US" dirty="0" smtClean="0"/>
              <a:t>TD = UP + DB</a:t>
            </a:r>
          </a:p>
          <a:p>
            <a:endParaRPr lang="en-US" sz="1400" dirty="0" smtClean="0"/>
          </a:p>
          <a:p>
            <a:r>
              <a:rPr lang="en-US" dirty="0" err="1" smtClean="0"/>
              <a:t>Unilinear</a:t>
            </a:r>
            <a:r>
              <a:rPr lang="en-US" dirty="0" smtClean="0"/>
              <a:t> Progress:</a:t>
            </a:r>
          </a:p>
          <a:p>
            <a:pPr lvl="1"/>
            <a:r>
              <a:rPr lang="en-US" dirty="0" smtClean="0"/>
              <a:t>“Technological progress appears to follow a </a:t>
            </a:r>
            <a:r>
              <a:rPr lang="en-US" dirty="0" err="1" smtClean="0"/>
              <a:t>unilinear</a:t>
            </a:r>
            <a:r>
              <a:rPr lang="en-US" dirty="0" smtClean="0"/>
              <a:t> course, a fixed track, from less to more advanced configurations.  Each stage of technological development enables the next, and there are no branches off the main line.”</a:t>
            </a:r>
          </a:p>
          <a:p>
            <a:pPr lvl="1"/>
            <a:endParaRPr lang="en-US" sz="1300" dirty="0" smtClean="0"/>
          </a:p>
          <a:p>
            <a:r>
              <a:rPr lang="en-US" dirty="0" smtClean="0"/>
              <a:t>Determinism by Base:</a:t>
            </a:r>
          </a:p>
          <a:p>
            <a:pPr lvl="1"/>
            <a:r>
              <a:rPr lang="en-US" dirty="0" smtClean="0"/>
              <a:t>“Technological determinism also affirms that social institutions must adapt to the “imperatives” of the technological base.  This view, which no doubt has its source in a certain reading of Marx, is long since the common sense of the social sciences.  Adopting a technology necessarily constrains one to adopt certain practices that are connected with its employment.”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Lens Questions</a:t>
            </a:r>
            <a:endParaRPr lang="en-US"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dirty="0" smtClean="0"/>
              <a:t>What forms of political, economic, and social organization does the technology instantiate?</a:t>
            </a:r>
          </a:p>
          <a:p>
            <a:pPr lvl="1"/>
            <a:r>
              <a:rPr lang="en-US" dirty="0" smtClean="0"/>
              <a:t>Arranged on continuum ranging from individualistic to collective</a:t>
            </a:r>
          </a:p>
          <a:p>
            <a:pPr lvl="1"/>
            <a:endParaRPr lang="en-US" sz="1600" dirty="0" smtClean="0"/>
          </a:p>
          <a:p>
            <a:r>
              <a:rPr lang="en-US" dirty="0" smtClean="0"/>
              <a:t>What kind of decision-making structure does the technology require</a:t>
            </a:r>
          </a:p>
          <a:p>
            <a:pPr lvl="1"/>
            <a:r>
              <a:rPr lang="en-US" dirty="0" smtClean="0"/>
              <a:t>Horizontal/participative to vertical/top-down control</a:t>
            </a:r>
          </a:p>
          <a:p>
            <a:pPr lvl="1"/>
            <a:endParaRPr lang="en-US" sz="1600" dirty="0" smtClean="0"/>
          </a:p>
          <a:p>
            <a:r>
              <a:rPr lang="en-US" dirty="0" smtClean="0"/>
              <a:t>What approach to working does technology require?</a:t>
            </a:r>
          </a:p>
          <a:p>
            <a:pPr lvl="1"/>
            <a:r>
              <a:rPr lang="en-US" dirty="0" smtClean="0"/>
              <a:t>Division of labor or holistic approach to labor</a:t>
            </a:r>
          </a:p>
          <a:p>
            <a:pPr lvl="1"/>
            <a:endParaRPr lang="en-US" sz="1400" dirty="0" smtClean="0"/>
          </a:p>
          <a:p>
            <a:r>
              <a:rPr lang="en-US" dirty="0" smtClean="0"/>
              <a:t>How does technology stand in relation to power</a:t>
            </a:r>
          </a:p>
          <a:p>
            <a:pPr lvl="1"/>
            <a:r>
              <a:rPr lang="en-US" dirty="0" smtClean="0"/>
              <a:t>Does it require the centralization of power and control or its decentralization?</a:t>
            </a:r>
          </a:p>
          <a:p>
            <a:pPr lvl="1"/>
            <a:endParaRPr lang="en-US" sz="1400" dirty="0" smtClean="0"/>
          </a:p>
          <a:p>
            <a:r>
              <a:rPr lang="en-US" dirty="0" smtClean="0"/>
              <a:t>In general, following Mumford, is the technology democratic or autocratic?</a:t>
            </a:r>
          </a:p>
          <a:p>
            <a:pPr lvl="1"/>
            <a:r>
              <a:rPr lang="en-US" dirty="0" err="1" smtClean="0"/>
              <a:t>Shrader-Frachette</a:t>
            </a:r>
            <a:r>
              <a:rPr lang="en-US" dirty="0" smtClean="0"/>
              <a:t> argues that the soft energy path (renewable resources) is democratic while the hard energy path (nonrenewable) is authoritarian.  </a:t>
            </a:r>
          </a:p>
          <a:p>
            <a:pPr lvl="1"/>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Social Construction</a:t>
            </a:r>
            <a:endParaRPr lang="en-US" dirty="0"/>
          </a:p>
        </p:txBody>
      </p:sp>
      <p:sp>
        <p:nvSpPr>
          <p:cNvPr id="5" name="Subtitle 4"/>
          <p:cNvSpPr>
            <a:spLocks noGrp="1"/>
          </p:cNvSpPr>
          <p:nvPr>
            <p:ph type="subTitle" idx="1"/>
          </p:nvPr>
        </p:nvSpPr>
        <p:spPr/>
        <p:txBody>
          <a:bodyPr/>
          <a:lstStyle/>
          <a:p>
            <a:r>
              <a:rPr lang="en-US" dirty="0" smtClean="0">
                <a:solidFill>
                  <a:schemeClr val="tx1"/>
                </a:solidFill>
              </a:rPr>
              <a:t>Pinch and </a:t>
            </a:r>
            <a:r>
              <a:rPr lang="en-US" dirty="0" err="1" smtClean="0">
                <a:solidFill>
                  <a:schemeClr val="tx1"/>
                </a:solidFill>
              </a:rPr>
              <a:t>Bijker</a:t>
            </a:r>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Epistemological Relativism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scientific theory proposals and technological variations are treated the same whether successful or not</a:t>
            </a:r>
          </a:p>
          <a:p>
            <a:endParaRPr lang="en-US" dirty="0" smtClean="0"/>
          </a:p>
          <a:p>
            <a:r>
              <a:rPr lang="en-US" dirty="0" smtClean="0"/>
              <a:t>This allows for an examination of how they compete historically and reveals the social process that selects some and de-selects others</a:t>
            </a:r>
          </a:p>
          <a:p>
            <a:endParaRPr lang="en-US" dirty="0" smtClean="0"/>
          </a:p>
          <a:p>
            <a:r>
              <a:rPr lang="en-US" dirty="0" smtClean="0"/>
              <a:t>Methodological relativism lays bare the social process by which technologies are constructed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Stage: Interpretive Flexibility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Meaning of technology is open</a:t>
            </a:r>
          </a:p>
          <a:p>
            <a:pPr lvl="1"/>
            <a:r>
              <a:rPr lang="en-US" dirty="0" smtClean="0"/>
              <a:t>Is bicycle a recreational vehicle or a mode of transportation?</a:t>
            </a:r>
          </a:p>
          <a:p>
            <a:pPr lvl="2"/>
            <a:endParaRPr lang="en-US" dirty="0" smtClean="0"/>
          </a:p>
          <a:p>
            <a:r>
              <a:rPr lang="en-US" dirty="0" smtClean="0"/>
              <a:t>Social interaction generates different variations</a:t>
            </a:r>
          </a:p>
          <a:p>
            <a:pPr lvl="1"/>
            <a:r>
              <a:rPr lang="en-US" dirty="0" smtClean="0"/>
              <a:t>Boneshaker, Penny Farthing, Lawson’s </a:t>
            </a:r>
            <a:r>
              <a:rPr lang="en-US" dirty="0" err="1" smtClean="0"/>
              <a:t>Bicyclette</a:t>
            </a:r>
            <a:endParaRPr lang="en-US" dirty="0" smtClean="0"/>
          </a:p>
          <a:p>
            <a:pPr lvl="1"/>
            <a:endParaRPr lang="en-US" dirty="0" smtClean="0"/>
          </a:p>
          <a:p>
            <a:r>
              <a:rPr lang="en-US" dirty="0" smtClean="0"/>
              <a:t>Positive competition stimulates creativity</a:t>
            </a:r>
          </a:p>
          <a:p>
            <a:pPr lvl="1"/>
            <a:r>
              <a:rPr lang="en-US" dirty="0" smtClean="0"/>
              <a:t>Individuals interact with variations, experiment with them, and clarify their needs and interests </a:t>
            </a:r>
            <a:r>
              <a:rPr lang="en-US" dirty="0" err="1" smtClean="0"/>
              <a:t>vis</a:t>
            </a:r>
            <a:r>
              <a:rPr lang="en-US" dirty="0" smtClean="0"/>
              <a:t> a </a:t>
            </a:r>
            <a:r>
              <a:rPr lang="en-US" dirty="0" err="1" smtClean="0"/>
              <a:t>vis</a:t>
            </a:r>
            <a:r>
              <a:rPr lang="en-US" dirty="0" smtClean="0"/>
              <a:t> this interaction</a:t>
            </a:r>
          </a:p>
          <a:p>
            <a:pPr lvl="1"/>
            <a:endParaRPr lang="en-US" dirty="0" smtClean="0"/>
          </a:p>
          <a:p>
            <a:r>
              <a:rPr lang="en-US" dirty="0" smtClean="0"/>
              <a:t>Interests, needs, and problems become filters that select some variations (those conducive) and de-select others (those that become </a:t>
            </a:r>
            <a:r>
              <a:rPr lang="en-US" dirty="0" err="1" smtClean="0"/>
              <a:t>obselete</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Second Stage: Closing of Interpretive Flexibility</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Variations in design begin to disappear</a:t>
            </a:r>
          </a:p>
          <a:p>
            <a:endParaRPr lang="en-US" sz="1000" dirty="0" smtClean="0"/>
          </a:p>
          <a:p>
            <a:r>
              <a:rPr lang="en-US" dirty="0" smtClean="0"/>
              <a:t>Needs, interests and problems stabilize as process of experimenting with variations closes</a:t>
            </a:r>
          </a:p>
          <a:p>
            <a:endParaRPr lang="en-US" sz="1000" dirty="0" smtClean="0"/>
          </a:p>
          <a:p>
            <a:r>
              <a:rPr lang="en-US" dirty="0" smtClean="0"/>
              <a:t>Designs that pass through interest/needs/problem filters emerge as dominant, others retreat as recessive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Stage: Black Box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Closure is achieved through </a:t>
            </a:r>
          </a:p>
          <a:p>
            <a:pPr lvl="1"/>
            <a:r>
              <a:rPr lang="en-US" dirty="0" smtClean="0"/>
              <a:t>rhetorical means (advertising)</a:t>
            </a:r>
          </a:p>
          <a:p>
            <a:pPr lvl="1"/>
            <a:r>
              <a:rPr lang="en-US" dirty="0" smtClean="0"/>
              <a:t>problem definition (fixing on smooth ride for rubber tires)</a:t>
            </a:r>
          </a:p>
          <a:p>
            <a:pPr lvl="1"/>
            <a:r>
              <a:rPr lang="en-US" dirty="0" smtClean="0"/>
              <a:t>inclusion in a wider context (variations are integrated into broader STS)</a:t>
            </a:r>
          </a:p>
          <a:p>
            <a:pPr lvl="1"/>
            <a:endParaRPr lang="en-US" dirty="0" smtClean="0"/>
          </a:p>
          <a:p>
            <a:r>
              <a:rPr lang="en-US" dirty="0" smtClean="0"/>
              <a:t>Closure conceals historical process where variations are developed, tested, and filtered</a:t>
            </a:r>
          </a:p>
          <a:p>
            <a:endParaRPr lang="en-US" dirty="0" smtClean="0"/>
          </a:p>
          <a:p>
            <a:r>
              <a:rPr lang="en-US" dirty="0" smtClean="0"/>
              <a:t>Dominant design becomes a black box</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Lens Questions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What is the historical process that has culminated in the formation of the technology at hand?  (This forces opening of the black box)</a:t>
            </a:r>
          </a:p>
          <a:p>
            <a:endParaRPr lang="en-US" dirty="0" smtClean="0"/>
          </a:p>
          <a:p>
            <a:r>
              <a:rPr lang="en-US" dirty="0" smtClean="0"/>
              <a:t>What variations competed for dominance in the interpretative flexibility stage?</a:t>
            </a:r>
          </a:p>
          <a:p>
            <a:endParaRPr lang="en-US" dirty="0" smtClean="0"/>
          </a:p>
          <a:p>
            <a:r>
              <a:rPr lang="en-US" dirty="0" smtClean="0"/>
              <a:t>How did users and non-experts interact with these variations?</a:t>
            </a:r>
          </a:p>
          <a:p>
            <a:pPr lvl="1"/>
            <a:r>
              <a:rPr lang="en-US" dirty="0" smtClean="0"/>
              <a:t>What interests, needs, and problems emerged as a result of this stage?</a:t>
            </a:r>
          </a:p>
          <a:p>
            <a:pPr lvl="1"/>
            <a:endParaRPr lang="en-US" dirty="0" smtClean="0"/>
          </a:p>
          <a:p>
            <a:r>
              <a:rPr lang="en-US" dirty="0" smtClean="0"/>
              <a:t>What rhetorical means, problem definitions, and STS integrations led to a closing of interpretive flexibility?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Cogentrix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Cogeneration plant proposed for Mayaguez</a:t>
            </a:r>
          </a:p>
          <a:p>
            <a:endParaRPr lang="en-US" dirty="0"/>
          </a:p>
          <a:p>
            <a:r>
              <a:rPr lang="en-US" dirty="0" smtClean="0"/>
              <a:t>Produce electricity and steam</a:t>
            </a:r>
          </a:p>
          <a:p>
            <a:endParaRPr lang="en-US" dirty="0"/>
          </a:p>
          <a:p>
            <a:r>
              <a:rPr lang="en-US" dirty="0" smtClean="0"/>
              <a:t>Rejected by local opposition and </a:t>
            </a:r>
            <a:r>
              <a:rPr lang="en-US" dirty="0" err="1" smtClean="0"/>
              <a:t>Rossello</a:t>
            </a:r>
            <a:r>
              <a:rPr lang="en-US" dirty="0" smtClean="0"/>
              <a:t> administration</a:t>
            </a:r>
          </a:p>
          <a:p>
            <a:endParaRPr lang="en-US" dirty="0"/>
          </a:p>
          <a:p>
            <a:r>
              <a:rPr lang="en-US" dirty="0" smtClean="0"/>
              <a:t>Counter Case: AES Corporation</a:t>
            </a:r>
          </a:p>
          <a:p>
            <a:pPr lvl="1"/>
            <a:r>
              <a:rPr lang="en-US" dirty="0" smtClean="0"/>
              <a:t>Company offsets pollution from co-generation through reforestation projects in Costa Rica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Determinisms or Co-determination</a:t>
            </a:r>
            <a:endParaRPr lang="en-US" dirty="0"/>
          </a:p>
        </p:txBody>
      </p:sp>
      <p:sp>
        <p:nvSpPr>
          <p:cNvPr id="5" name="Subtitle 4"/>
          <p:cNvSpPr>
            <a:spLocks noGrp="1"/>
          </p:cNvSpPr>
          <p:nvPr>
            <p:ph type="subTitle" idx="1"/>
          </p:nvPr>
        </p:nvSpPr>
        <p:spPr/>
        <p:txBody>
          <a:bodyPr/>
          <a:lstStyle/>
          <a:p>
            <a:r>
              <a:rPr lang="en-US" dirty="0" smtClean="0">
                <a:solidFill>
                  <a:schemeClr val="tx1"/>
                </a:solidFill>
              </a:rPr>
              <a:t>Langdon Winner: Technologies have politics</a:t>
            </a: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taken from Hickman</a:t>
            </a:r>
            <a:endParaRPr lang="en-US" dirty="0"/>
          </a:p>
        </p:txBody>
      </p:sp>
      <p:sp>
        <p:nvSpPr>
          <p:cNvPr id="4" name="Subtitle 3"/>
          <p:cNvSpPr>
            <a:spLocks noGrp="1"/>
          </p:cNvSpPr>
          <p:nvPr>
            <p:ph type="subTitle" idx="1"/>
          </p:nvPr>
        </p:nvSpPr>
        <p:spPr/>
        <p:txBody>
          <a:bodyPr>
            <a:normAutofit/>
          </a:bodyPr>
          <a:lstStyle/>
          <a:p>
            <a:r>
              <a:rPr lang="en-US" sz="2000" b="1" dirty="0" smtClean="0">
                <a:solidFill>
                  <a:schemeClr val="tx1"/>
                </a:solidFill>
              </a:rPr>
              <a:t>John Dewey’s Pragmatic Technology.  Indiana University Press, 148 and following</a:t>
            </a:r>
            <a:endParaRPr lang="en-US" sz="2000" b="1"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6019800"/>
          </a:xfrm>
        </p:spPr>
        <p:txBody>
          <a:bodyPr>
            <a:normAutofit fontScale="85000" lnSpcReduction="20000"/>
          </a:bodyPr>
          <a:lstStyle/>
          <a:p>
            <a:r>
              <a:rPr lang="en-US" dirty="0" smtClean="0"/>
              <a:t>Winner rejects “straight-line” notion of tool use</a:t>
            </a:r>
          </a:p>
          <a:p>
            <a:pPr lvl="1"/>
            <a:r>
              <a:rPr lang="en-US" dirty="0" smtClean="0"/>
              <a:t>Guns aren’t good or bad; only the people who use them</a:t>
            </a:r>
          </a:p>
          <a:p>
            <a:pPr lvl="1"/>
            <a:endParaRPr lang="en-US" dirty="0" smtClean="0"/>
          </a:p>
          <a:p>
            <a:r>
              <a:rPr lang="en-US" dirty="0" smtClean="0"/>
              <a:t>Winner also rejects (in text) technological determinism (211)</a:t>
            </a:r>
          </a:p>
          <a:p>
            <a:pPr lvl="1"/>
            <a:r>
              <a:rPr lang="en-US" dirty="0" smtClean="0"/>
              <a:t>“technology develops as the sole result of an internal dynamic and then unmediated by any other influence, molds society to fits its patterns.”</a:t>
            </a:r>
          </a:p>
          <a:p>
            <a:pPr lvl="1"/>
            <a:endParaRPr lang="en-US" dirty="0" smtClean="0"/>
          </a:p>
          <a:p>
            <a:r>
              <a:rPr lang="en-US" dirty="0" smtClean="0"/>
              <a:t>Winner finally rejects social determinism of technology</a:t>
            </a:r>
          </a:p>
          <a:p>
            <a:pPr lvl="1"/>
            <a:r>
              <a:rPr lang="en-US" dirty="0" smtClean="0"/>
              <a:t>“What matters is not the technology itself, but the social or economic system in which it is embedded. …This view provides an antidote to naïve technological determinism….But it has its own shortcomings; taken literally, it suggests that technical things do not matter at all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Winner’s Positive Argument Against Social Construction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Manifest Complexity:</a:t>
            </a:r>
          </a:p>
          <a:p>
            <a:pPr lvl="1"/>
            <a:r>
              <a:rPr lang="en-US" dirty="0" smtClean="0"/>
              <a:t>The technology or tool displays complexity such as “tightly coupled systems” and “non-linear” chains of causality.  For example, nuclear reactors</a:t>
            </a:r>
          </a:p>
          <a:p>
            <a:pPr lvl="1"/>
            <a:endParaRPr lang="en-US" dirty="0" smtClean="0"/>
          </a:p>
          <a:p>
            <a:r>
              <a:rPr lang="en-US" dirty="0" smtClean="0"/>
              <a:t>Concealed Complexity:</a:t>
            </a:r>
          </a:p>
          <a:p>
            <a:pPr lvl="1"/>
            <a:r>
              <a:rPr lang="en-US" dirty="0" smtClean="0"/>
              <a:t>Technologies are frequently backed by decision-making procedures that are opaque to independent scrutiny.  </a:t>
            </a:r>
          </a:p>
          <a:p>
            <a:pPr lvl="2"/>
            <a:r>
              <a:rPr lang="en-US" dirty="0" smtClean="0"/>
              <a:t>Pre-market regulation of nuclear reactors by NRC</a:t>
            </a:r>
          </a:p>
          <a:p>
            <a:pPr lvl="2"/>
            <a:r>
              <a:rPr lang="en-US" dirty="0" smtClean="0"/>
              <a:t>Pre-market equivalence (built on previously-approved design)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Winner’s Positive Argument Against Social Construction</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Technological Imperative:</a:t>
            </a:r>
          </a:p>
          <a:p>
            <a:pPr lvl="1"/>
            <a:r>
              <a:rPr lang="en-US" dirty="0" smtClean="0"/>
              <a:t>Technologies transform and redefine human needs.  Machine needs become imperative and trump human needs.</a:t>
            </a:r>
          </a:p>
          <a:p>
            <a:pPr lvl="1"/>
            <a:r>
              <a:rPr lang="en-US" dirty="0" smtClean="0"/>
              <a:t>Finding food, clothing and shelter require first responding to machine requirements such as electrical power, highways, bridges, sewers, and other infrastructure</a:t>
            </a:r>
          </a:p>
          <a:p>
            <a:pPr lvl="1"/>
            <a:endParaRPr lang="en-US" sz="1100" dirty="0" smtClean="0"/>
          </a:p>
          <a:p>
            <a:r>
              <a:rPr lang="en-US" dirty="0" smtClean="0"/>
              <a:t>Reverse Adaptation:</a:t>
            </a:r>
          </a:p>
          <a:p>
            <a:pPr lvl="1"/>
            <a:r>
              <a:rPr lang="en-US" dirty="0" smtClean="0"/>
              <a:t>Because complex technologies redefine needs (and values) we are forced to adapt ourselves (and our needs) to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Lens Questions</a:t>
            </a: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r>
              <a:rPr lang="en-US" dirty="0" smtClean="0"/>
              <a:t>Assess the manifest complexity of the technology in question</a:t>
            </a:r>
          </a:p>
          <a:p>
            <a:pPr lvl="1"/>
            <a:r>
              <a:rPr lang="en-US" dirty="0" smtClean="0"/>
              <a:t>What is the manifest complexity of wind turbines?</a:t>
            </a:r>
          </a:p>
          <a:p>
            <a:pPr lvl="1"/>
            <a:endParaRPr lang="en-US" dirty="0" smtClean="0"/>
          </a:p>
          <a:p>
            <a:r>
              <a:rPr lang="en-US" dirty="0" smtClean="0"/>
              <a:t>Assess the concealed complexity?</a:t>
            </a:r>
          </a:p>
          <a:p>
            <a:pPr lvl="1"/>
            <a:r>
              <a:rPr lang="en-US" dirty="0" smtClean="0"/>
              <a:t>What is the regulatory process concerning the adoption of </a:t>
            </a:r>
            <a:r>
              <a:rPr lang="en-US" dirty="0" err="1" smtClean="0"/>
              <a:t>eolic</a:t>
            </a:r>
            <a:r>
              <a:rPr lang="en-US" dirty="0" smtClean="0"/>
              <a:t> technology?  Pre-market approval procedures?  Pre-market equivalence?</a:t>
            </a:r>
          </a:p>
          <a:p>
            <a:pPr lvl="1"/>
            <a:endParaRPr lang="en-US" dirty="0" smtClean="0"/>
          </a:p>
          <a:p>
            <a:r>
              <a:rPr lang="en-US" dirty="0" smtClean="0"/>
              <a:t>Identify the operation of any technology imperatives.</a:t>
            </a:r>
          </a:p>
          <a:p>
            <a:pPr lvl="1"/>
            <a:r>
              <a:rPr lang="en-US" dirty="0" smtClean="0"/>
              <a:t>Are there any technological needs that are pushing aside and replacing human needs?</a:t>
            </a:r>
          </a:p>
          <a:p>
            <a:pPr lvl="1"/>
            <a:endParaRPr lang="en-US" dirty="0" smtClean="0"/>
          </a:p>
          <a:p>
            <a:r>
              <a:rPr lang="en-US" dirty="0" smtClean="0"/>
              <a:t>Identify any instances of reverse adaptation</a:t>
            </a:r>
          </a:p>
          <a:p>
            <a:pPr lvl="1"/>
            <a:r>
              <a:rPr lang="en-US" dirty="0" smtClean="0"/>
              <a:t>Does the technology require reverse adaption?  Does it require humans to adapt to its needs rather than vice versa?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Third Lens</a:t>
            </a:r>
            <a:endParaRPr lang="en-US" dirty="0"/>
          </a:p>
        </p:txBody>
      </p:sp>
      <p:sp>
        <p:nvSpPr>
          <p:cNvPr id="5" name="Subtitle 4"/>
          <p:cNvSpPr>
            <a:spLocks noGrp="1"/>
          </p:cNvSpPr>
          <p:nvPr>
            <p:ph type="subTitle" idx="1"/>
          </p:nvPr>
        </p:nvSpPr>
        <p:spPr/>
        <p:txBody>
          <a:bodyPr/>
          <a:lstStyle/>
          <a:p>
            <a:r>
              <a:rPr lang="en-US" dirty="0" smtClean="0">
                <a:solidFill>
                  <a:schemeClr val="tx1"/>
                </a:solidFill>
              </a:rPr>
              <a:t>Social-Technical Co-Determination</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err="1" smtClean="0"/>
              <a:t>Orlikowski</a:t>
            </a:r>
            <a:r>
              <a:rPr lang="en-US" sz="3200" dirty="0" smtClean="0"/>
              <a:t>: Using Technology and Constituting Structures</a:t>
            </a:r>
            <a:endParaRPr lang="en-US" sz="3200" dirty="0"/>
          </a:p>
        </p:txBody>
      </p:sp>
      <p:sp>
        <p:nvSpPr>
          <p:cNvPr id="3" name="Content Placeholder 2"/>
          <p:cNvSpPr>
            <a:spLocks noGrp="1"/>
          </p:cNvSpPr>
          <p:nvPr>
            <p:ph idx="1"/>
          </p:nvPr>
        </p:nvSpPr>
        <p:spPr>
          <a:xfrm>
            <a:off x="457200" y="1371600"/>
            <a:ext cx="8229600" cy="5257800"/>
          </a:xfrm>
        </p:spPr>
        <p:txBody>
          <a:bodyPr>
            <a:normAutofit fontScale="62500" lnSpcReduction="20000"/>
          </a:bodyPr>
          <a:lstStyle/>
          <a:p>
            <a:r>
              <a:rPr lang="en-US" dirty="0" smtClean="0"/>
              <a:t>New account: </a:t>
            </a:r>
            <a:r>
              <a:rPr lang="en-US" dirty="0" err="1" smtClean="0"/>
              <a:t>Orlikowski</a:t>
            </a:r>
            <a:endParaRPr lang="en-US" dirty="0" smtClean="0"/>
          </a:p>
          <a:p>
            <a:pPr lvl="1"/>
            <a:r>
              <a:rPr lang="en-US" dirty="0" smtClean="0"/>
              <a:t>Embodied structure reframed as emergent structure</a:t>
            </a:r>
          </a:p>
          <a:p>
            <a:pPr lvl="2"/>
            <a:r>
              <a:rPr lang="en-US" dirty="0" smtClean="0"/>
              <a:t>structure </a:t>
            </a:r>
            <a:r>
              <a:rPr lang="en-US" b="1" dirty="0" smtClean="0"/>
              <a:t>emerges</a:t>
            </a:r>
            <a:r>
              <a:rPr lang="en-US" dirty="0" smtClean="0"/>
              <a:t> from transaction between user and artifact</a:t>
            </a:r>
          </a:p>
          <a:p>
            <a:pPr lvl="1"/>
            <a:r>
              <a:rPr lang="en-US" dirty="0" smtClean="0"/>
              <a:t>Appropriation is reframed as enactment</a:t>
            </a:r>
          </a:p>
          <a:p>
            <a:pPr lvl="2"/>
            <a:r>
              <a:rPr lang="en-US" dirty="0" smtClean="0"/>
              <a:t>user does not </a:t>
            </a:r>
            <a:r>
              <a:rPr lang="en-US" b="1" dirty="0" smtClean="0"/>
              <a:t>appropriate</a:t>
            </a:r>
            <a:r>
              <a:rPr lang="en-US" dirty="0" smtClean="0"/>
              <a:t> technology; user </a:t>
            </a:r>
            <a:r>
              <a:rPr lang="en-US" b="1" dirty="0" smtClean="0"/>
              <a:t>enacts</a:t>
            </a:r>
            <a:r>
              <a:rPr lang="en-US" dirty="0" smtClean="0"/>
              <a:t> a “technology in practice</a:t>
            </a:r>
            <a:r>
              <a:rPr lang="en-US" dirty="0" smtClean="0"/>
              <a:t>”</a:t>
            </a:r>
          </a:p>
          <a:p>
            <a:pPr lvl="2"/>
            <a:endParaRPr lang="en-US" sz="1600" dirty="0" smtClean="0"/>
          </a:p>
          <a:p>
            <a:r>
              <a:rPr lang="en-US" dirty="0" smtClean="0"/>
              <a:t>There is no separation between technological artifact and those who use the artifact</a:t>
            </a:r>
          </a:p>
          <a:p>
            <a:pPr lvl="1"/>
            <a:r>
              <a:rPr lang="en-US" dirty="0" smtClean="0"/>
              <a:t>Users and technological artifact interact</a:t>
            </a:r>
          </a:p>
          <a:p>
            <a:pPr lvl="1"/>
            <a:r>
              <a:rPr lang="en-US" dirty="0" smtClean="0"/>
              <a:t>Users modify technology by filtering features and carrying out “work-</a:t>
            </a:r>
            <a:r>
              <a:rPr lang="en-US" dirty="0" err="1" smtClean="0"/>
              <a:t>arounds</a:t>
            </a:r>
            <a:r>
              <a:rPr lang="en-US" dirty="0" smtClean="0"/>
              <a:t>”</a:t>
            </a:r>
          </a:p>
          <a:p>
            <a:pPr lvl="1"/>
            <a:r>
              <a:rPr lang="en-US" dirty="0" smtClean="0"/>
              <a:t>Technologies still constrain human action (Holding a discussion in Stefani auditorium requires climbing on and off the stage)</a:t>
            </a:r>
          </a:p>
          <a:p>
            <a:pPr lvl="1"/>
            <a:endParaRPr lang="en-US" sz="1600" dirty="0" smtClean="0"/>
          </a:p>
          <a:p>
            <a:r>
              <a:rPr lang="en-US" dirty="0" smtClean="0"/>
              <a:t>Consequently, technological artifact and human user co-determine one another</a:t>
            </a:r>
          </a:p>
          <a:p>
            <a:pPr lvl="1"/>
            <a:r>
              <a:rPr lang="en-US" dirty="0" smtClean="0"/>
              <a:t>The technology is the structure that emerges when users interact with artifact</a:t>
            </a:r>
          </a:p>
          <a:p>
            <a:pPr lvl="1"/>
            <a:r>
              <a:rPr lang="en-US" dirty="0" smtClean="0"/>
              <a:t>The artifact does not embody value (value emerges)</a:t>
            </a:r>
          </a:p>
          <a:p>
            <a:pPr lvl="1"/>
            <a:r>
              <a:rPr lang="en-US" dirty="0" smtClean="0"/>
              <a:t>Humans do not impose value on the object through design and use; value emerges as individuals interact with object</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Empirical Studies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Notes (groupware)</a:t>
            </a:r>
          </a:p>
          <a:p>
            <a:pPr lvl="1"/>
            <a:r>
              <a:rPr lang="en-US" dirty="0" smtClean="0"/>
              <a:t>Developed by Lotus Development Corporation</a:t>
            </a:r>
          </a:p>
          <a:p>
            <a:pPr lvl="1"/>
            <a:endParaRPr lang="en-US" sz="1100" dirty="0" smtClean="0"/>
          </a:p>
          <a:p>
            <a:r>
              <a:rPr lang="en-US" dirty="0" smtClean="0"/>
              <a:t>Features</a:t>
            </a:r>
          </a:p>
          <a:p>
            <a:pPr lvl="1"/>
            <a:r>
              <a:rPr lang="en-US" dirty="0" smtClean="0"/>
              <a:t>Electronic messaging</a:t>
            </a:r>
          </a:p>
          <a:p>
            <a:pPr lvl="1"/>
            <a:r>
              <a:rPr lang="en-US" dirty="0" smtClean="0"/>
              <a:t>Text Editing (word processing)</a:t>
            </a:r>
          </a:p>
          <a:p>
            <a:pPr lvl="1"/>
            <a:r>
              <a:rPr lang="en-US" dirty="0" smtClean="0"/>
              <a:t>Document Management</a:t>
            </a:r>
          </a:p>
          <a:p>
            <a:pPr lvl="1"/>
            <a:r>
              <a:rPr lang="en-US" dirty="0" smtClean="0"/>
              <a:t>Customization potentiality</a:t>
            </a:r>
          </a:p>
          <a:p>
            <a:pPr lvl="1"/>
            <a:r>
              <a:rPr lang="en-US" dirty="0" smtClean="0"/>
              <a:t>Replication (copying and distributing documents)</a:t>
            </a:r>
          </a:p>
          <a:p>
            <a:pPr lvl="1"/>
            <a:r>
              <a:rPr lang="en-US" dirty="0" smtClean="0"/>
              <a:t>Security (password protection)</a:t>
            </a:r>
          </a:p>
          <a:p>
            <a:pPr lvl="1"/>
            <a:r>
              <a:rPr lang="en-US" dirty="0" smtClean="0"/>
              <a:t>Application Development (database)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6019800"/>
          </a:xfrm>
        </p:spPr>
        <p:txBody>
          <a:bodyPr>
            <a:noAutofit/>
          </a:bodyPr>
          <a:lstStyle/>
          <a:p>
            <a:r>
              <a:rPr lang="en-US" dirty="0" smtClean="0"/>
              <a:t>The following slides are build out of figures 3-9 in </a:t>
            </a:r>
            <a:r>
              <a:rPr lang="en-US" dirty="0" err="1" smtClean="0"/>
              <a:t>Orlikowski</a:t>
            </a:r>
            <a:r>
              <a:rPr lang="en-US" dirty="0" smtClean="0"/>
              <a:t> article</a:t>
            </a:r>
          </a:p>
          <a:p>
            <a:endParaRPr lang="en-US" sz="1050" dirty="0" smtClean="0"/>
          </a:p>
          <a:p>
            <a:r>
              <a:rPr lang="en-US" sz="2400" dirty="0" smtClean="0"/>
              <a:t>Wanda J. </a:t>
            </a:r>
            <a:r>
              <a:rPr lang="en-US" sz="2400" dirty="0" err="1" smtClean="0"/>
              <a:t>Orlikowski</a:t>
            </a:r>
            <a:r>
              <a:rPr lang="en-US" sz="2400" dirty="0" smtClean="0"/>
              <a:t>.  (2000).  “Using Technology and Constituting Structures: A Practice Lens for Studying Technology in Organizations.”  </a:t>
            </a:r>
            <a:r>
              <a:rPr lang="en-US" sz="2400" b="1" dirty="0" smtClean="0"/>
              <a:t>Organization Science</a:t>
            </a:r>
            <a:r>
              <a:rPr lang="en-US" sz="2400" dirty="0" smtClean="0"/>
              <a:t>, 11(4), July-August 2000: 404-428</a:t>
            </a:r>
            <a:r>
              <a:rPr lang="en-US" sz="2400" dirty="0" smtClean="0"/>
              <a:t>.</a:t>
            </a:r>
          </a:p>
          <a:p>
            <a:endParaRPr lang="en-US" sz="1050" dirty="0" smtClean="0"/>
          </a:p>
          <a:p>
            <a:r>
              <a:rPr lang="en-US" dirty="0" smtClean="0"/>
              <a:t>What is interesting here:</a:t>
            </a:r>
          </a:p>
          <a:p>
            <a:pPr lvl="1"/>
            <a:r>
              <a:rPr lang="en-US" dirty="0" smtClean="0"/>
              <a:t>One and the same technical artifact generates a series of different technologies as individuals with different values working in different cultures interact with 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Copper Mining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Kennecott and Amax, two U.S. mining companies, propose mining copper in PR in 50s and 60s.  Large-scale project turned down in 70s.</a:t>
            </a:r>
          </a:p>
          <a:p>
            <a:endParaRPr lang="en-US" dirty="0"/>
          </a:p>
          <a:p>
            <a:r>
              <a:rPr lang="en-US" dirty="0" smtClean="0"/>
              <a:t>Southern Gold proposal in early 90s was smaller but still generated opposition.  Mining area was converted into a nature preserve (Bosque del Pueblo)</a:t>
            </a:r>
          </a:p>
          <a:p>
            <a:endParaRPr lang="en-US" dirty="0"/>
          </a:p>
          <a:p>
            <a:r>
              <a:rPr lang="en-US" dirty="0" smtClean="0"/>
              <a:t>Projects generated vigorous environmental movement in Puerto Rico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Use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Distributed Authority</a:t>
            </a:r>
          </a:p>
          <a:p>
            <a:endParaRPr lang="en-US" dirty="0" smtClean="0"/>
          </a:p>
          <a:p>
            <a:r>
              <a:rPr lang="en-US" dirty="0" smtClean="0"/>
              <a:t>Participative Culture</a:t>
            </a:r>
          </a:p>
          <a:p>
            <a:endParaRPr lang="en-US" dirty="0" smtClean="0"/>
          </a:p>
          <a:p>
            <a:r>
              <a:rPr lang="en-US" dirty="0" smtClean="0"/>
              <a:t>Nonhierarchical Structure</a:t>
            </a:r>
          </a:p>
          <a:p>
            <a:endParaRPr lang="en-US" dirty="0" smtClean="0"/>
          </a:p>
          <a:p>
            <a:r>
              <a:rPr lang="en-US" dirty="0" smtClean="0"/>
              <a:t>Technology-in-Practice</a:t>
            </a:r>
          </a:p>
          <a:p>
            <a:pPr lvl="1"/>
            <a:r>
              <a:rPr lang="en-US" dirty="0" smtClean="0"/>
              <a:t>“Developers use Notes extensively to collaborate on the design and development of the Notes Product”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Technologists Use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Cooperative Culture</a:t>
            </a:r>
          </a:p>
          <a:p>
            <a:endParaRPr lang="en-US" dirty="0" smtClean="0"/>
          </a:p>
          <a:p>
            <a:r>
              <a:rPr lang="en-US" dirty="0" smtClean="0"/>
              <a:t>Individual and collective Incentive Structure</a:t>
            </a:r>
          </a:p>
          <a:p>
            <a:endParaRPr lang="en-US" dirty="0" smtClean="0"/>
          </a:p>
          <a:p>
            <a:r>
              <a:rPr lang="en-US" dirty="0" smtClean="0"/>
              <a:t>Collective Problem-Solving Technology-in-Practice</a:t>
            </a:r>
          </a:p>
          <a:p>
            <a:endParaRPr lang="en-US" dirty="0" smtClean="0"/>
          </a:p>
          <a:p>
            <a:r>
              <a:rPr lang="en-US" dirty="0" smtClean="0"/>
              <a:t>Technology-in-Practice</a:t>
            </a:r>
          </a:p>
          <a:p>
            <a:pPr lvl="1"/>
            <a:r>
              <a:rPr lang="en-US" dirty="0" smtClean="0"/>
              <a:t>“Technology staff use Notes frequently for technical problem solving and cooperation”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Consultants Use Notes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Individual Incentive Structure</a:t>
            </a:r>
          </a:p>
          <a:p>
            <a:endParaRPr lang="en-US" dirty="0" smtClean="0"/>
          </a:p>
          <a:p>
            <a:r>
              <a:rPr lang="en-US" dirty="0" smtClean="0"/>
              <a:t>Competitive Culture with time-based billing structure</a:t>
            </a:r>
          </a:p>
          <a:p>
            <a:endParaRPr lang="en-US" dirty="0" smtClean="0"/>
          </a:p>
          <a:p>
            <a:r>
              <a:rPr lang="en-US" dirty="0" smtClean="0"/>
              <a:t>Relationship Management</a:t>
            </a:r>
          </a:p>
          <a:p>
            <a:endParaRPr lang="en-US" dirty="0" smtClean="0"/>
          </a:p>
          <a:p>
            <a:r>
              <a:rPr lang="en-US" dirty="0" smtClean="0"/>
              <a:t>Limited Use TIP</a:t>
            </a:r>
          </a:p>
          <a:p>
            <a:endParaRPr lang="en-US" dirty="0" smtClean="0"/>
          </a:p>
          <a:p>
            <a:r>
              <a:rPr lang="en-US" dirty="0" smtClean="0"/>
              <a:t>Technology-in-Practice</a:t>
            </a:r>
          </a:p>
          <a:p>
            <a:pPr lvl="1"/>
            <a:r>
              <a:rPr lang="en-US" dirty="0" smtClean="0"/>
              <a:t>“consultants use Notes minimally, sporadically, and perfunctorily”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Consultants in Different Corporate Environment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Individual Incentive Structure</a:t>
            </a:r>
          </a:p>
          <a:p>
            <a:endParaRPr lang="en-US" dirty="0" smtClean="0"/>
          </a:p>
          <a:p>
            <a:r>
              <a:rPr lang="en-US" dirty="0" smtClean="0"/>
              <a:t>Competitive Culture</a:t>
            </a:r>
          </a:p>
          <a:p>
            <a:endParaRPr lang="en-US" dirty="0" smtClean="0"/>
          </a:p>
          <a:p>
            <a:r>
              <a:rPr lang="en-US" dirty="0" smtClean="0"/>
              <a:t>Time-Based Billing Structure</a:t>
            </a:r>
          </a:p>
          <a:p>
            <a:endParaRPr lang="en-US" dirty="0" smtClean="0"/>
          </a:p>
          <a:p>
            <a:r>
              <a:rPr lang="en-US" dirty="0" smtClean="0"/>
              <a:t>Individual-Productivity Technology-in-Practice</a:t>
            </a:r>
          </a:p>
          <a:p>
            <a:endParaRPr lang="en-US" dirty="0" smtClean="0"/>
          </a:p>
          <a:p>
            <a:r>
              <a:rPr lang="en-US" dirty="0" smtClean="0"/>
              <a:t>Technology-in-Practice</a:t>
            </a:r>
          </a:p>
          <a:p>
            <a:pPr lvl="1"/>
            <a:r>
              <a:rPr lang="en-US" dirty="0" smtClean="0"/>
              <a:t>“Consultants use Notes regularly to improve their personal efficiency”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Specialists Use Notes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Learning Orientation</a:t>
            </a:r>
          </a:p>
          <a:p>
            <a:endParaRPr lang="en-US" dirty="0" smtClean="0"/>
          </a:p>
          <a:p>
            <a:r>
              <a:rPr lang="en-US" dirty="0" smtClean="0"/>
              <a:t>Cooperative Culture</a:t>
            </a:r>
          </a:p>
          <a:p>
            <a:endParaRPr lang="en-US" dirty="0" smtClean="0"/>
          </a:p>
          <a:p>
            <a:r>
              <a:rPr lang="en-US" dirty="0" smtClean="0"/>
              <a:t>Time-Incentive Structure</a:t>
            </a:r>
          </a:p>
          <a:p>
            <a:endParaRPr lang="en-US" dirty="0" smtClean="0"/>
          </a:p>
          <a:p>
            <a:r>
              <a:rPr lang="en-US" dirty="0" smtClean="0"/>
              <a:t>Process-Support Technology-in-Practice</a:t>
            </a:r>
          </a:p>
          <a:p>
            <a:endParaRPr lang="en-US" dirty="0" smtClean="0"/>
          </a:p>
          <a:p>
            <a:r>
              <a:rPr lang="en-US" dirty="0" smtClean="0"/>
              <a:t>Technology-in-Practice</a:t>
            </a:r>
          </a:p>
          <a:p>
            <a:pPr lvl="1"/>
            <a:r>
              <a:rPr lang="en-US" dirty="0" smtClean="0"/>
              <a:t>“Support specialists use Notes and the ITSS application routinely to deliver electronic technical support to clients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Structure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Different culture implies different values that select features from Notes package that resonate with culture</a:t>
            </a:r>
          </a:p>
          <a:p>
            <a:endParaRPr lang="en-US" dirty="0" smtClean="0"/>
          </a:p>
          <a:p>
            <a:r>
              <a:rPr lang="en-US" dirty="0" smtClean="0"/>
              <a:t>This produces a mode of enactment unique to each context or socio-technical system</a:t>
            </a:r>
          </a:p>
          <a:p>
            <a:endParaRPr lang="en-US" dirty="0" smtClean="0"/>
          </a:p>
          <a:p>
            <a:r>
              <a:rPr lang="en-US" dirty="0" smtClean="0"/>
              <a:t>Two positions rendered partial</a:t>
            </a:r>
          </a:p>
          <a:p>
            <a:pPr lvl="1"/>
            <a:r>
              <a:rPr lang="en-US" dirty="0" smtClean="0"/>
              <a:t>Determination of society by technology (Technological Determinism)</a:t>
            </a:r>
          </a:p>
          <a:p>
            <a:pPr lvl="1"/>
            <a:r>
              <a:rPr lang="en-US" dirty="0" smtClean="0"/>
              <a:t>Determination of technology by social construction (Social </a:t>
            </a:r>
            <a:r>
              <a:rPr lang="en-US" dirty="0" err="1" smtClean="0"/>
              <a:t>Constructionism</a:t>
            </a:r>
            <a:r>
              <a:rPr lang="en-US" dirty="0" smtClean="0"/>
              <a:t>)</a:t>
            </a:r>
          </a:p>
          <a:p>
            <a:pPr lvl="1"/>
            <a:endParaRPr lang="en-US" dirty="0" smtClean="0"/>
          </a:p>
          <a:p>
            <a:r>
              <a:rPr lang="en-US" dirty="0" smtClean="0"/>
              <a:t>Two positions combine to produce a third: the co-determination of society and technology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 about lenses…</a:t>
            </a:r>
            <a:endParaRPr lang="en-US" dirty="0"/>
          </a:p>
        </p:txBody>
      </p:sp>
      <p:sp>
        <p:nvSpPr>
          <p:cNvPr id="3" name="Content Placeholder 2"/>
          <p:cNvSpPr>
            <a:spLocks noGrp="1"/>
          </p:cNvSpPr>
          <p:nvPr>
            <p:ph idx="1"/>
          </p:nvPr>
        </p:nvSpPr>
        <p:spPr/>
        <p:txBody>
          <a:bodyPr>
            <a:normAutofit lnSpcReduction="10000"/>
          </a:bodyPr>
          <a:lstStyle/>
          <a:p>
            <a:r>
              <a:rPr lang="en-US" dirty="0" smtClean="0"/>
              <a:t>Lenses filter</a:t>
            </a:r>
          </a:p>
          <a:p>
            <a:pPr lvl="1"/>
            <a:r>
              <a:rPr lang="en-US" dirty="0" smtClean="0"/>
              <a:t>Allow certain factors to pass through that come to our attention</a:t>
            </a:r>
          </a:p>
          <a:p>
            <a:pPr lvl="1"/>
            <a:r>
              <a:rPr lang="en-US" dirty="0" smtClean="0"/>
              <a:t>Filter out other factors</a:t>
            </a:r>
          </a:p>
          <a:p>
            <a:pPr lvl="1"/>
            <a:r>
              <a:rPr lang="en-US" dirty="0" smtClean="0"/>
              <a:t>They produce a figure (=area of attention or focus) and a ground (=area not attended to or left out)</a:t>
            </a:r>
          </a:p>
          <a:p>
            <a:pPr lvl="1"/>
            <a:endParaRPr lang="en-US" dirty="0" smtClean="0"/>
          </a:p>
          <a:p>
            <a:r>
              <a:rPr lang="en-US" dirty="0" smtClean="0"/>
              <a:t>The need to finish with a developed, comprehensive picture of situation</a:t>
            </a:r>
          </a:p>
          <a:p>
            <a:pPr lvl="1"/>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Windmills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err="1" smtClean="0"/>
              <a:t>Windmar</a:t>
            </a:r>
            <a:r>
              <a:rPr lang="en-US" dirty="0" smtClean="0"/>
              <a:t> proposed windmill farm to be located near Bosque </a:t>
            </a:r>
            <a:r>
              <a:rPr lang="en-US" dirty="0" err="1" smtClean="0"/>
              <a:t>Seco</a:t>
            </a:r>
            <a:r>
              <a:rPr lang="en-US" dirty="0" smtClean="0"/>
              <a:t> de </a:t>
            </a:r>
            <a:r>
              <a:rPr lang="en-US" dirty="0" err="1" smtClean="0"/>
              <a:t>Guanica</a:t>
            </a:r>
            <a:endParaRPr lang="en-US" dirty="0" smtClean="0"/>
          </a:p>
          <a:p>
            <a:endParaRPr lang="en-US" sz="1400" dirty="0"/>
          </a:p>
          <a:p>
            <a:r>
              <a:rPr lang="en-US" dirty="0" smtClean="0"/>
              <a:t>Proposal has generated strong local opposition</a:t>
            </a:r>
          </a:p>
          <a:p>
            <a:pPr lvl="1"/>
            <a:r>
              <a:rPr lang="en-US" dirty="0" smtClean="0"/>
              <a:t>Concerns about commitment of private company to </a:t>
            </a:r>
            <a:r>
              <a:rPr lang="en-US" dirty="0" err="1" smtClean="0"/>
              <a:t>eolic</a:t>
            </a:r>
            <a:r>
              <a:rPr lang="en-US" dirty="0" smtClean="0"/>
              <a:t> energy</a:t>
            </a:r>
          </a:p>
          <a:p>
            <a:pPr lvl="1"/>
            <a:r>
              <a:rPr lang="en-US" dirty="0" smtClean="0"/>
              <a:t>Concerns about impact on ecosystem of Bosque </a:t>
            </a:r>
            <a:r>
              <a:rPr lang="en-US" dirty="0" err="1" smtClean="0"/>
              <a:t>Seco</a:t>
            </a:r>
            <a:r>
              <a:rPr lang="en-US" dirty="0" smtClean="0"/>
              <a:t> de </a:t>
            </a:r>
            <a:r>
              <a:rPr lang="en-US" dirty="0" err="1" smtClean="0"/>
              <a:t>Guanica</a:t>
            </a:r>
            <a:endParaRPr lang="en-US" dirty="0" smtClean="0"/>
          </a:p>
          <a:p>
            <a:pPr lvl="1"/>
            <a:r>
              <a:rPr lang="en-US" dirty="0" smtClean="0"/>
              <a:t>Lack of access to public hearings held on project</a:t>
            </a:r>
          </a:p>
          <a:p>
            <a:pPr lvl="1"/>
            <a:endParaRPr lang="en-US" sz="1300" dirty="0"/>
          </a:p>
          <a:p>
            <a:r>
              <a:rPr lang="en-US" dirty="0" smtClean="0"/>
              <a:t>Analogous Cases</a:t>
            </a:r>
          </a:p>
          <a:p>
            <a:pPr lvl="1"/>
            <a:r>
              <a:rPr lang="en-US" dirty="0" smtClean="0"/>
              <a:t>Cape Wind.  Energy Management Inc “generated intense opposition from socially prominent residents of Cape Cod”  (</a:t>
            </a:r>
            <a:r>
              <a:rPr lang="en-US" sz="2000" b="1" dirty="0" smtClean="0"/>
              <a:t>Business and Society, Lawrence and Weber, 10</a:t>
            </a:r>
            <a:r>
              <a:rPr lang="en-US" dirty="0" smtClean="0"/>
              <a:t>)</a:t>
            </a:r>
          </a:p>
          <a:p>
            <a:pPr lvl="1"/>
            <a:r>
              <a:rPr lang="en-US" dirty="0" err="1" smtClean="0"/>
              <a:t>Vattenfall</a:t>
            </a:r>
            <a:r>
              <a:rPr lang="en-US" dirty="0" smtClean="0"/>
              <a:t> from Sweden set up 100 turbines off coast of England in North Sea (GB aiming for 15% energy generated from renewable resources by 2020)  </a:t>
            </a:r>
            <a:r>
              <a:rPr lang="en-US" sz="2300" b="1" dirty="0" smtClean="0"/>
              <a:t>Associated Press, 9/23/10.  “World’s largest wind farm opens off UK coast”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Laptops</a:t>
            </a: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smtClean="0"/>
              <a:t>See cnx.org/content/m14257/latest/</a:t>
            </a:r>
          </a:p>
          <a:p>
            <a:endParaRPr lang="en-US" sz="1400" dirty="0"/>
          </a:p>
          <a:p>
            <a:r>
              <a:rPr lang="en-US" dirty="0" smtClean="0"/>
              <a:t>Hypothetical: What would result from giving a laptop computer to every public school student in Puerto Rico?</a:t>
            </a:r>
          </a:p>
          <a:p>
            <a:pPr lvl="1"/>
            <a:r>
              <a:rPr lang="en-US" dirty="0" smtClean="0"/>
              <a:t>Texas Laptop Project of late 1990s</a:t>
            </a:r>
          </a:p>
          <a:p>
            <a:pPr lvl="1"/>
            <a:r>
              <a:rPr lang="en-US" dirty="0" smtClean="0"/>
              <a:t>Puerto Rico project of laptops to teachers in late 1990s</a:t>
            </a:r>
          </a:p>
          <a:p>
            <a:pPr lvl="1"/>
            <a:r>
              <a:rPr lang="en-US" dirty="0" smtClean="0"/>
              <a:t>MIT Laptop Project: One Laptop Per Child</a:t>
            </a:r>
          </a:p>
          <a:p>
            <a:pPr lvl="1"/>
            <a:endParaRPr lang="en-US" sz="1400" dirty="0"/>
          </a:p>
          <a:p>
            <a:r>
              <a:rPr lang="en-US" dirty="0" smtClean="0"/>
              <a:t>Exporting Harm</a:t>
            </a:r>
          </a:p>
          <a:p>
            <a:pPr lvl="1"/>
            <a:r>
              <a:rPr lang="en-US" dirty="0" smtClean="0"/>
              <a:t>See presentation, Marilyn </a:t>
            </a:r>
            <a:r>
              <a:rPr lang="en-US" dirty="0" err="1" smtClean="0"/>
              <a:t>Dyrud</a:t>
            </a:r>
            <a:r>
              <a:rPr lang="en-US" dirty="0" smtClean="0"/>
              <a:t>, “Computers, Obsolescence, Engineering Ethics”.  Given at APPE 2010 Annual Conference</a:t>
            </a:r>
          </a:p>
          <a:p>
            <a:pPr lvl="1"/>
            <a:r>
              <a:rPr lang="en-US" dirty="0" smtClean="0"/>
              <a:t>Two UPRM student projects identified exporting harm</a:t>
            </a:r>
          </a:p>
          <a:p>
            <a:pPr lvl="1"/>
            <a:endParaRPr lang="en-US" sz="1300" dirty="0"/>
          </a:p>
          <a:p>
            <a:r>
              <a:rPr lang="en-US" dirty="0" smtClean="0"/>
              <a:t>UPRM Solutions</a:t>
            </a:r>
          </a:p>
          <a:p>
            <a:pPr lvl="1"/>
            <a:r>
              <a:rPr lang="en-US" dirty="0" smtClean="0"/>
              <a:t>Develop government-private industry recycling/disposal facility.  Fund with surcharge on computers at point of purchase</a:t>
            </a:r>
          </a:p>
          <a:p>
            <a:pPr lvl="1"/>
            <a:r>
              <a:rPr lang="en-US" dirty="0" smtClean="0"/>
              <a:t>Redesign computers for recycling.  Model recycling center after state-of-the-art existing centers.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What is a “lens”?</a:t>
            </a:r>
            <a:endParaRPr lang="en-US" dirty="0"/>
          </a:p>
        </p:txBody>
      </p:sp>
      <p:sp>
        <p:nvSpPr>
          <p:cNvPr id="3" name="Content Placeholder 2"/>
          <p:cNvSpPr>
            <a:spLocks noGrp="1"/>
          </p:cNvSpPr>
          <p:nvPr>
            <p:ph idx="1"/>
          </p:nvPr>
        </p:nvSpPr>
        <p:spPr>
          <a:xfrm>
            <a:off x="457200" y="990600"/>
            <a:ext cx="8229600" cy="5715000"/>
          </a:xfrm>
        </p:spPr>
        <p:txBody>
          <a:bodyPr>
            <a:normAutofit fontScale="70000" lnSpcReduction="20000"/>
          </a:bodyPr>
          <a:lstStyle/>
          <a:p>
            <a:r>
              <a:rPr lang="en-US" dirty="0" smtClean="0"/>
              <a:t>Definition: </a:t>
            </a:r>
          </a:p>
          <a:p>
            <a:pPr lvl="1"/>
            <a:r>
              <a:rPr lang="en-US" dirty="0" smtClean="0"/>
              <a:t>“a practice lens…examine[s] how people, as they interact with a technology in their ongoing practices, enact structures which shape their emergent and situated use of that technology.”  (</a:t>
            </a:r>
            <a:r>
              <a:rPr lang="en-US" dirty="0" err="1" smtClean="0"/>
              <a:t>Orlikowski</a:t>
            </a:r>
            <a:r>
              <a:rPr lang="en-US" dirty="0" smtClean="0"/>
              <a:t>)</a:t>
            </a:r>
          </a:p>
          <a:p>
            <a:pPr lvl="1"/>
            <a:endParaRPr lang="en-US" sz="1600" dirty="0"/>
          </a:p>
          <a:p>
            <a:r>
              <a:rPr lang="en-US" dirty="0" smtClean="0"/>
              <a:t>Reimagining the technical artifact: bicycle, computer, cell phone, television, automobile</a:t>
            </a:r>
          </a:p>
          <a:p>
            <a:endParaRPr lang="en-US" sz="1600" dirty="0" smtClean="0"/>
          </a:p>
          <a:p>
            <a:r>
              <a:rPr lang="en-US" dirty="0" smtClean="0"/>
              <a:t>Old account: the technical artifact is a physical object that, somehow, embodies value</a:t>
            </a:r>
          </a:p>
          <a:p>
            <a:pPr lvl="1"/>
            <a:r>
              <a:rPr lang="en-US" dirty="0" smtClean="0"/>
              <a:t>Value embodied in the structure of the object </a:t>
            </a:r>
          </a:p>
          <a:p>
            <a:pPr lvl="1"/>
            <a:r>
              <a:rPr lang="en-US" dirty="0" smtClean="0"/>
              <a:t>User appropriates the object through use but the object (via the values or politics it embodies) highly constrains the user in terms of its structure</a:t>
            </a:r>
          </a:p>
          <a:p>
            <a:pPr lvl="1"/>
            <a:endParaRPr lang="en-US" sz="1600" dirty="0" smtClean="0"/>
          </a:p>
          <a:p>
            <a:r>
              <a:rPr lang="en-US" dirty="0" smtClean="0"/>
              <a:t>New account: </a:t>
            </a:r>
            <a:r>
              <a:rPr lang="en-US" dirty="0" err="1" smtClean="0"/>
              <a:t>Orlikowski</a:t>
            </a:r>
            <a:endParaRPr lang="en-US" dirty="0" smtClean="0"/>
          </a:p>
          <a:p>
            <a:pPr lvl="1"/>
            <a:r>
              <a:rPr lang="en-US" dirty="0" smtClean="0"/>
              <a:t>Embodied structure reframed as emergent structure</a:t>
            </a:r>
          </a:p>
          <a:p>
            <a:pPr lvl="2"/>
            <a:r>
              <a:rPr lang="en-US" dirty="0" smtClean="0"/>
              <a:t>structure </a:t>
            </a:r>
            <a:r>
              <a:rPr lang="en-US" b="1" dirty="0" smtClean="0"/>
              <a:t>emerges</a:t>
            </a:r>
            <a:r>
              <a:rPr lang="en-US" dirty="0" smtClean="0"/>
              <a:t> from transaction between user and artifact</a:t>
            </a:r>
          </a:p>
          <a:p>
            <a:pPr lvl="1"/>
            <a:r>
              <a:rPr lang="en-US" dirty="0" smtClean="0"/>
              <a:t>Appropriation is reframed as enactment</a:t>
            </a:r>
          </a:p>
          <a:p>
            <a:pPr lvl="2"/>
            <a:r>
              <a:rPr lang="en-US" dirty="0" smtClean="0"/>
              <a:t>user does not </a:t>
            </a:r>
            <a:r>
              <a:rPr lang="en-US" b="1" dirty="0" smtClean="0"/>
              <a:t>appropriate</a:t>
            </a:r>
            <a:r>
              <a:rPr lang="en-US" dirty="0" smtClean="0"/>
              <a:t> technology; user </a:t>
            </a:r>
            <a:r>
              <a:rPr lang="en-US" b="1" dirty="0" smtClean="0"/>
              <a:t>enacts</a:t>
            </a:r>
            <a:r>
              <a:rPr lang="en-US" dirty="0" smtClean="0"/>
              <a:t> a “technology in practice”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Sense of Lens in This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Somewhat different than </a:t>
            </a:r>
            <a:r>
              <a:rPr lang="en-US" dirty="0" err="1" smtClean="0"/>
              <a:t>Orlikowski</a:t>
            </a:r>
            <a:endParaRPr lang="en-US" dirty="0" smtClean="0"/>
          </a:p>
          <a:p>
            <a:endParaRPr lang="en-US" dirty="0" smtClean="0"/>
          </a:p>
          <a:p>
            <a:r>
              <a:rPr lang="en-US" dirty="0" smtClean="0"/>
              <a:t>A lens represents a conception of the relation between technology and society</a:t>
            </a:r>
          </a:p>
          <a:p>
            <a:endParaRPr lang="en-US" dirty="0" smtClean="0"/>
          </a:p>
          <a:p>
            <a:r>
              <a:rPr lang="en-US" dirty="0" smtClean="0"/>
              <a:t>It also presents an ideology</a:t>
            </a:r>
          </a:p>
          <a:p>
            <a:pPr lvl="1"/>
            <a:r>
              <a:rPr lang="en-US" dirty="0" err="1" smtClean="0"/>
              <a:t>Kuhnian</a:t>
            </a:r>
            <a:r>
              <a:rPr lang="en-US" dirty="0" smtClean="0"/>
              <a:t> paradigm: self-contained account of the world</a:t>
            </a:r>
          </a:p>
          <a:p>
            <a:pPr lvl="1"/>
            <a:r>
              <a:rPr lang="en-US" dirty="0" smtClean="0"/>
              <a:t>Different paradigms (or lenses) are incommensurable (at least at first blush)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Lenses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Incommensurability suggests methodological relativism (see </a:t>
            </a:r>
            <a:r>
              <a:rPr lang="en-US" dirty="0" err="1" smtClean="0"/>
              <a:t>Sismondo</a:t>
            </a:r>
            <a:r>
              <a:rPr lang="en-US" dirty="0" smtClean="0"/>
              <a:t>)</a:t>
            </a:r>
          </a:p>
          <a:p>
            <a:pPr lvl="1"/>
            <a:r>
              <a:rPr lang="en-US" dirty="0" smtClean="0"/>
              <a:t>Assumes that each lens provides a valuable view or perspective on a complicated reality</a:t>
            </a:r>
          </a:p>
          <a:p>
            <a:pPr lvl="1"/>
            <a:r>
              <a:rPr lang="en-US" dirty="0" smtClean="0"/>
              <a:t>To be explored initially on its own terms</a:t>
            </a:r>
          </a:p>
          <a:p>
            <a:endParaRPr lang="en-US" dirty="0" smtClean="0"/>
          </a:p>
          <a:p>
            <a:r>
              <a:rPr lang="en-US" dirty="0" smtClean="0"/>
              <a:t>Thus, each lens opens a different line of inquiry by suggesting different, yet productive, questions</a:t>
            </a:r>
          </a:p>
          <a:p>
            <a:endParaRPr lang="en-US" dirty="0" smtClean="0"/>
          </a:p>
          <a:p>
            <a:r>
              <a:rPr lang="en-US" dirty="0" smtClean="0"/>
              <a:t>Comparing different lenses (after exploration) </a:t>
            </a:r>
          </a:p>
          <a:p>
            <a:pPr lvl="1"/>
            <a:r>
              <a:rPr lang="en-US" dirty="0" smtClean="0"/>
              <a:t>Reveals the partiality of each </a:t>
            </a:r>
          </a:p>
          <a:p>
            <a:pPr lvl="1"/>
            <a:r>
              <a:rPr lang="en-US" dirty="0" smtClean="0"/>
              <a:t>Sets up the possibility of integrating them into a broader , more comprehensive standpoint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Technological Determinism</a:t>
            </a:r>
            <a:endParaRPr lang="en-US" dirty="0"/>
          </a:p>
        </p:txBody>
      </p:sp>
      <p:sp>
        <p:nvSpPr>
          <p:cNvPr id="5" name="Subtitle 4"/>
          <p:cNvSpPr>
            <a:spLocks noGrp="1"/>
          </p:cNvSpPr>
          <p:nvPr>
            <p:ph type="subTitle" idx="1"/>
          </p:nvPr>
        </p:nvSpPr>
        <p:spPr/>
        <p:txBody>
          <a:bodyPr/>
          <a:lstStyle/>
          <a:p>
            <a:r>
              <a:rPr lang="en-US" dirty="0" err="1" smtClean="0">
                <a:solidFill>
                  <a:schemeClr val="tx1"/>
                </a:solidFill>
              </a:rPr>
              <a:t>Heilbroner</a:t>
            </a:r>
            <a:r>
              <a:rPr lang="en-US" dirty="0" smtClean="0">
                <a:solidFill>
                  <a:schemeClr val="tx1"/>
                </a:solidFill>
              </a:rPr>
              <a:t> and Winner</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7450</TotalTime>
  <Words>2251</Words>
  <Application>Microsoft Office PowerPoint</Application>
  <PresentationFormat>On-screen Show (4:3)</PresentationFormat>
  <Paragraphs>308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Practical Lenses for Socio-Technical Systems</vt:lpstr>
      <vt:lpstr>Cogentrix</vt:lpstr>
      <vt:lpstr>Copper Mining</vt:lpstr>
      <vt:lpstr>Windmills</vt:lpstr>
      <vt:lpstr>Laptops</vt:lpstr>
      <vt:lpstr>What is a “lens”?</vt:lpstr>
      <vt:lpstr>Sense of Lens in This Module</vt:lpstr>
      <vt:lpstr>Implications of Lenses</vt:lpstr>
      <vt:lpstr>Technological Determinism</vt:lpstr>
      <vt:lpstr>Heilbroner: Two Quotes</vt:lpstr>
      <vt:lpstr>How</vt:lpstr>
      <vt:lpstr>General Statement of Technological Determinism</vt:lpstr>
      <vt:lpstr>Lens Questions</vt:lpstr>
      <vt:lpstr>Social Construction</vt:lpstr>
      <vt:lpstr>Epistemological Relativism</vt:lpstr>
      <vt:lpstr>First Stage: Interpretive Flexibility</vt:lpstr>
      <vt:lpstr>Second Stage: Closing of Interpretive Flexibility</vt:lpstr>
      <vt:lpstr>Third Stage: Black Box</vt:lpstr>
      <vt:lpstr>Lens Questions</vt:lpstr>
      <vt:lpstr>Determinisms or Co-determination</vt:lpstr>
      <vt:lpstr>Summary taken from Hickman</vt:lpstr>
      <vt:lpstr>Slide 22</vt:lpstr>
      <vt:lpstr>Winner’s Positive Argument Against Social Construction</vt:lpstr>
      <vt:lpstr>Winner’s Positive Argument Against Social Construction</vt:lpstr>
      <vt:lpstr>Lens Questions</vt:lpstr>
      <vt:lpstr>Third Lens</vt:lpstr>
      <vt:lpstr>Orlikowski: Using Technology and Constituting Structures</vt:lpstr>
      <vt:lpstr>Supporting Empirical Studies</vt:lpstr>
      <vt:lpstr>Slide 29</vt:lpstr>
      <vt:lpstr>Developers Use Notes</vt:lpstr>
      <vt:lpstr>Technologists Use Notes</vt:lpstr>
      <vt:lpstr>Consultants Use Notes</vt:lpstr>
      <vt:lpstr>Consultants in Different Corporate Environment</vt:lpstr>
      <vt:lpstr>Support Specialists Use Notes</vt:lpstr>
      <vt:lpstr>General Structure</vt:lpstr>
      <vt:lpstr>Things to remember about lenses…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Lenses for Socio-Technical Systems</dc:title>
  <dc:creator> </dc:creator>
  <cp:lastModifiedBy>frey.william</cp:lastModifiedBy>
  <cp:revision>16</cp:revision>
  <dcterms:created xsi:type="dcterms:W3CDTF">2010-11-04T18:37:45Z</dcterms:created>
  <dcterms:modified xsi:type="dcterms:W3CDTF">2010-11-11T21:30:27Z</dcterms:modified>
</cp:coreProperties>
</file>