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24"/>
  </p:handoutMasterIdLst>
  <p:sldIdLst>
    <p:sldId id="280" r:id="rId2"/>
    <p:sldId id="256" r:id="rId3"/>
    <p:sldId id="257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8" r:id="rId12"/>
    <p:sldId id="273" r:id="rId13"/>
    <p:sldId id="272" r:id="rId14"/>
    <p:sldId id="271" r:id="rId15"/>
    <p:sldId id="274" r:id="rId16"/>
    <p:sldId id="270" r:id="rId17"/>
    <p:sldId id="269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custShowLst>
    <p:custShow name="(1.1)" id="0">
      <p:sldLst>
        <p:sld r:id="rId4"/>
      </p:sldLst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33CCFF"/>
    <a:srgbClr val="FFFFCC"/>
    <a:srgbClr val="FF6600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C7D66E-D13C-414F-A9D3-0692EB385D2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CDD24-6FD5-48BA-8D6D-25C8876EFB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398B2-22AA-4CC6-A6E5-F91FA0F44A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1F7F6-CCBE-46B9-905F-5966DB3AA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F9204-B0B5-4979-A7FC-38C50728C6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76788-6CD8-4FFC-BF12-91E98E70DA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854AF-CB76-4424-AC77-60CE364B02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CD5C4-8838-42E6-BDC4-CE9ABB25ED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08A2-0FB8-473C-BD44-C1D7FC7B96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41B22-980F-4D16-9112-211EC71F2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B879C-1202-4813-982C-40A28063AF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54E4C-F7C5-4699-894C-0607CD3E54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B72C62-24D5-4DC9-919C-F89938E5AF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12.xml"/><Relationship Id="rId18" Type="http://schemas.openxmlformats.org/officeDocument/2006/relationships/slide" Target="slide6.xml"/><Relationship Id="rId3" Type="http://schemas.openxmlformats.org/officeDocument/2006/relationships/slide" Target="slide8.xml"/><Relationship Id="rId21" Type="http://schemas.openxmlformats.org/officeDocument/2006/relationships/slide" Target="slide20.xml"/><Relationship Id="rId7" Type="http://schemas.openxmlformats.org/officeDocument/2006/relationships/slide" Target="slide15.xml"/><Relationship Id="rId12" Type="http://schemas.openxmlformats.org/officeDocument/2006/relationships/slide" Target="slide11.xml"/><Relationship Id="rId17" Type="http://schemas.openxmlformats.org/officeDocument/2006/relationships/slide" Target="slide7.xml"/><Relationship Id="rId25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6" Type="http://schemas.openxmlformats.org/officeDocument/2006/relationships/slide" Target="slide17.xml"/><Relationship Id="rId20" Type="http://schemas.openxmlformats.org/officeDocument/2006/relationships/slide" Target="slide19.xml"/><Relationship Id="rId1" Type="http://schemas.openxmlformats.org/officeDocument/2006/relationships/vmlDrawing" Target="../drawings/vmlDrawing1.vml"/><Relationship Id="rId6" Type="http://schemas.openxmlformats.org/officeDocument/2006/relationships/slide" Target="slide10.xml"/><Relationship Id="rId11" Type="http://schemas.openxmlformats.org/officeDocument/2006/relationships/slide" Target="slide3.xml"/><Relationship Id="rId24" Type="http://schemas.openxmlformats.org/officeDocument/2006/relationships/oleObject" Target="../embeddings/oleObject1.bin"/><Relationship Id="rId5" Type="http://schemas.openxmlformats.org/officeDocument/2006/relationships/slide" Target="slide5.xml"/><Relationship Id="rId15" Type="http://schemas.openxmlformats.org/officeDocument/2006/relationships/slide" Target="slide9.xml"/><Relationship Id="rId23" Type="http://schemas.openxmlformats.org/officeDocument/2006/relationships/slide" Target="slide22.xml"/><Relationship Id="rId10" Type="http://schemas.openxmlformats.org/officeDocument/2006/relationships/slide" Target="slide18.xml"/><Relationship Id="rId19" Type="http://schemas.openxmlformats.org/officeDocument/2006/relationships/audio" Target="../media/audio1.wav"/><Relationship Id="rId4" Type="http://schemas.openxmlformats.org/officeDocument/2006/relationships/slide" Target="slide4.xml"/><Relationship Id="rId9" Type="http://schemas.openxmlformats.org/officeDocument/2006/relationships/slide" Target="slide14.xml"/><Relationship Id="rId14" Type="http://schemas.openxmlformats.org/officeDocument/2006/relationships/slide" Target="slide13.xml"/><Relationship Id="rId22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724400"/>
            <a:ext cx="6400800" cy="1752600"/>
          </a:xfrm>
        </p:spPr>
        <p:txBody>
          <a:bodyPr/>
          <a:lstStyle/>
          <a:p>
            <a:r>
              <a:rPr lang="en-US" dirty="0"/>
              <a:t>Hosted</a:t>
            </a:r>
          </a:p>
          <a:p>
            <a:r>
              <a:rPr lang="en-US" dirty="0"/>
              <a:t>by</a:t>
            </a:r>
          </a:p>
          <a:p>
            <a:r>
              <a:rPr lang="en-US" dirty="0" smtClean="0"/>
              <a:t>Dr. William J. Frey</a:t>
            </a:r>
            <a:endParaRPr lang="en-US" dirty="0"/>
          </a:p>
        </p:txBody>
      </p:sp>
      <p:sp>
        <p:nvSpPr>
          <p:cNvPr id="74759" name="WordArt 7"/>
          <p:cNvSpPr>
            <a:spLocks noChangeArrowheads="1" noChangeShapeType="1" noTextEdit="1"/>
          </p:cNvSpPr>
          <p:nvPr/>
        </p:nvSpPr>
        <p:spPr bwMode="auto">
          <a:xfrm>
            <a:off x="1676400" y="838200"/>
            <a:ext cx="5867400" cy="3276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9933"/>
                    </a:gs>
                    <a:gs pos="100000">
                      <a:srgbClr val="FFFFCC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Jeopardy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2,4</a:t>
            </a:r>
          </a:p>
        </p:txBody>
      </p:sp>
      <p:sp>
        <p:nvSpPr>
          <p:cNvPr id="1638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533400" y="1905000"/>
            <a:ext cx="7924800" cy="35814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r>
              <a:rPr lang="en-US" sz="4000" dirty="0" smtClean="0"/>
              <a:t>Limited government intervention </a:t>
            </a:r>
          </a:p>
          <a:p>
            <a:pPr lvl="0"/>
            <a:r>
              <a:rPr lang="en-US" sz="4000" dirty="0" smtClean="0"/>
              <a:t>is needed to improve upon the </a:t>
            </a:r>
          </a:p>
          <a:p>
            <a:pPr lvl="0"/>
            <a:r>
              <a:rPr lang="en-US" sz="4000" dirty="0" smtClean="0"/>
              <a:t>choice of individual economic units.  </a:t>
            </a:r>
          </a:p>
          <a:p>
            <a:pPr lvl="0"/>
            <a:r>
              <a:rPr lang="en-US" sz="4000" dirty="0" smtClean="0"/>
              <a:t>(Mixture of private and </a:t>
            </a:r>
          </a:p>
          <a:p>
            <a:pPr lvl="0"/>
            <a:r>
              <a:rPr lang="en-US" sz="4000" dirty="0" smtClean="0"/>
              <a:t>public ownership)</a:t>
            </a:r>
          </a:p>
          <a:p>
            <a:endParaRPr lang="en-US" sz="4000" b="1" dirty="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1628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is the </a:t>
            </a:r>
            <a:r>
              <a:rPr lang="en-US" sz="3600" b="1" u="sng" dirty="0" smtClean="0"/>
              <a:t>Liberal Democratic Socialism</a:t>
            </a:r>
            <a:r>
              <a:rPr lang="en-US" sz="3600" b="1" dirty="0" smtClean="0"/>
              <a:t> economic model?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5943600"/>
            <a:ext cx="17526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3,1</a:t>
            </a:r>
          </a:p>
        </p:txBody>
      </p:sp>
      <p:sp>
        <p:nvSpPr>
          <p:cNvPr id="1741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capability focuses on our </a:t>
            </a:r>
          </a:p>
          <a:p>
            <a:r>
              <a:rPr lang="en-US" sz="4000" b="1" dirty="0" smtClean="0"/>
              <a:t>ability to form social relations</a:t>
            </a:r>
          </a:p>
          <a:p>
            <a:r>
              <a:rPr lang="en-US" sz="4000" b="1" dirty="0" smtClean="0"/>
              <a:t>with others</a:t>
            </a:r>
            <a:endParaRPr lang="en-US" sz="4000" b="1" dirty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58477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is the capability of Affiliation?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43800" y="6172200"/>
            <a:ext cx="1600200" cy="685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3,2</a:t>
            </a:r>
          </a:p>
        </p:txBody>
      </p:sp>
      <p:sp>
        <p:nvSpPr>
          <p:cNvPr id="225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990600" y="1828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term used in stakeholder </a:t>
            </a:r>
          </a:p>
          <a:p>
            <a:r>
              <a:rPr lang="en-US" sz="4000" b="1" dirty="0" smtClean="0"/>
              <a:t>analysis refers to the good, right,</a:t>
            </a:r>
          </a:p>
          <a:p>
            <a:r>
              <a:rPr lang="en-US" sz="4000" b="1" dirty="0" smtClean="0"/>
              <a:t>value or preference that is at</a:t>
            </a:r>
          </a:p>
          <a:p>
            <a:r>
              <a:rPr lang="en-US" sz="4000" b="1" dirty="0" smtClean="0"/>
              <a:t>risk or in play for an individual</a:t>
            </a:r>
          </a:p>
          <a:p>
            <a:r>
              <a:rPr lang="en-US" sz="4000" b="1" dirty="0" smtClean="0"/>
              <a:t>or group stakeholder.</a:t>
            </a:r>
            <a:endParaRPr lang="en-US" sz="4000" b="1" dirty="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646331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is a stake or interest?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867400"/>
            <a:ext cx="1905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3,3</a:t>
            </a:r>
          </a:p>
        </p:txBody>
      </p:sp>
      <p:sp>
        <p:nvSpPr>
          <p:cNvPr id="2150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9144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This stage in technology </a:t>
            </a:r>
          </a:p>
          <a:p>
            <a:r>
              <a:rPr lang="en-US" sz="4000" dirty="0" smtClean="0"/>
              <a:t>development is characterized by</a:t>
            </a:r>
          </a:p>
          <a:p>
            <a:r>
              <a:rPr lang="en-US" sz="4000" dirty="0" smtClean="0"/>
              <a:t>coal, steel, trains, and automobiles;</a:t>
            </a:r>
          </a:p>
          <a:p>
            <a:r>
              <a:rPr lang="en-US" sz="4000" dirty="0" smtClean="0"/>
              <a:t>emphasis is on the mechanical.</a:t>
            </a:r>
            <a:endParaRPr lang="en-US" sz="4000" dirty="0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646331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is the </a:t>
            </a:r>
            <a:r>
              <a:rPr lang="en-US" sz="3600" b="1" dirty="0" err="1" smtClean="0"/>
              <a:t>Paleotechnic</a:t>
            </a:r>
            <a:r>
              <a:rPr lang="en-US" sz="3600" b="1" dirty="0" smtClean="0"/>
              <a:t> Stage?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791200"/>
            <a:ext cx="19050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3,4</a:t>
            </a:r>
          </a:p>
        </p:txBody>
      </p:sp>
      <p:sp>
        <p:nvSpPr>
          <p:cNvPr id="2048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914400" y="1524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The state is in the best position to </a:t>
            </a:r>
          </a:p>
          <a:p>
            <a:r>
              <a:rPr lang="en-US" sz="4000" dirty="0" smtClean="0"/>
              <a:t>know what choices and policies </a:t>
            </a:r>
          </a:p>
          <a:p>
            <a:r>
              <a:rPr lang="en-US" sz="4000" dirty="0" smtClean="0"/>
              <a:t>are beneficial for the economy</a:t>
            </a:r>
          </a:p>
          <a:p>
            <a:r>
              <a:rPr lang="en-US" sz="4000" dirty="0" smtClean="0"/>
              <a:t>as a whole and its component </a:t>
            </a:r>
          </a:p>
          <a:p>
            <a:r>
              <a:rPr lang="en-US" sz="4000" dirty="0" smtClean="0"/>
              <a:t>parts.  (Public ownership of </a:t>
            </a:r>
          </a:p>
          <a:p>
            <a:r>
              <a:rPr lang="en-US" sz="4000" dirty="0" smtClean="0"/>
              <a:t>goods and services)</a:t>
            </a:r>
            <a:endParaRPr lang="en-US" sz="4000" b="1" dirty="0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838200" y="228600"/>
            <a:ext cx="7162800" cy="1077218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is the </a:t>
            </a:r>
            <a:r>
              <a:rPr lang="en-US" sz="3200" b="1" u="sng" dirty="0" smtClean="0"/>
              <a:t>Communist, Authoritarian Socialism </a:t>
            </a:r>
            <a:r>
              <a:rPr lang="en-US" sz="3200" b="1" dirty="0" smtClean="0"/>
              <a:t>economic model?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4,1</a:t>
            </a:r>
          </a:p>
        </p:txBody>
      </p:sp>
      <p:sp>
        <p:nvSpPr>
          <p:cNvPr id="2355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48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990600" y="1600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Children forced to work at an </a:t>
            </a:r>
          </a:p>
          <a:p>
            <a:r>
              <a:rPr lang="en-US" sz="4000" b="1" dirty="0" smtClean="0"/>
              <a:t>early age miss out on this</a:t>
            </a:r>
          </a:p>
          <a:p>
            <a:r>
              <a:rPr lang="en-US" sz="4000" b="1" dirty="0" smtClean="0"/>
              <a:t>fundamental capability.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086600" cy="769441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 smtClean="0"/>
              <a:t>What is play?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6019800"/>
            <a:ext cx="16764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4,2</a:t>
            </a:r>
          </a:p>
        </p:txBody>
      </p:sp>
      <p:sp>
        <p:nvSpPr>
          <p:cNvPr id="1946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533400" y="1752600"/>
            <a:ext cx="78486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Employees, stockholders, customers, </a:t>
            </a:r>
          </a:p>
          <a:p>
            <a:r>
              <a:rPr lang="en-US" sz="4000" b="1" dirty="0" smtClean="0"/>
              <a:t>suppliers, retailers, wholesalers,</a:t>
            </a:r>
          </a:p>
          <a:p>
            <a:r>
              <a:rPr lang="en-US" sz="4000" b="1" dirty="0" smtClean="0"/>
              <a:t>and creditors are this kind</a:t>
            </a:r>
          </a:p>
          <a:p>
            <a:r>
              <a:rPr lang="en-US" sz="4000" b="1" dirty="0" smtClean="0"/>
              <a:t>of stakeholder.</a:t>
            </a:r>
            <a:endParaRPr lang="en-US" sz="4000" dirty="0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707886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dirty="0" smtClean="0"/>
              <a:t>What are market stakeholders?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4,3</a:t>
            </a:r>
          </a:p>
        </p:txBody>
      </p:sp>
      <p:sp>
        <p:nvSpPr>
          <p:cNvPr id="184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3434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685800" y="1828800"/>
            <a:ext cx="76962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stage of technological </a:t>
            </a:r>
          </a:p>
          <a:p>
            <a:r>
              <a:rPr lang="en-US" sz="4000" b="1" dirty="0" smtClean="0"/>
              <a:t>development is characterized by </a:t>
            </a:r>
          </a:p>
          <a:p>
            <a:r>
              <a:rPr lang="en-US" sz="4000" b="1" dirty="0" smtClean="0"/>
              <a:t>electricity and synthetic materials </a:t>
            </a:r>
          </a:p>
          <a:p>
            <a:r>
              <a:rPr lang="en-US" sz="4000" b="1" dirty="0" smtClean="0"/>
              <a:t>along with nuclear fission.</a:t>
            </a:r>
            <a:endParaRPr lang="en-US" sz="4000" b="1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144655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 smtClean="0"/>
              <a:t>What is the </a:t>
            </a:r>
            <a:r>
              <a:rPr lang="en-US" sz="4400" b="1" dirty="0" err="1" smtClean="0"/>
              <a:t>Neotechnic</a:t>
            </a:r>
            <a:r>
              <a:rPr lang="en-US" sz="4400" b="1" dirty="0" smtClean="0"/>
              <a:t> Stage?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934200" y="5867400"/>
            <a:ext cx="2209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4,4</a:t>
            </a:r>
          </a:p>
        </p:txBody>
      </p:sp>
      <p:sp>
        <p:nvSpPr>
          <p:cNvPr id="2458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572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533400" y="1828800"/>
            <a:ext cx="8001000" cy="34290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Schiller and </a:t>
            </a:r>
            <a:r>
              <a:rPr lang="en-US" sz="4000" b="1" dirty="0" err="1" smtClean="0"/>
              <a:t>Akerlof</a:t>
            </a:r>
            <a:r>
              <a:rPr lang="en-US" sz="4000" b="1" dirty="0" smtClean="0"/>
              <a:t> call these </a:t>
            </a:r>
          </a:p>
          <a:p>
            <a:r>
              <a:rPr lang="en-US" sz="4000" b="1" dirty="0" smtClean="0"/>
              <a:t>animal spirits.  These all represent</a:t>
            </a:r>
          </a:p>
          <a:p>
            <a:r>
              <a:rPr lang="en-US" sz="4000" b="1" dirty="0" smtClean="0"/>
              <a:t>interferences with the model of</a:t>
            </a:r>
          </a:p>
          <a:p>
            <a:r>
              <a:rPr lang="en-US" sz="4000" b="1" dirty="0" smtClean="0"/>
              <a:t>pure rational self-interest or </a:t>
            </a:r>
          </a:p>
          <a:p>
            <a:r>
              <a:rPr lang="en-US" sz="4000" b="1" dirty="0" smtClean="0"/>
              <a:t>utility maximizing</a:t>
            </a:r>
            <a:endParaRPr lang="en-US" sz="4000" b="1" dirty="0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1077218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are confidence, fairness, corruption, money illusion, and stories?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6096000"/>
            <a:ext cx="17526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5,1</a:t>
            </a:r>
          </a:p>
        </p:txBody>
      </p:sp>
      <p:sp>
        <p:nvSpPr>
          <p:cNvPr id="2560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10668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These “resources” help transform</a:t>
            </a:r>
          </a:p>
          <a:p>
            <a:r>
              <a:rPr lang="en-US" sz="4000" b="1" dirty="0" smtClean="0"/>
              <a:t>capabilities into </a:t>
            </a:r>
            <a:r>
              <a:rPr lang="en-US" sz="4000" b="1" dirty="0" err="1" smtClean="0"/>
              <a:t>functionings</a:t>
            </a:r>
            <a:r>
              <a:rPr lang="en-US" sz="4000" b="1" dirty="0" smtClean="0"/>
              <a:t>.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086600" cy="707886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dirty="0" smtClean="0"/>
              <a:t>What are conversion factors?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33CCFF"/>
            </a:gs>
            <a:gs pos="100000">
              <a:srgbClr val="175E7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1143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4" action="ppaction://hlinksldjump"/>
              </a:rPr>
              <a:t>100</a:t>
            </a:r>
            <a:endParaRPr lang="en-US" b="1" dirty="0"/>
          </a:p>
        </p:txBody>
      </p:sp>
      <p:sp>
        <p:nvSpPr>
          <p:cNvPr id="2053" name="AutoShape 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11430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5" action="ppaction://hlinksldjump"/>
              </a:rPr>
              <a:t>100</a:t>
            </a:r>
            <a:endParaRPr lang="en-US" b="1" dirty="0">
              <a:hlinkClick r:id="rId5" action="ppaction://hlinksldjump"/>
            </a:endParaRPr>
          </a:p>
        </p:txBody>
      </p:sp>
      <p:sp>
        <p:nvSpPr>
          <p:cNvPr id="2056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2286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3" action="ppaction://hlinksldjump"/>
              </a:rPr>
              <a:t>200</a:t>
            </a:r>
            <a:endParaRPr lang="en-US" b="1"/>
          </a:p>
        </p:txBody>
      </p:sp>
      <p:sp>
        <p:nvSpPr>
          <p:cNvPr id="2058" name="AutoShape 10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2209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6" action="ppaction://hlinksldjump"/>
              </a:rPr>
              <a:t>200</a:t>
            </a:r>
            <a:endParaRPr lang="en-US" b="1"/>
          </a:p>
        </p:txBody>
      </p:sp>
      <p:sp>
        <p:nvSpPr>
          <p:cNvPr id="2060" name="AutoShape 1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4495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7" action="ppaction://hlinksldjump"/>
              </a:rPr>
              <a:t>400</a:t>
            </a:r>
            <a:endParaRPr lang="en-US" b="1"/>
          </a:p>
        </p:txBody>
      </p:sp>
      <p:sp>
        <p:nvSpPr>
          <p:cNvPr id="2062" name="AutoShape 14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4495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8" action="ppaction://hlinksldjump"/>
              </a:rPr>
              <a:t>400</a:t>
            </a:r>
            <a:endParaRPr lang="en-US" b="1"/>
          </a:p>
        </p:txBody>
      </p:sp>
      <p:sp>
        <p:nvSpPr>
          <p:cNvPr id="2064" name="AutoShape 16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3352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9" action="ppaction://hlinksldjump"/>
              </a:rPr>
              <a:t>300</a:t>
            </a:r>
            <a:endParaRPr lang="en-US" b="1"/>
          </a:p>
        </p:txBody>
      </p:sp>
      <p:sp>
        <p:nvSpPr>
          <p:cNvPr id="2066" name="AutoShape 1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4495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0" action="ppaction://hlinksldjump"/>
              </a:rPr>
              <a:t>400</a:t>
            </a:r>
            <a:endParaRPr lang="en-US" b="1"/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228600" y="381000"/>
            <a:ext cx="1600200" cy="369332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smtClean="0"/>
              <a:t>Capabilities</a:t>
            </a:r>
            <a:endParaRPr lang="en-US" sz="1800" b="1" dirty="0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2362200" y="381000"/>
            <a:ext cx="1752600" cy="369332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smtClean="0"/>
              <a:t>Stakeholders</a:t>
            </a:r>
            <a:endParaRPr lang="en-US" sz="1800" b="1" dirty="0"/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4800600" y="381000"/>
            <a:ext cx="1752600" cy="40011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Technology</a:t>
            </a:r>
            <a:endParaRPr lang="en-US" sz="2000" b="1" dirty="0"/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7010400" y="381000"/>
            <a:ext cx="1752600" cy="40011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Markets</a:t>
            </a:r>
            <a:endParaRPr lang="en-US" sz="2000" b="1" dirty="0"/>
          </a:p>
        </p:txBody>
      </p:sp>
      <p:sp>
        <p:nvSpPr>
          <p:cNvPr id="2075" name="AutoShape 27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1143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6" name="AutoShape 28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3352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2" action="ppaction://hlinksldjump"/>
              </a:rPr>
              <a:t>300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" name="AutoShape 30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3429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3" action="ppaction://hlinksldjump"/>
              </a:rPr>
              <a:t>300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9" name="AutoShape 31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3352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4" action="ppaction://hlinksldjump"/>
              </a:rPr>
              <a:t>300</a:t>
            </a:r>
            <a:endParaRPr lang="en-US" b="1" dirty="0"/>
          </a:p>
        </p:txBody>
      </p:sp>
      <p:sp>
        <p:nvSpPr>
          <p:cNvPr id="2080" name="AutoShape 32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2209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5" action="ppaction://hlinksldjump"/>
              </a:rPr>
              <a:t>200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1" name="AutoShape 33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4495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6" action="ppaction://hlinksldjump"/>
              </a:rPr>
              <a:t>400</a:t>
            </a:r>
          </a:p>
        </p:txBody>
      </p:sp>
      <p:sp>
        <p:nvSpPr>
          <p:cNvPr id="2083" name="AutoShape 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2286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17" action="ppaction://hlinksldjump"/>
              </a:rPr>
              <a:t>200</a:t>
            </a:r>
            <a:endParaRPr lang="en-US" b="1" dirty="0"/>
          </a:p>
        </p:txBody>
      </p:sp>
      <p:sp>
        <p:nvSpPr>
          <p:cNvPr id="2084" name="AutoShape 36">
            <a:hlinkClick r:id="rId18" action="ppaction://hlinksldjump" highlightClick="1">
              <a:snd r:embed="rId19" name="WHOOSH.WAV"/>
            </a:hlinkClick>
          </p:cNvPr>
          <p:cNvSpPr>
            <a:spLocks noChangeArrowheads="1"/>
          </p:cNvSpPr>
          <p:nvPr/>
        </p:nvSpPr>
        <p:spPr bwMode="auto">
          <a:xfrm>
            <a:off x="7162800" y="1066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8" action="ppaction://hlinksldjump"/>
              </a:rPr>
              <a:t>100</a:t>
            </a:r>
          </a:p>
        </p:txBody>
      </p:sp>
      <p:sp>
        <p:nvSpPr>
          <p:cNvPr id="2085" name="AutoShape 37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5638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0" action="ppaction://hlinksldjump"/>
              </a:rPr>
              <a:t>500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2086" name="AutoShape 38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5638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1" action="ppaction://hlinksldjump"/>
              </a:rPr>
              <a:t>500</a:t>
            </a:r>
            <a:endParaRPr lang="en-US" sz="3200" b="1">
              <a:solidFill>
                <a:srgbClr val="99CC00"/>
              </a:solidFill>
              <a:effectDag name="">
                <a:cont type="tree" name="">
                  <a:effect ref="fillLine"/>
                  <a:outerShdw dist="38100" dir="13500000" algn="br">
                    <a:srgbClr val="D5FF55"/>
                  </a:outerShdw>
                </a:cont>
                <a:cont type="tree" name="">
                  <a:effect ref="fillLine"/>
                  <a:outerShdw dist="38100" dir="2700000" algn="tl">
                    <a:srgbClr val="5B7A00"/>
                  </a:outerShdw>
                </a:cont>
                <a:effect ref="fillLine"/>
              </a:effectDag>
            </a:endParaRPr>
          </a:p>
        </p:txBody>
      </p:sp>
      <p:sp>
        <p:nvSpPr>
          <p:cNvPr id="2087" name="AutoShape 39">
            <a:hlinkClick r:id="rId2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5638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2" action="ppaction://hlinksldjump"/>
              </a:rPr>
              <a:t>500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8" name="AutoShape 40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5638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3" action="ppaction://hlinksldjump"/>
              </a:rPr>
              <a:t>500</a:t>
            </a:r>
            <a:endParaRPr lang="en-US" b="1"/>
          </a:p>
        </p:txBody>
      </p:sp>
      <p:graphicFrame>
        <p:nvGraphicFramePr>
          <p:cNvPr id="2089" name="Rectangle 4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089" name="Clip" r:id="rId24" imgW="0" imgH="0" progId="">
              <p:embed/>
            </p:oleObj>
          </a:graphicData>
        </a:graphic>
      </p:graphicFrame>
      <p:graphicFrame>
        <p:nvGraphicFramePr>
          <p:cNvPr id="2092" name="Rectangle 44"/>
          <p:cNvGraphicFramePr>
            <a:graphicFrameLocks/>
          </p:cNvGraphicFramePr>
          <p:nvPr/>
        </p:nvGraphicFramePr>
        <p:xfrm>
          <a:off x="2057400" y="1447800"/>
          <a:ext cx="6096000" cy="4064000"/>
        </p:xfrm>
        <a:graphic>
          <a:graphicData uri="http://schemas.openxmlformats.org/presentationml/2006/ole">
            <p:oleObj spid="_x0000_s2092" name="Clip" r:id="rId25" imgW="0" imgH="0" progId="">
              <p:embed/>
            </p:oleObj>
          </a:graphicData>
        </a:graphic>
      </p:graphicFrame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609600" y="13716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  <a:hlinkClick r:id="" action="ppaction://customshow?id=0&amp;return=true"/>
              </a:rPr>
              <a:t>100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1" grpId="0" animBg="1" autoUpdateAnimBg="0"/>
      <p:bldP spid="2072" grpId="0" animBg="1" autoUpdateAnimBg="0"/>
      <p:bldP spid="2073" grpId="0" animBg="1" autoUpdateAnimBg="0"/>
      <p:bldP spid="207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5791200"/>
            <a:ext cx="16764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5,2</a:t>
            </a:r>
          </a:p>
        </p:txBody>
      </p:sp>
      <p:sp>
        <p:nvSpPr>
          <p:cNvPr id="2662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8674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533400" y="1143000"/>
            <a:ext cx="8001000" cy="44958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/>
              <a:t>This kind of stakeholder includes governments</a:t>
            </a:r>
          </a:p>
          <a:p>
            <a:r>
              <a:rPr lang="en-US" sz="3200" b="1" dirty="0" smtClean="0"/>
              <a:t>local communities, business support groups,</a:t>
            </a:r>
          </a:p>
          <a:p>
            <a:r>
              <a:rPr lang="en-US" sz="3200" b="1" dirty="0" smtClean="0"/>
              <a:t>non-government organizations, citizens </a:t>
            </a:r>
          </a:p>
          <a:p>
            <a:r>
              <a:rPr lang="en-US" sz="3200" b="1" dirty="0" smtClean="0"/>
              <a:t>interest groups, and professional societies.</a:t>
            </a:r>
            <a:endParaRPr lang="en-US" sz="3200" dirty="0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58477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are Non-Market Stakeholders?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867400"/>
            <a:ext cx="1828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5,3</a:t>
            </a:r>
          </a:p>
        </p:txBody>
      </p:sp>
      <p:sp>
        <p:nvSpPr>
          <p:cNvPr id="2765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609600" y="1828800"/>
            <a:ext cx="7696200" cy="34290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According to this school</a:t>
            </a:r>
          </a:p>
          <a:p>
            <a:r>
              <a:rPr lang="en-US" sz="4000" b="1" dirty="0" smtClean="0"/>
              <a:t>of technology studies, technology</a:t>
            </a:r>
          </a:p>
          <a:p>
            <a:r>
              <a:rPr lang="en-US" sz="4000" b="1" dirty="0" smtClean="0"/>
              <a:t>is autonomous and completely </a:t>
            </a:r>
          </a:p>
          <a:p>
            <a:r>
              <a:rPr lang="en-US" sz="4000" b="1" dirty="0" smtClean="0"/>
              <a:t>determines society.</a:t>
            </a:r>
            <a:endParaRPr lang="en-US" sz="4000" dirty="0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0866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</a:t>
            </a:r>
            <a:r>
              <a:rPr lang="en-US" sz="3600" b="1" dirty="0" smtClean="0"/>
              <a:t>is technological </a:t>
            </a:r>
            <a:r>
              <a:rPr lang="en-US" sz="3600" b="1" dirty="0" err="1" smtClean="0"/>
              <a:t>determinisim</a:t>
            </a:r>
            <a:r>
              <a:rPr lang="en-US" sz="3600" b="1" dirty="0" smtClean="0"/>
              <a:t>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772400" y="5867400"/>
            <a:ext cx="13716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5,4</a:t>
            </a:r>
          </a:p>
        </p:txBody>
      </p:sp>
      <p:sp>
        <p:nvSpPr>
          <p:cNvPr id="286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990600" y="1905000"/>
            <a:ext cx="7162800" cy="3276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Joseph </a:t>
            </a:r>
            <a:r>
              <a:rPr lang="en-US" sz="4000" b="1" dirty="0" err="1" smtClean="0"/>
              <a:t>Stiglitz</a:t>
            </a:r>
            <a:r>
              <a:rPr lang="en-US" sz="4000" b="1" dirty="0" smtClean="0"/>
              <a:t> won the Nobel</a:t>
            </a:r>
          </a:p>
          <a:p>
            <a:r>
              <a:rPr lang="en-US" sz="4000" b="1" dirty="0" smtClean="0"/>
              <a:t>Prize in economics for his studies</a:t>
            </a:r>
          </a:p>
          <a:p>
            <a:r>
              <a:rPr lang="en-US" sz="4000" b="1" dirty="0" smtClean="0"/>
              <a:t>into this limit of free markets</a:t>
            </a:r>
            <a:endParaRPr lang="en-US" sz="4000" b="1" dirty="0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</a:t>
            </a:r>
            <a:r>
              <a:rPr lang="en-US" sz="3600" b="1" dirty="0" smtClean="0"/>
              <a:t>are information asymmetries?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553200" y="6096000"/>
            <a:ext cx="25908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Row 1, Col 1</a:t>
            </a:r>
          </a:p>
        </p:txBody>
      </p:sp>
      <p:sp>
        <p:nvSpPr>
          <p:cNvPr id="30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914400" y="1524000"/>
            <a:ext cx="76962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perspective changes our view</a:t>
            </a:r>
          </a:p>
          <a:p>
            <a:r>
              <a:rPr lang="en-US" sz="4000" b="1" dirty="0" smtClean="0"/>
              <a:t> of developing communities as </a:t>
            </a:r>
          </a:p>
          <a:p>
            <a:r>
              <a:rPr lang="en-US" sz="4000" b="1" dirty="0" smtClean="0"/>
              <a:t>deficient and needy to repositories</a:t>
            </a:r>
          </a:p>
          <a:p>
            <a:r>
              <a:rPr lang="en-US" sz="4000" b="1" dirty="0" smtClean="0"/>
              <a:t>of potentialities and resources.</a:t>
            </a:r>
            <a:endParaRPr lang="en-US" sz="4000" b="1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19200" y="228600"/>
            <a:ext cx="70866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is the Capabilities Approach?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705600" y="6096000"/>
            <a:ext cx="24384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1,2</a:t>
            </a:r>
          </a:p>
        </p:txBody>
      </p:sp>
      <p:sp>
        <p:nvSpPr>
          <p:cNvPr id="717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990600" y="1447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400" dirty="0" smtClean="0"/>
              <a:t>Any group or individual who</a:t>
            </a:r>
          </a:p>
          <a:p>
            <a:r>
              <a:rPr lang="en-US" sz="4400" dirty="0" smtClean="0"/>
              <a:t>has a vital or essential interest</a:t>
            </a:r>
          </a:p>
          <a:p>
            <a:r>
              <a:rPr lang="en-US" sz="4400" dirty="0" smtClean="0"/>
              <a:t>at risk or in play that depends</a:t>
            </a:r>
          </a:p>
          <a:p>
            <a:r>
              <a:rPr lang="en-US" sz="4400" dirty="0" smtClean="0"/>
              <a:t>on what the corporation does.</a:t>
            </a:r>
            <a:endParaRPr lang="en-US" sz="4400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646331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is a stakeholder?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1,3</a:t>
            </a:r>
          </a:p>
        </p:txBody>
      </p:sp>
      <p:sp>
        <p:nvSpPr>
          <p:cNvPr id="1024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990600" y="12954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According to this technology study</a:t>
            </a:r>
          </a:p>
          <a:p>
            <a:r>
              <a:rPr lang="en-US" sz="4000" dirty="0" smtClean="0"/>
              <a:t>approach, society determines or </a:t>
            </a:r>
          </a:p>
          <a:p>
            <a:r>
              <a:rPr lang="en-US" sz="4000" dirty="0" smtClean="0"/>
              <a:t>constructs technology.</a:t>
            </a:r>
            <a:endParaRPr lang="en-US" sz="4000" dirty="0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646331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is Social </a:t>
            </a:r>
            <a:r>
              <a:rPr lang="en-US" sz="3600" b="1" dirty="0" err="1" smtClean="0"/>
              <a:t>Constructionism</a:t>
            </a:r>
            <a:r>
              <a:rPr lang="en-US" sz="3600" b="1" dirty="0" smtClean="0"/>
              <a:t>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943600"/>
            <a:ext cx="18288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1,4</a:t>
            </a:r>
          </a:p>
        </p:txBody>
      </p:sp>
      <p:sp>
        <p:nvSpPr>
          <p:cNvPr id="1126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609600" y="2057400"/>
            <a:ext cx="7772400" cy="34290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Each economic unit makes </a:t>
            </a:r>
          </a:p>
          <a:p>
            <a:r>
              <a:rPr lang="en-US" sz="4000" b="1" dirty="0" smtClean="0"/>
              <a:t>choice based on rational </a:t>
            </a:r>
          </a:p>
          <a:p>
            <a:r>
              <a:rPr lang="en-US" sz="4000" b="1" dirty="0" smtClean="0"/>
              <a:t>(enlightened) self-interest. (Private</a:t>
            </a:r>
          </a:p>
          <a:p>
            <a:r>
              <a:rPr lang="en-US" sz="4000" b="1" dirty="0" smtClean="0"/>
              <a:t>ownership of goods)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990600" y="228600"/>
            <a:ext cx="72390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is the Laissez Fair or Free Market System?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86600" y="5943600"/>
            <a:ext cx="20574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2,1</a:t>
            </a:r>
          </a:p>
        </p:txBody>
      </p:sp>
      <p:sp>
        <p:nvSpPr>
          <p:cNvPr id="13316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14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1066800" y="1600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Life, Bodily Health, and </a:t>
            </a:r>
          </a:p>
          <a:p>
            <a:r>
              <a:rPr lang="en-US" sz="4000" b="1" dirty="0" smtClean="0"/>
              <a:t>Bodily Integrity.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graphicFrame>
        <p:nvGraphicFramePr>
          <p:cNvPr id="13319" name="Rectangle 7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19" name="Clip" r:id="rId4" imgW="0" imgH="0" progId="">
              <p:embed/>
            </p:oleObj>
          </a:graphicData>
        </a:graphic>
      </p:graphicFrame>
      <p:graphicFrame>
        <p:nvGraphicFramePr>
          <p:cNvPr id="13320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20" name="Clip" r:id="rId5" imgW="0" imgH="0" progId="">
              <p:embed/>
            </p:oleObj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066800" y="228600"/>
            <a:ext cx="7162800" cy="95410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What are the three Basic Capabilities identified by Martha Nussbaum?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96200" y="5638800"/>
            <a:ext cx="14478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2,2</a:t>
            </a:r>
          </a:p>
        </p:txBody>
      </p:sp>
      <p:sp>
        <p:nvSpPr>
          <p:cNvPr id="1229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609600" y="1600200"/>
            <a:ext cx="74676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This term refers to the station or </a:t>
            </a:r>
          </a:p>
          <a:p>
            <a:r>
              <a:rPr lang="en-US" sz="4000" dirty="0" smtClean="0"/>
              <a:t>position occupied by a particular</a:t>
            </a:r>
          </a:p>
          <a:p>
            <a:r>
              <a:rPr lang="en-US" sz="4000" dirty="0" smtClean="0"/>
              <a:t>stakeholder in the Socio-Technical</a:t>
            </a:r>
          </a:p>
          <a:p>
            <a:r>
              <a:rPr lang="en-US" sz="4000" dirty="0" smtClean="0"/>
              <a:t>System. </a:t>
            </a:r>
            <a:endParaRPr lang="en-US" sz="4000" dirty="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58477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is a stakeholder role?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10400" y="5791200"/>
            <a:ext cx="21336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2,3</a:t>
            </a:r>
          </a:p>
        </p:txBody>
      </p:sp>
      <p:sp>
        <p:nvSpPr>
          <p:cNvPr id="1536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381000" y="1066800"/>
            <a:ext cx="82296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Water, wind, and animals are primary</a:t>
            </a:r>
          </a:p>
          <a:p>
            <a:r>
              <a:rPr lang="en-US" sz="4000" b="1" dirty="0" smtClean="0"/>
              <a:t>sources power in this stage of </a:t>
            </a:r>
          </a:p>
          <a:p>
            <a:r>
              <a:rPr lang="en-US" sz="4000" b="1" dirty="0" smtClean="0"/>
              <a:t>technological development</a:t>
            </a:r>
            <a:endParaRPr lang="en-US" sz="4000" b="1" dirty="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838200" y="228600"/>
            <a:ext cx="7239000" cy="646331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is the </a:t>
            </a:r>
            <a:r>
              <a:rPr lang="en-US" sz="3600" b="1" dirty="0" err="1" smtClean="0"/>
              <a:t>Eotechnic</a:t>
            </a:r>
            <a:r>
              <a:rPr lang="en-US" sz="3600" b="1" dirty="0" smtClean="0"/>
              <a:t> Stage?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E2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00"/>
      </a:hlink>
      <a:folHlink>
        <a:srgbClr val="FFFFCC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5466</TotalTime>
  <Words>577</Words>
  <Application>Microsoft Office PowerPoint</Application>
  <PresentationFormat>On-screen Show (4:3)</PresentationFormat>
  <Paragraphs>145</Paragraphs>
  <Slides>22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Office Theme</vt:lpstr>
      <vt:lpstr>Clip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(1.1)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</dc:title>
  <dc:creator>Jerry Myers</dc:creator>
  <dc:description>Created by Jerry Myers is 1998 for a class.</dc:description>
  <cp:lastModifiedBy>Dr-Cruz</cp:lastModifiedBy>
  <cp:revision>138</cp:revision>
  <cp:lastPrinted>2001-01-31T16:21:13Z</cp:lastPrinted>
  <dcterms:created xsi:type="dcterms:W3CDTF">1998-08-03T22:24:04Z</dcterms:created>
  <dcterms:modified xsi:type="dcterms:W3CDTF">2012-03-17T17:55:21Z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1998</vt:lpwstr>
  </property>
</Properties>
</file>