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24"/>
  </p:handoutMasterIdLst>
  <p:sldIdLst>
    <p:sldId id="280" r:id="rId2"/>
    <p:sldId id="256" r:id="rId3"/>
    <p:sldId id="257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73" r:id="rId13"/>
    <p:sldId id="272" r:id="rId14"/>
    <p:sldId id="271" r:id="rId15"/>
    <p:sldId id="274" r:id="rId16"/>
    <p:sldId id="270" r:id="rId17"/>
    <p:sldId id="269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custShowLst>
    <p:custShow name="(1.1)" id="0">
      <p:sldLst>
        <p:sld r:id="rId4"/>
      </p:sldLst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33CCFF"/>
    <a:srgbClr val="FFFFCC"/>
    <a:srgbClr val="FF660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C7D66E-D13C-414F-A9D3-0692EB385D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CDD24-6FD5-48BA-8D6D-25C8876EFB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398B2-22AA-4CC6-A6E5-F91FA0F44A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1F7F6-CCBE-46B9-905F-5966DB3AA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F9204-B0B5-4979-A7FC-38C50728C6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76788-6CD8-4FFC-BF12-91E98E70DA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854AF-CB76-4424-AC77-60CE364B02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CD5C4-8838-42E6-BDC4-CE9ABB25ED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08A2-0FB8-473C-BD44-C1D7FC7B96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41B22-980F-4D16-9112-211EC71F2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B879C-1202-4813-982C-40A28063AF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54E4C-F7C5-4699-894C-0607CD3E54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B72C62-24D5-4DC9-919C-F89938E5AF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12.xml"/><Relationship Id="rId18" Type="http://schemas.openxmlformats.org/officeDocument/2006/relationships/slide" Target="slide6.xml"/><Relationship Id="rId3" Type="http://schemas.openxmlformats.org/officeDocument/2006/relationships/slide" Target="slide8.xml"/><Relationship Id="rId21" Type="http://schemas.openxmlformats.org/officeDocument/2006/relationships/slide" Target="slide20.xml"/><Relationship Id="rId7" Type="http://schemas.openxmlformats.org/officeDocument/2006/relationships/slide" Target="slide15.xml"/><Relationship Id="rId12" Type="http://schemas.openxmlformats.org/officeDocument/2006/relationships/slide" Target="slide11.xml"/><Relationship Id="rId17" Type="http://schemas.openxmlformats.org/officeDocument/2006/relationships/slide" Target="slide7.xml"/><Relationship Id="rId25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17.xml"/><Relationship Id="rId20" Type="http://schemas.openxmlformats.org/officeDocument/2006/relationships/slide" Target="slide19.xml"/><Relationship Id="rId1" Type="http://schemas.openxmlformats.org/officeDocument/2006/relationships/vmlDrawing" Target="../drawings/vmlDrawing1.vml"/><Relationship Id="rId6" Type="http://schemas.openxmlformats.org/officeDocument/2006/relationships/slide" Target="slide10.xml"/><Relationship Id="rId11" Type="http://schemas.openxmlformats.org/officeDocument/2006/relationships/slide" Target="slide3.xml"/><Relationship Id="rId24" Type="http://schemas.openxmlformats.org/officeDocument/2006/relationships/oleObject" Target="../embeddings/oleObject1.bin"/><Relationship Id="rId5" Type="http://schemas.openxmlformats.org/officeDocument/2006/relationships/slide" Target="slide5.xml"/><Relationship Id="rId15" Type="http://schemas.openxmlformats.org/officeDocument/2006/relationships/slide" Target="slide9.xml"/><Relationship Id="rId23" Type="http://schemas.openxmlformats.org/officeDocument/2006/relationships/slide" Target="slide22.xml"/><Relationship Id="rId10" Type="http://schemas.openxmlformats.org/officeDocument/2006/relationships/slide" Target="slide18.xml"/><Relationship Id="rId19" Type="http://schemas.openxmlformats.org/officeDocument/2006/relationships/audio" Target="../media/audio1.wav"/><Relationship Id="rId4" Type="http://schemas.openxmlformats.org/officeDocument/2006/relationships/slide" Target="slide4.xml"/><Relationship Id="rId9" Type="http://schemas.openxmlformats.org/officeDocument/2006/relationships/slide" Target="slide14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724400"/>
            <a:ext cx="6400800" cy="1752600"/>
          </a:xfrm>
        </p:spPr>
        <p:txBody>
          <a:bodyPr/>
          <a:lstStyle/>
          <a:p>
            <a:r>
              <a:rPr lang="en-US" dirty="0"/>
              <a:t>Hosted</a:t>
            </a:r>
          </a:p>
          <a:p>
            <a:r>
              <a:rPr lang="en-US" dirty="0"/>
              <a:t>by</a:t>
            </a:r>
          </a:p>
          <a:p>
            <a:r>
              <a:rPr lang="en-US" dirty="0" smtClean="0"/>
              <a:t>Dr. William J. Frey</a:t>
            </a:r>
            <a:endParaRPr lang="en-US" dirty="0"/>
          </a:p>
        </p:txBody>
      </p:sp>
      <p:sp>
        <p:nvSpPr>
          <p:cNvPr id="74759" name="WordArt 7"/>
          <p:cNvSpPr>
            <a:spLocks noChangeArrowheads="1" noChangeShapeType="1" noTextEdit="1"/>
          </p:cNvSpPr>
          <p:nvPr/>
        </p:nvSpPr>
        <p:spPr bwMode="auto">
          <a:xfrm>
            <a:off x="1676400" y="838200"/>
            <a:ext cx="5867400" cy="3276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9933"/>
                    </a:gs>
                    <a:gs pos="100000">
                      <a:srgbClr val="FFFFCC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Jeopardy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2,4</a:t>
            </a:r>
          </a:p>
        </p:txBody>
      </p:sp>
      <p:sp>
        <p:nvSpPr>
          <p:cNvPr id="163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838200" y="1905000"/>
            <a:ext cx="7162800" cy="35814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 role played by NGOs </a:t>
            </a:r>
          </a:p>
          <a:p>
            <a:r>
              <a:rPr lang="en-US" sz="4000" b="1" dirty="0" smtClean="0"/>
              <a:t>(non-government organizations) </a:t>
            </a:r>
          </a:p>
          <a:p>
            <a:r>
              <a:rPr lang="en-US" sz="4000" b="1" dirty="0" smtClean="0"/>
              <a:t>in the </a:t>
            </a:r>
            <a:r>
              <a:rPr lang="en-US" sz="4000" b="1" dirty="0" err="1" smtClean="0"/>
              <a:t>Uchangi</a:t>
            </a:r>
            <a:r>
              <a:rPr lang="en-US" sz="4000" b="1" dirty="0" smtClean="0"/>
              <a:t> Dam case.</a:t>
            </a:r>
            <a:endParaRPr lang="en-US" sz="4000" b="1" dirty="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162800" cy="156966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is </a:t>
            </a:r>
            <a:r>
              <a:rPr lang="en-US" sz="3200" b="1" dirty="0" smtClean="0"/>
              <a:t>an “Honest Broker” between the Indian government and the residents of </a:t>
            </a:r>
            <a:r>
              <a:rPr lang="en-US" sz="3200" b="1" dirty="0" err="1" smtClean="0"/>
              <a:t>Chafawade</a:t>
            </a:r>
            <a:r>
              <a:rPr lang="en-US" sz="3200" b="1" dirty="0" smtClean="0"/>
              <a:t> and </a:t>
            </a:r>
            <a:r>
              <a:rPr lang="en-US" sz="3200" b="1" dirty="0" err="1" smtClean="0"/>
              <a:t>Jeur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5943600"/>
            <a:ext cx="17526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3,1</a:t>
            </a:r>
          </a:p>
        </p:txBody>
      </p:sp>
      <p:sp>
        <p:nvSpPr>
          <p:cNvPr id="1741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990600" y="16764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 OLPC (XO laptop) operating </a:t>
            </a:r>
          </a:p>
          <a:p>
            <a:r>
              <a:rPr lang="en-US" sz="4000" b="1" dirty="0" smtClean="0"/>
              <a:t>system and graphical user inter-</a:t>
            </a:r>
          </a:p>
          <a:p>
            <a:r>
              <a:rPr lang="en-US" sz="4000" b="1" dirty="0" smtClean="0"/>
              <a:t>f</a:t>
            </a:r>
            <a:r>
              <a:rPr lang="en-US" sz="4000" b="1" dirty="0" smtClean="0"/>
              <a:t>ace.</a:t>
            </a:r>
            <a:endParaRPr lang="en-US" sz="4000" b="1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132343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 smtClean="0"/>
              <a:t>What is Fedora Linux and Sugar?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43800" y="6172200"/>
            <a:ext cx="1600200" cy="68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3,2</a:t>
            </a:r>
          </a:p>
        </p:txBody>
      </p:sp>
      <p:sp>
        <p:nvSpPr>
          <p:cNvPr id="22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990600" y="1828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Under this practice, Amish </a:t>
            </a:r>
          </a:p>
          <a:p>
            <a:r>
              <a:rPr lang="en-US" sz="4000" b="1" dirty="0" smtClean="0"/>
              <a:t>teenagers are allowed to explore </a:t>
            </a:r>
          </a:p>
          <a:p>
            <a:r>
              <a:rPr lang="en-US" sz="4000" b="1" dirty="0" smtClean="0"/>
              <a:t>life on the outside.</a:t>
            </a:r>
            <a:endParaRPr lang="en-US" sz="4000" b="1" dirty="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646331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</a:t>
            </a:r>
            <a:r>
              <a:rPr lang="en-US" sz="3600" b="1" dirty="0" smtClean="0"/>
              <a:t>the </a:t>
            </a:r>
            <a:r>
              <a:rPr lang="en-US" sz="3600" b="1" dirty="0" err="1" smtClean="0"/>
              <a:t>Rumspringa</a:t>
            </a:r>
            <a:r>
              <a:rPr lang="en-US" sz="3600" b="1" dirty="0" smtClean="0"/>
              <a:t>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867400"/>
            <a:ext cx="1905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3,3</a:t>
            </a:r>
          </a:p>
        </p:txBody>
      </p:sp>
      <p:sp>
        <p:nvSpPr>
          <p:cNvPr id="2150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914400" y="2286000"/>
            <a:ext cx="7162800" cy="33528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Interpretive flexibility, rhetorical </a:t>
            </a:r>
          </a:p>
          <a:p>
            <a:r>
              <a:rPr lang="en-US" sz="4000" b="1" dirty="0" smtClean="0"/>
              <a:t>closing of interpretive flexibility,</a:t>
            </a:r>
          </a:p>
          <a:p>
            <a:r>
              <a:rPr lang="en-US" sz="4000" b="1" dirty="0" smtClean="0"/>
              <a:t>and the emergence of the </a:t>
            </a:r>
          </a:p>
          <a:p>
            <a:r>
              <a:rPr lang="en-US" sz="4000" b="1" dirty="0" smtClean="0"/>
              <a:t>technical “black box”</a:t>
            </a:r>
            <a:endParaRPr lang="en-US" sz="4000" b="1" dirty="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1754326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smtClean="0"/>
              <a:t>What </a:t>
            </a:r>
            <a:r>
              <a:rPr lang="en-US" sz="3600" b="1" smtClean="0"/>
              <a:t>are </a:t>
            </a:r>
            <a:r>
              <a:rPr lang="en-US" sz="3600" b="1" dirty="0" smtClean="0"/>
              <a:t>the three stages of the “social construction of technology”?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791200"/>
            <a:ext cx="19050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3,4</a:t>
            </a:r>
          </a:p>
        </p:txBody>
      </p:sp>
      <p:sp>
        <p:nvSpPr>
          <p:cNvPr id="2048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838200" y="1524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 NGOs, SOPPECOM and </a:t>
            </a:r>
          </a:p>
          <a:p>
            <a:r>
              <a:rPr lang="en-US" sz="4000" b="1" dirty="0" smtClean="0"/>
              <a:t>BGVS carried out these activities</a:t>
            </a:r>
          </a:p>
          <a:p>
            <a:r>
              <a:rPr lang="en-US" sz="4000" b="1" dirty="0" smtClean="0"/>
              <a:t>in and near the cities of </a:t>
            </a:r>
          </a:p>
          <a:p>
            <a:r>
              <a:rPr lang="en-US" sz="4000" b="1" dirty="0" err="1" smtClean="0"/>
              <a:t>Chafawade</a:t>
            </a:r>
            <a:r>
              <a:rPr lang="en-US" sz="4000" b="1" dirty="0" smtClean="0"/>
              <a:t> </a:t>
            </a:r>
            <a:r>
              <a:rPr lang="en-US" sz="4000" b="1" dirty="0" smtClean="0"/>
              <a:t>and </a:t>
            </a:r>
            <a:r>
              <a:rPr lang="en-US" sz="4000" b="1" dirty="0" err="1" smtClean="0"/>
              <a:t>Jeur</a:t>
            </a:r>
            <a:endParaRPr lang="en-US" sz="4000" b="1" dirty="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838200" y="228600"/>
            <a:ext cx="7162800" cy="156966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is </a:t>
            </a:r>
            <a:r>
              <a:rPr lang="en-US" sz="3200" b="1" dirty="0" smtClean="0"/>
              <a:t>participatory land mapping to determine land uses and local residents’ values?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4,1</a:t>
            </a:r>
          </a:p>
        </p:txBody>
      </p:sp>
      <p:sp>
        <p:nvSpPr>
          <p:cNvPr id="23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48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990600" y="1600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These for-profit computer </a:t>
            </a:r>
          </a:p>
          <a:p>
            <a:r>
              <a:rPr lang="en-US" sz="4000" b="1" dirty="0" smtClean="0"/>
              <a:t>manufacturers have competed</a:t>
            </a:r>
          </a:p>
          <a:p>
            <a:r>
              <a:rPr lang="en-US" sz="4000" b="1" dirty="0" smtClean="0"/>
              <a:t>fiercely with the XO laptop for </a:t>
            </a:r>
          </a:p>
          <a:p>
            <a:r>
              <a:rPr lang="en-US" sz="4000" b="1" dirty="0" smtClean="0"/>
              <a:t>market share in developing </a:t>
            </a:r>
          </a:p>
          <a:p>
            <a:r>
              <a:rPr lang="en-US" sz="4000" b="1" dirty="0" smtClean="0"/>
              <a:t>nations.</a:t>
            </a:r>
            <a:endParaRPr lang="en-US" sz="4000" b="1" dirty="0"/>
          </a:p>
          <a:p>
            <a:r>
              <a:rPr lang="en-US" sz="4000" dirty="0"/>
              <a:t> 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0866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Who are Acer, Asus, Hewlett-Packard?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6019800"/>
            <a:ext cx="16764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4,2</a:t>
            </a:r>
          </a:p>
        </p:txBody>
      </p:sp>
      <p:sp>
        <p:nvSpPr>
          <p:cNvPr id="1946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609600" y="1752600"/>
            <a:ext cx="76200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 </a:t>
            </a:r>
            <a:r>
              <a:rPr lang="en-US" sz="4000" b="1" dirty="0" smtClean="0"/>
              <a:t>Amish have modified this tool</a:t>
            </a:r>
          </a:p>
          <a:p>
            <a:r>
              <a:rPr lang="en-US" sz="4000" b="1" dirty="0" smtClean="0"/>
              <a:t>so that they do not have to </a:t>
            </a:r>
          </a:p>
          <a:p>
            <a:r>
              <a:rPr lang="en-US" sz="4000" b="1" dirty="0" smtClean="0"/>
              <a:t>“hook up” </a:t>
            </a:r>
            <a:r>
              <a:rPr lang="en-US" sz="4000" b="1" dirty="0" smtClean="0"/>
              <a:t>to the power grid of </a:t>
            </a:r>
          </a:p>
          <a:p>
            <a:r>
              <a:rPr lang="en-US" sz="4000" b="1" dirty="0" smtClean="0"/>
              <a:t>the public utility (electric </a:t>
            </a:r>
          </a:p>
          <a:p>
            <a:r>
              <a:rPr lang="en-US" sz="4000" b="1" dirty="0" smtClean="0"/>
              <a:t>com</a:t>
            </a:r>
            <a:r>
              <a:rPr lang="en-US" sz="4000" b="1" dirty="0" smtClean="0"/>
              <a:t>pany).</a:t>
            </a:r>
            <a:endParaRPr lang="en-US" sz="4000" dirty="0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</a:t>
            </a:r>
            <a:r>
              <a:rPr lang="en-US" sz="3600" b="1" dirty="0" smtClean="0"/>
              <a:t>a pneumatically powered belt sander?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4,3</a:t>
            </a:r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3434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685800" y="1600200"/>
            <a:ext cx="76962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</a:t>
            </a:r>
            <a:r>
              <a:rPr lang="en-US" sz="4000" b="1" dirty="0" smtClean="0"/>
              <a:t>system, built around </a:t>
            </a:r>
          </a:p>
          <a:p>
            <a:r>
              <a:rPr lang="en-US" sz="4000" b="1" dirty="0" smtClean="0"/>
              <a:t>measurements of sitting height, </a:t>
            </a:r>
          </a:p>
          <a:p>
            <a:r>
              <a:rPr lang="en-US" sz="4000" b="1" dirty="0" smtClean="0"/>
              <a:t>functional arm reach, leg-length, </a:t>
            </a:r>
          </a:p>
          <a:p>
            <a:r>
              <a:rPr lang="en-US" sz="4000" b="1" dirty="0" smtClean="0"/>
              <a:t>buttock-knee length, and weight</a:t>
            </a:r>
            <a:r>
              <a:rPr lang="en-US" sz="4000" b="1" dirty="0" smtClean="0"/>
              <a:t> </a:t>
            </a:r>
          </a:p>
          <a:p>
            <a:r>
              <a:rPr lang="en-US" sz="4000" b="1" dirty="0" smtClean="0"/>
              <a:t>was fundamentally </a:t>
            </a:r>
            <a:r>
              <a:rPr lang="en-US" sz="4000" b="1" dirty="0" smtClean="0"/>
              <a:t>biased</a:t>
            </a:r>
          </a:p>
          <a:p>
            <a:r>
              <a:rPr lang="en-US" sz="4000" b="1" dirty="0" smtClean="0"/>
              <a:t>against women</a:t>
            </a:r>
            <a:r>
              <a:rPr lang="en-US" sz="4000" b="1" dirty="0" smtClean="0"/>
              <a:t>.</a:t>
            </a:r>
            <a:endParaRPr lang="en-US" sz="4000" b="1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</a:t>
            </a:r>
            <a:r>
              <a:rPr lang="en-US" sz="3600" b="1" dirty="0" smtClean="0"/>
              <a:t>JPATS or Joint Primary Aircraft Training System?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934200" y="5867400"/>
            <a:ext cx="2209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4,4</a:t>
            </a:r>
          </a:p>
        </p:txBody>
      </p:sp>
      <p:sp>
        <p:nvSpPr>
          <p:cNvPr id="245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72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914400" y="1828800"/>
            <a:ext cx="7162800" cy="3429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Two different irrigation project </a:t>
            </a:r>
          </a:p>
          <a:p>
            <a:r>
              <a:rPr lang="en-US" sz="4000" b="1" dirty="0" smtClean="0"/>
              <a:t>plans were drawn up by NGO</a:t>
            </a:r>
          </a:p>
          <a:p>
            <a:r>
              <a:rPr lang="en-US" sz="4000" b="1" dirty="0" smtClean="0"/>
              <a:t>engineers that minimized </a:t>
            </a:r>
          </a:p>
          <a:p>
            <a:r>
              <a:rPr lang="en-US" sz="4000" b="1" dirty="0" smtClean="0"/>
              <a:t>negative </a:t>
            </a:r>
            <a:r>
              <a:rPr lang="en-US" sz="4000" b="1" dirty="0" smtClean="0"/>
              <a:t>impacts on surrounding </a:t>
            </a:r>
          </a:p>
          <a:p>
            <a:r>
              <a:rPr lang="en-US" sz="4000" b="1" dirty="0" smtClean="0"/>
              <a:t>communities.</a:t>
            </a:r>
            <a:endParaRPr lang="en-US" sz="4000" b="1" dirty="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138499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How was the 14-year stalemate between residents of </a:t>
            </a:r>
            <a:r>
              <a:rPr lang="en-US" sz="2800" b="1" dirty="0" err="1" smtClean="0"/>
              <a:t>Chafawade</a:t>
            </a:r>
            <a:r>
              <a:rPr lang="en-US" sz="2800" b="1" dirty="0" smtClean="0"/>
              <a:t> and </a:t>
            </a:r>
            <a:r>
              <a:rPr lang="en-US" sz="2800" b="1" dirty="0" err="1" smtClean="0"/>
              <a:t>Jeur</a:t>
            </a:r>
            <a:r>
              <a:rPr lang="en-US" sz="2800" b="1" dirty="0" smtClean="0"/>
              <a:t> and the Indian government finally resolved</a:t>
            </a:r>
            <a:r>
              <a:rPr lang="en-US" sz="2800" b="1" dirty="0" smtClean="0"/>
              <a:t>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6096000"/>
            <a:ext cx="17526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5,1</a:t>
            </a:r>
          </a:p>
        </p:txBody>
      </p:sp>
      <p:sp>
        <p:nvSpPr>
          <p:cNvPr id="256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838200" y="1752600"/>
            <a:ext cx="73914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XO laptops embody a pedagogical</a:t>
            </a:r>
          </a:p>
          <a:p>
            <a:r>
              <a:rPr lang="en-US" sz="4000" b="1" dirty="0" smtClean="0"/>
              <a:t>approach that is different from</a:t>
            </a:r>
          </a:p>
          <a:p>
            <a:r>
              <a:rPr lang="en-US" sz="4000" b="1" dirty="0" smtClean="0"/>
              <a:t>most teachers in developing</a:t>
            </a:r>
          </a:p>
          <a:p>
            <a:r>
              <a:rPr lang="en-US" sz="4000" b="1" dirty="0" smtClean="0"/>
              <a:t>countries.</a:t>
            </a:r>
            <a:endParaRPr lang="en-US" sz="4000" b="1" dirty="0" smtClean="0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086600" cy="156966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is </a:t>
            </a:r>
            <a:r>
              <a:rPr lang="en-US" sz="3200" b="1" dirty="0" smtClean="0"/>
              <a:t>an important reason for lack of teacher buy-in to the use of XO laptops?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33CCFF"/>
            </a:gs>
            <a:gs pos="100000">
              <a:srgbClr val="175E7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1143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4" action="ppaction://hlinksldjump"/>
              </a:rPr>
              <a:t>100</a:t>
            </a:r>
            <a:endParaRPr lang="en-US" b="1" dirty="0"/>
          </a:p>
        </p:txBody>
      </p:sp>
      <p:sp>
        <p:nvSpPr>
          <p:cNvPr id="2053" name="AutoShape 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11430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5" action="ppaction://hlinksldjump"/>
              </a:rPr>
              <a:t>100</a:t>
            </a:r>
            <a:endParaRPr lang="en-US" b="1" dirty="0">
              <a:hlinkClick r:id="rId5" action="ppaction://hlinksldjump"/>
            </a:endParaRPr>
          </a:p>
        </p:txBody>
      </p:sp>
      <p:sp>
        <p:nvSpPr>
          <p:cNvPr id="205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2286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3" action="ppaction://hlinksldjump"/>
              </a:rPr>
              <a:t>200</a:t>
            </a:r>
            <a:endParaRPr lang="en-US" b="1"/>
          </a:p>
        </p:txBody>
      </p:sp>
      <p:sp>
        <p:nvSpPr>
          <p:cNvPr id="2058" name="AutoShape 1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2209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6" action="ppaction://hlinksldjump"/>
              </a:rPr>
              <a:t>200</a:t>
            </a:r>
            <a:endParaRPr lang="en-US" b="1"/>
          </a:p>
        </p:txBody>
      </p:sp>
      <p:sp>
        <p:nvSpPr>
          <p:cNvPr id="2060" name="AutoShape 1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4495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7" action="ppaction://hlinksldjump"/>
              </a:rPr>
              <a:t>400</a:t>
            </a:r>
            <a:endParaRPr lang="en-US" b="1"/>
          </a:p>
        </p:txBody>
      </p:sp>
      <p:sp>
        <p:nvSpPr>
          <p:cNvPr id="2062" name="AutoShape 14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4495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8" action="ppaction://hlinksldjump"/>
              </a:rPr>
              <a:t>400</a:t>
            </a:r>
            <a:endParaRPr lang="en-US" b="1"/>
          </a:p>
        </p:txBody>
      </p:sp>
      <p:sp>
        <p:nvSpPr>
          <p:cNvPr id="2064" name="AutoShape 1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3352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9" action="ppaction://hlinksldjump"/>
              </a:rPr>
              <a:t>300</a:t>
            </a:r>
            <a:endParaRPr lang="en-US" b="1"/>
          </a:p>
        </p:txBody>
      </p:sp>
      <p:sp>
        <p:nvSpPr>
          <p:cNvPr id="2066" name="AutoShape 1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4495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0" action="ppaction://hlinksldjump"/>
              </a:rPr>
              <a:t>400</a:t>
            </a:r>
            <a:endParaRPr lang="en-US" b="1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228600" y="381000"/>
            <a:ext cx="1600200" cy="646331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smtClean="0"/>
              <a:t>One Laptop Per Child</a:t>
            </a:r>
            <a:endParaRPr lang="en-US" sz="1800" b="1" dirty="0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2362200" y="381000"/>
            <a:ext cx="1752600" cy="646331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 smtClean="0"/>
              <a:t>Amish Tech Choice</a:t>
            </a:r>
            <a:endParaRPr lang="en-US" sz="1800" b="1" dirty="0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4800600" y="381000"/>
            <a:ext cx="17526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Airplane Cockpits</a:t>
            </a:r>
            <a:endParaRPr lang="en-US" sz="2000" b="1" dirty="0"/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7010400" y="381000"/>
            <a:ext cx="1752600" cy="40011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 smtClean="0"/>
              <a:t>Uchangi</a:t>
            </a:r>
            <a:r>
              <a:rPr lang="en-US" sz="2000" b="1" dirty="0" smtClean="0"/>
              <a:t> Dam</a:t>
            </a:r>
            <a:endParaRPr lang="en-US" sz="2000" b="1" dirty="0"/>
          </a:p>
        </p:txBody>
      </p:sp>
      <p:sp>
        <p:nvSpPr>
          <p:cNvPr id="2075" name="AutoShape 27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1143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6" name="AutoShape 2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3352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2" action="ppaction://hlinksldjump"/>
              </a:rPr>
              <a:t>300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" name="AutoShape 3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3429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3" action="ppaction://hlinksldjump"/>
              </a:rPr>
              <a:t>300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9" name="AutoShape 31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3352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4" action="ppaction://hlinksldjump"/>
              </a:rPr>
              <a:t>300</a:t>
            </a:r>
            <a:endParaRPr lang="en-US" b="1" dirty="0"/>
          </a:p>
        </p:txBody>
      </p:sp>
      <p:sp>
        <p:nvSpPr>
          <p:cNvPr id="2080" name="AutoShape 32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2209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5" action="ppaction://hlinksldjump"/>
              </a:rPr>
              <a:t>200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1" name="AutoShape 33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4495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6" action="ppaction://hlinksldjump"/>
              </a:rPr>
              <a:t>400</a:t>
            </a:r>
          </a:p>
        </p:txBody>
      </p:sp>
      <p:sp>
        <p:nvSpPr>
          <p:cNvPr id="2083" name="AutoShape 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2286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17" action="ppaction://hlinksldjump"/>
              </a:rPr>
              <a:t>200</a:t>
            </a:r>
            <a:endParaRPr lang="en-US" b="1" dirty="0"/>
          </a:p>
        </p:txBody>
      </p:sp>
      <p:sp>
        <p:nvSpPr>
          <p:cNvPr id="2084" name="AutoShape 36">
            <a:hlinkClick r:id="rId18" action="ppaction://hlinksldjump" highlightClick="1">
              <a:snd r:embed="rId19" name="WHOOSH.WAV"/>
            </a:hlinkClick>
          </p:cNvPr>
          <p:cNvSpPr>
            <a:spLocks noChangeArrowheads="1"/>
          </p:cNvSpPr>
          <p:nvPr/>
        </p:nvSpPr>
        <p:spPr bwMode="auto">
          <a:xfrm>
            <a:off x="7162800" y="1066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8" action="ppaction://hlinksldjump"/>
              </a:rPr>
              <a:t>100</a:t>
            </a:r>
          </a:p>
        </p:txBody>
      </p:sp>
      <p:sp>
        <p:nvSpPr>
          <p:cNvPr id="2085" name="AutoShape 37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0" action="ppaction://hlinksldjump"/>
              </a:rPr>
              <a:t>500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2086" name="AutoShape 38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5638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1" action="ppaction://hlinksldjump"/>
              </a:rPr>
              <a:t>500</a:t>
            </a:r>
            <a:endParaRPr lang="en-US" sz="3200" b="1">
              <a:solidFill>
                <a:srgbClr val="99CC00"/>
              </a:solidFill>
              <a:effectDag name="">
                <a:cont type="tree" name="">
                  <a:effect ref="fillLine"/>
                  <a:outerShdw dist="38100" dir="13500000" algn="br">
                    <a:srgbClr val="D5FF55"/>
                  </a:outerShdw>
                </a:cont>
                <a:cont type="tree" name="">
                  <a:effect ref="fillLine"/>
                  <a:outerShdw dist="38100" dir="2700000" algn="tl">
                    <a:srgbClr val="5B7A00"/>
                  </a:outerShdw>
                </a:cont>
                <a:effect ref="fillLine"/>
              </a:effectDag>
            </a:endParaRPr>
          </a:p>
        </p:txBody>
      </p:sp>
      <p:sp>
        <p:nvSpPr>
          <p:cNvPr id="2087" name="AutoShape 39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5638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2" action="ppaction://hlinksldjump"/>
              </a:rPr>
              <a:t>500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8" name="AutoShape 40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5638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3" action="ppaction://hlinksldjump"/>
              </a:rPr>
              <a:t>500</a:t>
            </a:r>
            <a:endParaRPr lang="en-US" b="1"/>
          </a:p>
        </p:txBody>
      </p:sp>
      <p:graphicFrame>
        <p:nvGraphicFramePr>
          <p:cNvPr id="2089" name="Rectangle 4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89" name="Clip" r:id="rId24" imgW="0" imgH="0" progId="">
              <p:embed/>
            </p:oleObj>
          </a:graphicData>
        </a:graphic>
      </p:graphicFrame>
      <p:graphicFrame>
        <p:nvGraphicFramePr>
          <p:cNvPr id="2092" name="Rectangle 44"/>
          <p:cNvGraphicFramePr>
            <a:graphicFrameLocks/>
          </p:cNvGraphicFramePr>
          <p:nvPr/>
        </p:nvGraphicFramePr>
        <p:xfrm>
          <a:off x="2057400" y="1447800"/>
          <a:ext cx="6096000" cy="4064000"/>
        </p:xfrm>
        <a:graphic>
          <a:graphicData uri="http://schemas.openxmlformats.org/presentationml/2006/ole">
            <p:oleObj spid="_x0000_s2092" name="Clip" r:id="rId25" imgW="0" imgH="0" progId="">
              <p:embed/>
            </p:oleObj>
          </a:graphicData>
        </a:graphic>
      </p:graphicFrame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609600" y="13716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hlinkClick r:id="" action="ppaction://customshow?id=0&amp;return=true"/>
              </a:rPr>
              <a:t>100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" grpId="0" animBg="1" autoUpdateAnimBg="0"/>
      <p:bldP spid="2072" grpId="0" animBg="1" autoUpdateAnimBg="0"/>
      <p:bldP spid="2073" grpId="0" animBg="1" autoUpdateAnimBg="0"/>
      <p:bldP spid="207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5791200"/>
            <a:ext cx="16764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5,2</a:t>
            </a:r>
          </a:p>
        </p:txBody>
      </p:sp>
      <p:sp>
        <p:nvSpPr>
          <p:cNvPr id="2662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8674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533400" y="1905000"/>
            <a:ext cx="8001000" cy="37338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These core values are used by the </a:t>
            </a:r>
          </a:p>
          <a:p>
            <a:r>
              <a:rPr lang="en-US" sz="4000" b="1" dirty="0" smtClean="0"/>
              <a:t>Amish </a:t>
            </a:r>
            <a:r>
              <a:rPr lang="en-US" sz="4000" b="1" dirty="0" smtClean="0"/>
              <a:t>to choose technologies </a:t>
            </a:r>
          </a:p>
          <a:p>
            <a:r>
              <a:rPr lang="en-US" sz="4000" b="1" dirty="0" smtClean="0"/>
              <a:t>appropriate to their </a:t>
            </a:r>
            <a:r>
              <a:rPr lang="en-US" sz="4000" b="1" dirty="0" smtClean="0"/>
              <a:t>communities.</a:t>
            </a:r>
            <a:endParaRPr lang="en-US" sz="4000" b="1" dirty="0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are </a:t>
            </a:r>
            <a:r>
              <a:rPr lang="en-US" sz="3600" b="1" dirty="0" smtClean="0"/>
              <a:t>humility, equality, simplicity, and community?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867400"/>
            <a:ext cx="1828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5,3</a:t>
            </a:r>
          </a:p>
        </p:txBody>
      </p:sp>
      <p:sp>
        <p:nvSpPr>
          <p:cNvPr id="2765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609600" y="1828800"/>
            <a:ext cx="7696200" cy="3810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</a:t>
            </a:r>
            <a:r>
              <a:rPr lang="en-US" sz="4000" b="1" dirty="0" smtClean="0"/>
              <a:t>mode of critical thinking was</a:t>
            </a:r>
          </a:p>
          <a:p>
            <a:r>
              <a:rPr lang="en-US" sz="4000" b="1" dirty="0" smtClean="0"/>
              <a:t>crucial to transitioning from</a:t>
            </a:r>
          </a:p>
          <a:p>
            <a:r>
              <a:rPr lang="en-US" sz="4000" b="1" dirty="0" smtClean="0"/>
              <a:t>the position that women were</a:t>
            </a:r>
          </a:p>
          <a:p>
            <a:r>
              <a:rPr lang="en-US" sz="4000" b="1" dirty="0" smtClean="0"/>
              <a:t>incapable of flying planes to</a:t>
            </a:r>
          </a:p>
          <a:p>
            <a:r>
              <a:rPr lang="en-US" sz="4000" b="1" dirty="0" smtClean="0"/>
              <a:t>the position that planes need </a:t>
            </a:r>
          </a:p>
          <a:p>
            <a:r>
              <a:rPr lang="en-US" sz="4000" b="1" dirty="0" smtClean="0"/>
              <a:t>redesigning to remove gender bias.</a:t>
            </a:r>
            <a:endParaRPr lang="en-US" sz="4000" dirty="0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0866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</a:t>
            </a:r>
            <a:r>
              <a:rPr lang="en-US" sz="3600" b="1" dirty="0" smtClean="0"/>
              <a:t>is “questioning basic assumptions?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772400" y="5867400"/>
            <a:ext cx="13716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5,4</a:t>
            </a:r>
          </a:p>
        </p:txBody>
      </p:sp>
      <p:sp>
        <p:nvSpPr>
          <p:cNvPr id="286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990600" y="1524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 STS component which deals</a:t>
            </a:r>
          </a:p>
          <a:p>
            <a:r>
              <a:rPr lang="en-US" sz="4000" b="1" dirty="0" smtClean="0"/>
              <a:t>with the NGO stakeholder groups</a:t>
            </a:r>
          </a:p>
          <a:p>
            <a:r>
              <a:rPr lang="en-US" sz="4000" b="1" dirty="0" smtClean="0"/>
              <a:t>SOPPECOM and BGVS</a:t>
            </a:r>
            <a:endParaRPr lang="en-US" sz="4000" b="1" dirty="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95410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What is </a:t>
            </a:r>
            <a:r>
              <a:rPr lang="en-US" sz="2800" b="1" dirty="0" smtClean="0"/>
              <a:t>the stakeholder group component or people/groups/roles?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553200" y="6096000"/>
            <a:ext cx="25908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Row 1, Col 1</a:t>
            </a:r>
          </a:p>
        </p:txBody>
      </p:sp>
      <p:sp>
        <p:nvSpPr>
          <p:cNvPr id="30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1295400" y="1600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Buy one and have the other</a:t>
            </a:r>
          </a:p>
          <a:p>
            <a:r>
              <a:rPr lang="en-US" sz="4000" b="1" dirty="0" smtClean="0"/>
              <a:t>donated to a child in a </a:t>
            </a:r>
          </a:p>
          <a:p>
            <a:r>
              <a:rPr lang="en-US" sz="4000" b="1" dirty="0" smtClean="0"/>
              <a:t>developing country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19200" y="228600"/>
            <a:ext cx="70866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is the one laptop per child project?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705600" y="6096000"/>
            <a:ext cx="24384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1,2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685800" y="2971800"/>
            <a:ext cx="7924800" cy="24384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400" dirty="0" smtClean="0"/>
              <a:t>Criteria that Amish communities</a:t>
            </a:r>
          </a:p>
          <a:p>
            <a:r>
              <a:rPr lang="en-US" sz="4400" dirty="0" smtClean="0"/>
              <a:t>use to select technologies.</a:t>
            </a:r>
            <a:endParaRPr lang="en-US" sz="4400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381000" y="152400"/>
            <a:ext cx="8382000" cy="2308324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</a:t>
            </a:r>
            <a:r>
              <a:rPr lang="en-US" sz="3600" b="1" dirty="0" smtClean="0"/>
              <a:t>are </a:t>
            </a:r>
            <a:r>
              <a:rPr lang="en-US" sz="3600" b="1" dirty="0" smtClean="0"/>
              <a:t>resonance with</a:t>
            </a:r>
            <a:r>
              <a:rPr lang="en-US" sz="3600" b="1" dirty="0" smtClean="0"/>
              <a:t> community values, impact on community wellbeing, and aid in determining community identity?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1,3</a:t>
            </a:r>
          </a:p>
        </p:txBody>
      </p:sp>
      <p:sp>
        <p:nvSpPr>
          <p:cNvPr id="1024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609600" y="1981200"/>
            <a:ext cx="7696200" cy="3276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The airplane cockpit case provides </a:t>
            </a:r>
          </a:p>
          <a:p>
            <a:r>
              <a:rPr lang="en-US" sz="4000" b="1" dirty="0" smtClean="0"/>
              <a:t>a clear demonstration about this</a:t>
            </a:r>
          </a:p>
          <a:p>
            <a:r>
              <a:rPr lang="en-US" sz="4000" b="1" dirty="0" smtClean="0"/>
              <a:t>characteristic about technology</a:t>
            </a:r>
            <a:endParaRPr lang="en-US" sz="4000" b="1" dirty="0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156966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is </a:t>
            </a:r>
            <a:r>
              <a:rPr lang="en-US" sz="3200" b="1" dirty="0" smtClean="0"/>
              <a:t>the ability of a technology to embody values and embed biases (such as gender bias)?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943600"/>
            <a:ext cx="18288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1,4</a:t>
            </a:r>
          </a:p>
        </p:txBody>
      </p:sp>
      <p:sp>
        <p:nvSpPr>
          <p:cNvPr id="1126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609600" y="1676400"/>
            <a:ext cx="7772400" cy="3429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stakeholder sought to build</a:t>
            </a:r>
          </a:p>
          <a:p>
            <a:r>
              <a:rPr lang="en-US" sz="4000" b="1" dirty="0" smtClean="0"/>
              <a:t>a large-scale irrigation program</a:t>
            </a:r>
          </a:p>
          <a:p>
            <a:r>
              <a:rPr lang="en-US" sz="4000" b="1" dirty="0" smtClean="0"/>
              <a:t>that would flood considerable land</a:t>
            </a:r>
          </a:p>
          <a:p>
            <a:r>
              <a:rPr lang="en-US" sz="4000" b="1" dirty="0" smtClean="0"/>
              <a:t>including two </a:t>
            </a:r>
            <a:r>
              <a:rPr lang="en-US" sz="4000" b="1" dirty="0" smtClean="0"/>
              <a:t>small villages.</a:t>
            </a:r>
            <a:endParaRPr lang="en-US" sz="4000" b="1" dirty="0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990600" y="228600"/>
            <a:ext cx="72390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Who is the Regional Irrigation Agency, </a:t>
            </a:r>
            <a:r>
              <a:rPr lang="en-US" sz="3600" b="1" dirty="0" err="1" smtClean="0"/>
              <a:t>Kohlapur</a:t>
            </a:r>
            <a:r>
              <a:rPr lang="en-US" sz="3600" b="1" dirty="0" smtClean="0"/>
              <a:t> District, </a:t>
            </a:r>
            <a:r>
              <a:rPr lang="en-US" sz="3600" b="1" dirty="0" smtClean="0"/>
              <a:t>India</a:t>
            </a:r>
            <a:r>
              <a:rPr lang="en-US" sz="3600" b="1" dirty="0" smtClean="0"/>
              <a:t>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86600" y="5943600"/>
            <a:ext cx="20574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2,1</a:t>
            </a:r>
          </a:p>
        </p:txBody>
      </p:sp>
      <p:sp>
        <p:nvSpPr>
          <p:cNvPr id="1331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14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1066800" y="1600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“Change education through the </a:t>
            </a:r>
          </a:p>
          <a:p>
            <a:r>
              <a:rPr lang="en-US" sz="4000" b="1" dirty="0" smtClean="0"/>
              <a:t>development and distribution of </a:t>
            </a:r>
          </a:p>
          <a:p>
            <a:r>
              <a:rPr lang="en-US" sz="4000" b="1" dirty="0" smtClean="0"/>
              <a:t>low-cost laptops embodying a </a:t>
            </a:r>
          </a:p>
          <a:p>
            <a:r>
              <a:rPr lang="en-US" sz="4000" b="1" dirty="0" smtClean="0"/>
              <a:t>new learning model.”</a:t>
            </a:r>
            <a:endParaRPr lang="en-US" sz="4000" b="1" dirty="0"/>
          </a:p>
        </p:txBody>
      </p:sp>
      <p:graphicFrame>
        <p:nvGraphicFramePr>
          <p:cNvPr id="13319" name="Rectangle 7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19" name="Clip" r:id="rId4" imgW="0" imgH="0" progId="">
              <p:embed/>
            </p:oleObj>
          </a:graphicData>
        </a:graphic>
      </p:graphicFrame>
      <p:graphicFrame>
        <p:nvGraphicFramePr>
          <p:cNvPr id="13320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20" name="Clip" r:id="rId5" imgW="0" imgH="0" progId="">
              <p:embed/>
            </p:oleObj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066800" y="228600"/>
            <a:ext cx="71628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</a:t>
            </a:r>
            <a:r>
              <a:rPr lang="en-US" sz="3600" b="1" dirty="0" smtClean="0"/>
              <a:t>is the original vision of the OLPC project?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96200" y="5638800"/>
            <a:ext cx="14478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2,2</a:t>
            </a:r>
          </a:p>
        </p:txBody>
      </p:sp>
      <p:sp>
        <p:nvSpPr>
          <p:cNvPr id="122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609600" y="1600200"/>
            <a:ext cx="74676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This set of core community values</a:t>
            </a:r>
          </a:p>
          <a:p>
            <a:r>
              <a:rPr lang="en-US" sz="4000" dirty="0" smtClean="0"/>
              <a:t>and beliefs is often not available </a:t>
            </a:r>
          </a:p>
          <a:p>
            <a:r>
              <a:rPr lang="en-US" sz="4000" dirty="0" smtClean="0"/>
              <a:t>in written form. </a:t>
            </a:r>
            <a:endParaRPr lang="en-US" sz="4000" dirty="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58477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is </a:t>
            </a:r>
            <a:r>
              <a:rPr lang="en-US" sz="3200" b="1" dirty="0" smtClean="0"/>
              <a:t>the </a:t>
            </a:r>
            <a:r>
              <a:rPr lang="en-US" sz="3200" b="1" dirty="0" err="1" smtClean="0"/>
              <a:t>Ordnung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10400" y="5791200"/>
            <a:ext cx="21336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2,3</a:t>
            </a:r>
          </a:p>
        </p:txBody>
      </p:sp>
      <p:sp>
        <p:nvSpPr>
          <p:cNvPr id="1536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381000" y="1981200"/>
            <a:ext cx="8229600" cy="32004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Women are physically and </a:t>
            </a:r>
          </a:p>
          <a:p>
            <a:r>
              <a:rPr lang="en-US" sz="4000" b="1" dirty="0" smtClean="0"/>
              <a:t>emotionally </a:t>
            </a:r>
            <a:r>
              <a:rPr lang="en-US" sz="4000" b="1" dirty="0" smtClean="0"/>
              <a:t>incapable of flying, and </a:t>
            </a:r>
          </a:p>
          <a:p>
            <a:r>
              <a:rPr lang="en-US" sz="4000" b="1" dirty="0" smtClean="0"/>
              <a:t>redesigning airplane components</a:t>
            </a:r>
          </a:p>
          <a:p>
            <a:r>
              <a:rPr lang="en-US" sz="4000" b="1" dirty="0" smtClean="0"/>
              <a:t>would cost too much to be acceptable </a:t>
            </a:r>
          </a:p>
          <a:p>
            <a:r>
              <a:rPr lang="en-US" sz="4000" b="1" dirty="0" smtClean="0"/>
              <a:t>to commercial airline companies.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57200" y="228600"/>
            <a:ext cx="8077200" cy="156966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</a:t>
            </a:r>
            <a:r>
              <a:rPr lang="en-US" sz="3200" b="1" dirty="0" smtClean="0"/>
              <a:t>were two reasons offered not to redesign airplane cockpits to remove gender bias?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E2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00"/>
      </a:hlink>
      <a:folHlink>
        <a:srgbClr val="FFFFCC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5650</TotalTime>
  <Words>665</Words>
  <Application>Microsoft Office PowerPoint</Application>
  <PresentationFormat>On-screen Show (4:3)</PresentationFormat>
  <Paragraphs>147</Paragraphs>
  <Slides>22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Office Theme</vt:lpstr>
      <vt:lpstr>Clip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(1.1)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Jerry Myers</dc:creator>
  <dc:description>Created by Jerry Myers is 1998 for a class.</dc:description>
  <cp:lastModifiedBy>Dr-Cruz</cp:lastModifiedBy>
  <cp:revision>156</cp:revision>
  <cp:lastPrinted>2001-01-31T16:21:13Z</cp:lastPrinted>
  <dcterms:created xsi:type="dcterms:W3CDTF">1998-08-03T22:24:04Z</dcterms:created>
  <dcterms:modified xsi:type="dcterms:W3CDTF">2012-03-17T17:02:26Z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1998</vt:lpwstr>
  </property>
</Properties>
</file>