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38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4CDE93-6117-4B9D-82F4-8F5F9CB1EAAE}" type="datetimeFigureOut">
              <a:rPr lang="en-US" smtClean="0"/>
              <a:pPr/>
              <a:t>3/5/2012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0B7392-EDC7-4809-92C6-4D7D0ABCF2E7}" type="slidenum">
              <a:rPr lang="en-US" smtClean="0"/>
              <a:pPr/>
              <a:t>‹#›</a:t>
            </a:fld>
            <a:endParaRPr lang="en-US"/>
          </a:p>
        </p:txBody>
      </p:sp>
    </p:spTree>
    <p:extLst>
      <p:ext uri="{BB962C8B-B14F-4D97-AF65-F5344CB8AC3E}">
        <p14:creationId xmlns:p14="http://schemas.microsoft.com/office/powerpoint/2010/main" xmlns="" val="18470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0B7392-EDC7-4809-92C6-4D7D0ABCF2E7}" type="slidenum">
              <a:rPr lang="en-US" smtClean="0"/>
              <a:pPr/>
              <a:t>1</a:t>
            </a:fld>
            <a:endParaRPr lang="en-US"/>
          </a:p>
        </p:txBody>
      </p:sp>
    </p:spTree>
    <p:extLst>
      <p:ext uri="{BB962C8B-B14F-4D97-AF65-F5344CB8AC3E}">
        <p14:creationId xmlns:p14="http://schemas.microsoft.com/office/powerpoint/2010/main" xmlns="" val="334423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0B7392-EDC7-4809-92C6-4D7D0ABCF2E7}" type="slidenum">
              <a:rPr lang="en-US" smtClean="0"/>
              <a:pPr/>
              <a:t>10</a:t>
            </a:fld>
            <a:endParaRPr lang="en-US"/>
          </a:p>
        </p:txBody>
      </p:sp>
    </p:spTree>
    <p:extLst>
      <p:ext uri="{BB962C8B-B14F-4D97-AF65-F5344CB8AC3E}">
        <p14:creationId xmlns:p14="http://schemas.microsoft.com/office/powerpoint/2010/main" xmlns="" val="2739685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2F4CA-A3FD-49F5-AE1D-83DC5B5715C2}" type="slidenum">
              <a:rPr lang="en-US" smtClean="0"/>
              <a:pPr/>
              <a:t>11</a:t>
            </a:fld>
            <a:endParaRPr lang="en-US"/>
          </a:p>
        </p:txBody>
      </p:sp>
    </p:spTree>
    <p:extLst>
      <p:ext uri="{BB962C8B-B14F-4D97-AF65-F5344CB8AC3E}">
        <p14:creationId xmlns:p14="http://schemas.microsoft.com/office/powerpoint/2010/main" xmlns="" val="4054380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92F4CA-A3FD-49F5-AE1D-83DC5B5715C2}" type="slidenum">
              <a:rPr lang="en-US" smtClean="0"/>
              <a:pPr/>
              <a:t>12</a:t>
            </a:fld>
            <a:endParaRPr lang="en-US"/>
          </a:p>
        </p:txBody>
      </p:sp>
    </p:spTree>
    <p:extLst>
      <p:ext uri="{BB962C8B-B14F-4D97-AF65-F5344CB8AC3E}">
        <p14:creationId xmlns:p14="http://schemas.microsoft.com/office/powerpoint/2010/main" xmlns="" val="669983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92F4CA-A3FD-49F5-AE1D-83DC5B5715C2}" type="slidenum">
              <a:rPr lang="en-US" smtClean="0"/>
              <a:pPr/>
              <a:t>13</a:t>
            </a:fld>
            <a:endParaRPr lang="en-US"/>
          </a:p>
        </p:txBody>
      </p:sp>
    </p:spTree>
    <p:extLst>
      <p:ext uri="{BB962C8B-B14F-4D97-AF65-F5344CB8AC3E}">
        <p14:creationId xmlns:p14="http://schemas.microsoft.com/office/powerpoint/2010/main" xmlns="" val="2254424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92F4CA-A3FD-49F5-AE1D-83DC5B5715C2}" type="slidenum">
              <a:rPr lang="en-US" smtClean="0"/>
              <a:pPr/>
              <a:t>14</a:t>
            </a:fld>
            <a:endParaRPr lang="en-US"/>
          </a:p>
        </p:txBody>
      </p:sp>
    </p:spTree>
    <p:extLst>
      <p:ext uri="{BB962C8B-B14F-4D97-AF65-F5344CB8AC3E}">
        <p14:creationId xmlns:p14="http://schemas.microsoft.com/office/powerpoint/2010/main" xmlns="" val="3722025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15</a:t>
            </a:fld>
            <a:endParaRPr lang="en-US"/>
          </a:p>
        </p:txBody>
      </p:sp>
    </p:spTree>
    <p:extLst>
      <p:ext uri="{BB962C8B-B14F-4D97-AF65-F5344CB8AC3E}">
        <p14:creationId xmlns:p14="http://schemas.microsoft.com/office/powerpoint/2010/main" xmlns="" val="1263596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16</a:t>
            </a:fld>
            <a:endParaRPr lang="en-US"/>
          </a:p>
        </p:txBody>
      </p:sp>
    </p:spTree>
    <p:extLst>
      <p:ext uri="{BB962C8B-B14F-4D97-AF65-F5344CB8AC3E}">
        <p14:creationId xmlns:p14="http://schemas.microsoft.com/office/powerpoint/2010/main" xmlns="" val="917792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17</a:t>
            </a:fld>
            <a:endParaRPr lang="en-US"/>
          </a:p>
        </p:txBody>
      </p:sp>
    </p:spTree>
    <p:extLst>
      <p:ext uri="{BB962C8B-B14F-4D97-AF65-F5344CB8AC3E}">
        <p14:creationId xmlns:p14="http://schemas.microsoft.com/office/powerpoint/2010/main" xmlns="" val="1656849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18</a:t>
            </a:fld>
            <a:endParaRPr lang="en-US"/>
          </a:p>
        </p:txBody>
      </p:sp>
    </p:spTree>
    <p:extLst>
      <p:ext uri="{BB962C8B-B14F-4D97-AF65-F5344CB8AC3E}">
        <p14:creationId xmlns:p14="http://schemas.microsoft.com/office/powerpoint/2010/main" xmlns="" val="1565557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19</a:t>
            </a:fld>
            <a:endParaRPr lang="en-US"/>
          </a:p>
        </p:txBody>
      </p:sp>
    </p:spTree>
    <p:extLst>
      <p:ext uri="{BB962C8B-B14F-4D97-AF65-F5344CB8AC3E}">
        <p14:creationId xmlns:p14="http://schemas.microsoft.com/office/powerpoint/2010/main" xmlns="" val="2893709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92F4CA-A3FD-49F5-AE1D-83DC5B5715C2}" type="slidenum">
              <a:rPr lang="en-US" smtClean="0"/>
              <a:pPr/>
              <a:t>2</a:t>
            </a:fld>
            <a:endParaRPr lang="en-US"/>
          </a:p>
        </p:txBody>
      </p:sp>
    </p:spTree>
    <p:extLst>
      <p:ext uri="{BB962C8B-B14F-4D97-AF65-F5344CB8AC3E}">
        <p14:creationId xmlns:p14="http://schemas.microsoft.com/office/powerpoint/2010/main" xmlns="" val="2125790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0B7392-EDC7-4809-92C6-4D7D0ABCF2E7}" type="slidenum">
              <a:rPr lang="en-US" smtClean="0"/>
              <a:pPr/>
              <a:t>3</a:t>
            </a:fld>
            <a:endParaRPr lang="en-US"/>
          </a:p>
        </p:txBody>
      </p:sp>
    </p:spTree>
    <p:extLst>
      <p:ext uri="{BB962C8B-B14F-4D97-AF65-F5344CB8AC3E}">
        <p14:creationId xmlns:p14="http://schemas.microsoft.com/office/powerpoint/2010/main" xmlns="" val="2115937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0B7392-EDC7-4809-92C6-4D7D0ABCF2E7}" type="slidenum">
              <a:rPr lang="en-US" smtClean="0"/>
              <a:pPr/>
              <a:t>4</a:t>
            </a:fld>
            <a:endParaRPr lang="en-US"/>
          </a:p>
        </p:txBody>
      </p:sp>
    </p:spTree>
    <p:extLst>
      <p:ext uri="{BB962C8B-B14F-4D97-AF65-F5344CB8AC3E}">
        <p14:creationId xmlns:p14="http://schemas.microsoft.com/office/powerpoint/2010/main" xmlns="" val="187646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0B7392-EDC7-4809-92C6-4D7D0ABCF2E7}" type="slidenum">
              <a:rPr lang="en-US" smtClean="0"/>
              <a:pPr/>
              <a:t>5</a:t>
            </a:fld>
            <a:endParaRPr lang="en-US"/>
          </a:p>
        </p:txBody>
      </p:sp>
    </p:spTree>
    <p:extLst>
      <p:ext uri="{BB962C8B-B14F-4D97-AF65-F5344CB8AC3E}">
        <p14:creationId xmlns:p14="http://schemas.microsoft.com/office/powerpoint/2010/main" xmlns="" val="313158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0B7392-EDC7-4809-92C6-4D7D0ABCF2E7}" type="slidenum">
              <a:rPr lang="en-US" smtClean="0"/>
              <a:pPr/>
              <a:t>6</a:t>
            </a:fld>
            <a:endParaRPr lang="en-US"/>
          </a:p>
        </p:txBody>
      </p:sp>
    </p:spTree>
    <p:extLst>
      <p:ext uri="{BB962C8B-B14F-4D97-AF65-F5344CB8AC3E}">
        <p14:creationId xmlns:p14="http://schemas.microsoft.com/office/powerpoint/2010/main" xmlns="" val="3874169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0B7392-EDC7-4809-92C6-4D7D0ABCF2E7}" type="slidenum">
              <a:rPr lang="en-US" smtClean="0"/>
              <a:pPr/>
              <a:t>7</a:t>
            </a:fld>
            <a:endParaRPr lang="en-US"/>
          </a:p>
        </p:txBody>
      </p:sp>
    </p:spTree>
    <p:extLst>
      <p:ext uri="{BB962C8B-B14F-4D97-AF65-F5344CB8AC3E}">
        <p14:creationId xmlns:p14="http://schemas.microsoft.com/office/powerpoint/2010/main" xmlns="" val="1350266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0B7392-EDC7-4809-92C6-4D7D0ABCF2E7}" type="slidenum">
              <a:rPr lang="en-US" smtClean="0"/>
              <a:pPr/>
              <a:t>8</a:t>
            </a:fld>
            <a:endParaRPr lang="en-US"/>
          </a:p>
        </p:txBody>
      </p:sp>
    </p:spTree>
    <p:extLst>
      <p:ext uri="{BB962C8B-B14F-4D97-AF65-F5344CB8AC3E}">
        <p14:creationId xmlns:p14="http://schemas.microsoft.com/office/powerpoint/2010/main" xmlns="" val="2822628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92F4CA-A3FD-49F5-AE1D-83DC5B5715C2}" type="slidenum">
              <a:rPr lang="en-US" smtClean="0"/>
              <a:pPr/>
              <a:t>9</a:t>
            </a:fld>
            <a:endParaRPr lang="en-US"/>
          </a:p>
        </p:txBody>
      </p:sp>
    </p:spTree>
    <p:extLst>
      <p:ext uri="{BB962C8B-B14F-4D97-AF65-F5344CB8AC3E}">
        <p14:creationId xmlns:p14="http://schemas.microsoft.com/office/powerpoint/2010/main" xmlns="" val="91820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EBE805-88C6-4E60-8E87-DB0568BA5A36}" type="datetimeFigureOut">
              <a:rPr lang="en-US" smtClean="0"/>
              <a:pPr/>
              <a:t>3/5/2012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E31EE-A802-4C48-848D-205C1EE9A990}" type="slidenum">
              <a:rPr lang="en-US" smtClean="0"/>
              <a:pPr/>
              <a:t>‹#›</a:t>
            </a:fld>
            <a:endParaRPr lang="en-US"/>
          </a:p>
        </p:txBody>
      </p:sp>
    </p:spTree>
    <p:extLst>
      <p:ext uri="{BB962C8B-B14F-4D97-AF65-F5344CB8AC3E}">
        <p14:creationId xmlns:p14="http://schemas.microsoft.com/office/powerpoint/2010/main" xmlns="" val="376211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EBE805-88C6-4E60-8E87-DB0568BA5A36}" type="datetimeFigureOut">
              <a:rPr lang="en-US" smtClean="0"/>
              <a:pPr/>
              <a:t>3/5/2012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E31EE-A802-4C48-848D-205C1EE9A990}" type="slidenum">
              <a:rPr lang="en-US" smtClean="0"/>
              <a:pPr/>
              <a:t>‹#›</a:t>
            </a:fld>
            <a:endParaRPr lang="en-US"/>
          </a:p>
        </p:txBody>
      </p:sp>
    </p:spTree>
    <p:extLst>
      <p:ext uri="{BB962C8B-B14F-4D97-AF65-F5344CB8AC3E}">
        <p14:creationId xmlns:p14="http://schemas.microsoft.com/office/powerpoint/2010/main" xmlns="" val="282660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EBE805-88C6-4E60-8E87-DB0568BA5A36}" type="datetimeFigureOut">
              <a:rPr lang="en-US" smtClean="0"/>
              <a:pPr/>
              <a:t>3/5/2012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E31EE-A802-4C48-848D-205C1EE9A990}" type="slidenum">
              <a:rPr lang="en-US" smtClean="0"/>
              <a:pPr/>
              <a:t>‹#›</a:t>
            </a:fld>
            <a:endParaRPr lang="en-US"/>
          </a:p>
        </p:txBody>
      </p:sp>
    </p:spTree>
    <p:extLst>
      <p:ext uri="{BB962C8B-B14F-4D97-AF65-F5344CB8AC3E}">
        <p14:creationId xmlns:p14="http://schemas.microsoft.com/office/powerpoint/2010/main" xmlns="" val="3348010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00200"/>
            <a:ext cx="7772400" cy="4530725"/>
          </a:xfrm>
        </p:spPr>
        <p:txBody>
          <a:bodyPr/>
          <a:lstStyle/>
          <a:p>
            <a:endParaRPr lang="en-US"/>
          </a:p>
        </p:txBody>
      </p:sp>
      <p:sp>
        <p:nvSpPr>
          <p:cNvPr id="4" name="Date Placeholder 3"/>
          <p:cNvSpPr>
            <a:spLocks noGrp="1"/>
          </p:cNvSpPr>
          <p:nvPr>
            <p:ph type="dt" sz="half" idx="10"/>
          </p:nvPr>
        </p:nvSpPr>
        <p:spPr>
          <a:xfrm>
            <a:off x="914400" y="6251575"/>
            <a:ext cx="1981200" cy="457200"/>
          </a:xfrm>
        </p:spPr>
        <p:txBody>
          <a:bodyPr/>
          <a:lstStyle>
            <a:lvl1pPr>
              <a:defRPr/>
            </a:lvl1pPr>
          </a:lstStyle>
          <a:p>
            <a:endParaRPr lang="en-US"/>
          </a:p>
        </p:txBody>
      </p:sp>
      <p:sp>
        <p:nvSpPr>
          <p:cNvPr id="5" name="Footer Placeholder 4"/>
          <p:cNvSpPr>
            <a:spLocks noGrp="1"/>
          </p:cNvSpPr>
          <p:nvPr>
            <p:ph type="ftr" sz="quarter" idx="11"/>
          </p:nvPr>
        </p:nvSpPr>
        <p:spPr>
          <a:xfrm>
            <a:off x="3352800" y="6248400"/>
            <a:ext cx="29718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781800" y="6248400"/>
            <a:ext cx="1905000" cy="457200"/>
          </a:xfrm>
        </p:spPr>
        <p:txBody>
          <a:bodyPr/>
          <a:lstStyle>
            <a:lvl1pPr>
              <a:defRPr/>
            </a:lvl1pPr>
          </a:lstStyle>
          <a:p>
            <a:fld id="{5C6959F2-20BD-465D-8C14-C1D16FF6533D}" type="slidenum">
              <a:rPr lang="en-US"/>
              <a:pPr/>
              <a:t>‹#›</a:t>
            </a:fld>
            <a:endParaRPr lang="en-US"/>
          </a:p>
        </p:txBody>
      </p:sp>
    </p:spTree>
    <p:extLst>
      <p:ext uri="{BB962C8B-B14F-4D97-AF65-F5344CB8AC3E}">
        <p14:creationId xmlns:p14="http://schemas.microsoft.com/office/powerpoint/2010/main" xmlns="" val="315654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EBE805-88C6-4E60-8E87-DB0568BA5A36}" type="datetimeFigureOut">
              <a:rPr lang="en-US" smtClean="0"/>
              <a:pPr/>
              <a:t>3/5/2012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E31EE-A802-4C48-848D-205C1EE9A990}" type="slidenum">
              <a:rPr lang="en-US" smtClean="0"/>
              <a:pPr/>
              <a:t>‹#›</a:t>
            </a:fld>
            <a:endParaRPr lang="en-US"/>
          </a:p>
        </p:txBody>
      </p:sp>
    </p:spTree>
    <p:extLst>
      <p:ext uri="{BB962C8B-B14F-4D97-AF65-F5344CB8AC3E}">
        <p14:creationId xmlns:p14="http://schemas.microsoft.com/office/powerpoint/2010/main" xmlns="" val="3497268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EBE805-88C6-4E60-8E87-DB0568BA5A36}" type="datetimeFigureOut">
              <a:rPr lang="en-US" smtClean="0"/>
              <a:pPr/>
              <a:t>3/5/2012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E31EE-A802-4C48-848D-205C1EE9A990}" type="slidenum">
              <a:rPr lang="en-US" smtClean="0"/>
              <a:pPr/>
              <a:t>‹#›</a:t>
            </a:fld>
            <a:endParaRPr lang="en-US"/>
          </a:p>
        </p:txBody>
      </p:sp>
    </p:spTree>
    <p:extLst>
      <p:ext uri="{BB962C8B-B14F-4D97-AF65-F5344CB8AC3E}">
        <p14:creationId xmlns:p14="http://schemas.microsoft.com/office/powerpoint/2010/main" xmlns="" val="138217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EBE805-88C6-4E60-8E87-DB0568BA5A36}" type="datetimeFigureOut">
              <a:rPr lang="en-US" smtClean="0"/>
              <a:pPr/>
              <a:t>3/5/2012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E31EE-A802-4C48-848D-205C1EE9A990}" type="slidenum">
              <a:rPr lang="en-US" smtClean="0"/>
              <a:pPr/>
              <a:t>‹#›</a:t>
            </a:fld>
            <a:endParaRPr lang="en-US"/>
          </a:p>
        </p:txBody>
      </p:sp>
    </p:spTree>
    <p:extLst>
      <p:ext uri="{BB962C8B-B14F-4D97-AF65-F5344CB8AC3E}">
        <p14:creationId xmlns:p14="http://schemas.microsoft.com/office/powerpoint/2010/main" xmlns="" val="252739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EBE805-88C6-4E60-8E87-DB0568BA5A36}" type="datetimeFigureOut">
              <a:rPr lang="en-US" smtClean="0"/>
              <a:pPr/>
              <a:t>3/5/2012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9E31EE-A802-4C48-848D-205C1EE9A990}" type="slidenum">
              <a:rPr lang="en-US" smtClean="0"/>
              <a:pPr/>
              <a:t>‹#›</a:t>
            </a:fld>
            <a:endParaRPr lang="en-US"/>
          </a:p>
        </p:txBody>
      </p:sp>
    </p:spTree>
    <p:extLst>
      <p:ext uri="{BB962C8B-B14F-4D97-AF65-F5344CB8AC3E}">
        <p14:creationId xmlns:p14="http://schemas.microsoft.com/office/powerpoint/2010/main" xmlns="" val="263202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EBE805-88C6-4E60-8E87-DB0568BA5A36}" type="datetimeFigureOut">
              <a:rPr lang="en-US" smtClean="0"/>
              <a:pPr/>
              <a:t>3/5/2012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E31EE-A802-4C48-848D-205C1EE9A990}" type="slidenum">
              <a:rPr lang="en-US" smtClean="0"/>
              <a:pPr/>
              <a:t>‹#›</a:t>
            </a:fld>
            <a:endParaRPr lang="en-US"/>
          </a:p>
        </p:txBody>
      </p:sp>
    </p:spTree>
    <p:extLst>
      <p:ext uri="{BB962C8B-B14F-4D97-AF65-F5344CB8AC3E}">
        <p14:creationId xmlns:p14="http://schemas.microsoft.com/office/powerpoint/2010/main" xmlns="" val="81900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BE805-88C6-4E60-8E87-DB0568BA5A36}" type="datetimeFigureOut">
              <a:rPr lang="en-US" smtClean="0"/>
              <a:pPr/>
              <a:t>3/5/2012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9E31EE-A802-4C48-848D-205C1EE9A990}" type="slidenum">
              <a:rPr lang="en-US" smtClean="0"/>
              <a:pPr/>
              <a:t>‹#›</a:t>
            </a:fld>
            <a:endParaRPr lang="en-US"/>
          </a:p>
        </p:txBody>
      </p:sp>
    </p:spTree>
    <p:extLst>
      <p:ext uri="{BB962C8B-B14F-4D97-AF65-F5344CB8AC3E}">
        <p14:creationId xmlns:p14="http://schemas.microsoft.com/office/powerpoint/2010/main" xmlns="" val="250656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EBE805-88C6-4E60-8E87-DB0568BA5A36}" type="datetimeFigureOut">
              <a:rPr lang="en-US" smtClean="0"/>
              <a:pPr/>
              <a:t>3/5/2012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E31EE-A802-4C48-848D-205C1EE9A990}" type="slidenum">
              <a:rPr lang="en-US" smtClean="0"/>
              <a:pPr/>
              <a:t>‹#›</a:t>
            </a:fld>
            <a:endParaRPr lang="en-US"/>
          </a:p>
        </p:txBody>
      </p:sp>
    </p:spTree>
    <p:extLst>
      <p:ext uri="{BB962C8B-B14F-4D97-AF65-F5344CB8AC3E}">
        <p14:creationId xmlns:p14="http://schemas.microsoft.com/office/powerpoint/2010/main" xmlns="" val="292091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EBE805-88C6-4E60-8E87-DB0568BA5A36}" type="datetimeFigureOut">
              <a:rPr lang="en-US" smtClean="0"/>
              <a:pPr/>
              <a:t>3/5/2012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E31EE-A802-4C48-848D-205C1EE9A990}" type="slidenum">
              <a:rPr lang="en-US" smtClean="0"/>
              <a:pPr/>
              <a:t>‹#›</a:t>
            </a:fld>
            <a:endParaRPr lang="en-US"/>
          </a:p>
        </p:txBody>
      </p:sp>
    </p:spTree>
    <p:extLst>
      <p:ext uri="{BB962C8B-B14F-4D97-AF65-F5344CB8AC3E}">
        <p14:creationId xmlns:p14="http://schemas.microsoft.com/office/powerpoint/2010/main" xmlns="" val="185877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BE805-88C6-4E60-8E87-DB0568BA5A36}" type="datetimeFigureOut">
              <a:rPr lang="en-US" smtClean="0"/>
              <a:pPr/>
              <a:t>3/5/2012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E31EE-A802-4C48-848D-205C1EE9A990}" type="slidenum">
              <a:rPr lang="en-US" smtClean="0"/>
              <a:pPr/>
              <a:t>‹#›</a:t>
            </a:fld>
            <a:endParaRPr lang="en-US"/>
          </a:p>
        </p:txBody>
      </p:sp>
    </p:spTree>
    <p:extLst>
      <p:ext uri="{BB962C8B-B14F-4D97-AF65-F5344CB8AC3E}">
        <p14:creationId xmlns:p14="http://schemas.microsoft.com/office/powerpoint/2010/main" xmlns="" val="719311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Technological Choice Module</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Socio-technical systems as constraining organizational environments</a:t>
            </a:r>
          </a:p>
          <a:p>
            <a:r>
              <a:rPr lang="en-US" dirty="0" smtClean="0"/>
              <a:t>Dr. William Frey</a:t>
            </a:r>
          </a:p>
          <a:p>
            <a:r>
              <a:rPr lang="en-US" dirty="0" smtClean="0"/>
              <a:t>ADMI 4016</a:t>
            </a:r>
            <a:endParaRPr lang="en-US" dirty="0"/>
          </a:p>
        </p:txBody>
      </p:sp>
    </p:spTree>
    <p:extLst>
      <p:ext uri="{BB962C8B-B14F-4D97-AF65-F5344CB8AC3E}">
        <p14:creationId xmlns:p14="http://schemas.microsoft.com/office/powerpoint/2010/main" xmlns="" val="1002723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Statutes, and Regulations</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r>
              <a:rPr lang="en-US" dirty="0" smtClean="0"/>
              <a:t>Class attendance is required in the University’s </a:t>
            </a:r>
            <a:r>
              <a:rPr lang="en-US" i="1" dirty="0" err="1" smtClean="0"/>
              <a:t>Reglemento</a:t>
            </a:r>
            <a:r>
              <a:rPr lang="en-US" dirty="0" smtClean="0"/>
              <a:t>; faculty are required to hold a certain number of office hours per credit hour of teaching</a:t>
            </a:r>
          </a:p>
          <a:p>
            <a:endParaRPr lang="en-US" sz="1100" dirty="0" smtClean="0"/>
          </a:p>
          <a:p>
            <a:r>
              <a:rPr lang="en-US" dirty="0" smtClean="0"/>
              <a:t>Business (such as restaurants) are subject to safety regulations (OSHA), food preparation regulations (FDA), and legal regulations governing employee treatment (overtime requirements, minimum wage, maximum hours of work per week, minimum age requirements)</a:t>
            </a:r>
          </a:p>
          <a:p>
            <a:pPr lvl="1"/>
            <a:r>
              <a:rPr lang="en-US" dirty="0" smtClean="0"/>
              <a:t>How these differ from one nation to another creates many problems for multinational corporations</a:t>
            </a:r>
          </a:p>
          <a:p>
            <a:endParaRPr lang="en-US" sz="1600" dirty="0" smtClean="0"/>
          </a:p>
          <a:p>
            <a:r>
              <a:rPr lang="en-US" dirty="0" smtClean="0"/>
              <a:t>Corporations are considered legal persons and have certain legal rights such as free commercial and non-commercial speech</a:t>
            </a:r>
          </a:p>
          <a:p>
            <a:endParaRPr lang="en-US" sz="1400" dirty="0" smtClean="0"/>
          </a:p>
          <a:p>
            <a:r>
              <a:rPr lang="en-US" dirty="0" smtClean="0"/>
              <a:t>Bankruptcy laws and legally mandated procedures</a:t>
            </a:r>
          </a:p>
          <a:p>
            <a:pPr lvl="1"/>
            <a:r>
              <a:rPr lang="en-US" dirty="0" smtClean="0"/>
              <a:t>Legal requirement to form a bankruptcy committee composed of representative of creditors</a:t>
            </a:r>
          </a:p>
          <a:p>
            <a:pPr lvl="1"/>
            <a:endParaRPr lang="en-US" dirty="0" smtClean="0"/>
          </a:p>
          <a:p>
            <a:r>
              <a:rPr lang="en-US" b="1" dirty="0" smtClean="0">
                <a:solidFill>
                  <a:srgbClr val="FF0000"/>
                </a:solidFill>
              </a:rPr>
              <a:t>5. Describe the legal environment of the STS including general branches of the law, key laws, important regulations, and statutes.</a:t>
            </a:r>
            <a:endParaRPr lang="en-US" b="1" dirty="0">
              <a:solidFill>
                <a:srgbClr val="FF0000"/>
              </a:solidFill>
            </a:endParaRPr>
          </a:p>
        </p:txBody>
      </p:sp>
    </p:spTree>
    <p:extLst>
      <p:ext uri="{BB962C8B-B14F-4D97-AF65-F5344CB8AC3E}">
        <p14:creationId xmlns:p14="http://schemas.microsoft.com/office/powerpoint/2010/main" xmlns="" val="4068393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Information gathering, storage, and dissemination</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Key issue in businesses that rely on computer technology</a:t>
            </a:r>
          </a:p>
          <a:p>
            <a:endParaRPr lang="en-US" sz="1300" dirty="0" smtClean="0"/>
          </a:p>
          <a:p>
            <a:r>
              <a:rPr lang="en-US" dirty="0" smtClean="0"/>
              <a:t>How does a company gather information on market conditions, suppliers, customers, competitors?</a:t>
            </a:r>
          </a:p>
          <a:p>
            <a:endParaRPr lang="en-US" sz="1200" dirty="0" smtClean="0"/>
          </a:p>
          <a:p>
            <a:r>
              <a:rPr lang="en-US" dirty="0" smtClean="0"/>
              <a:t>How does it store this information (In file cabinets behind locked doors?)</a:t>
            </a:r>
          </a:p>
          <a:p>
            <a:endParaRPr lang="en-US" sz="1200" dirty="0" smtClean="0"/>
          </a:p>
          <a:p>
            <a:r>
              <a:rPr lang="en-US" dirty="0" smtClean="0"/>
              <a:t>How does it transfer this information, to whom, and on what occasions?</a:t>
            </a:r>
          </a:p>
          <a:p>
            <a:pPr lvl="1"/>
            <a:r>
              <a:rPr lang="en-US" dirty="0" err="1" smtClean="0"/>
              <a:t>Toysmart</a:t>
            </a:r>
            <a:r>
              <a:rPr lang="en-US" dirty="0" smtClean="0"/>
              <a:t> guaranteed that it would not transfer customer financial information to third parties.  This promise aided it in collecting this information.  They promised secure (say encrypted) methods for storing this information</a:t>
            </a:r>
          </a:p>
          <a:p>
            <a:pPr lvl="1"/>
            <a:endParaRPr lang="en-US" sz="1400" dirty="0" smtClean="0"/>
          </a:p>
          <a:p>
            <a:r>
              <a:rPr lang="en-US" b="1" dirty="0" smtClean="0">
                <a:solidFill>
                  <a:srgbClr val="FF0000"/>
                </a:solidFill>
              </a:rPr>
              <a:t>6. How is information collected, stored, and disseminated in the STS?</a:t>
            </a:r>
            <a:endParaRPr lang="en-US" b="1" dirty="0">
              <a:solidFill>
                <a:srgbClr val="FF0000"/>
              </a:solidFill>
            </a:endParaRPr>
          </a:p>
        </p:txBody>
      </p:sp>
    </p:spTree>
    <p:extLst>
      <p:ext uri="{BB962C8B-B14F-4D97-AF65-F5344CB8AC3E}">
        <p14:creationId xmlns:p14="http://schemas.microsoft.com/office/powerpoint/2010/main" xmlns="" val="1747131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 and Problem Specification</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Having a good STS description, highlighting its key values, and locating these values in components of the STS provide set the stage for problem specification</a:t>
            </a:r>
          </a:p>
          <a:p>
            <a:endParaRPr lang="en-US" sz="1000" dirty="0" smtClean="0"/>
          </a:p>
          <a:p>
            <a:r>
              <a:rPr lang="en-US" dirty="0" smtClean="0"/>
              <a:t>Identifying value conflicts, potential or latent harms, and negative trajectories in STS document and validate problem specification</a:t>
            </a:r>
          </a:p>
          <a:p>
            <a:endParaRPr lang="en-US" sz="1300" dirty="0" smtClean="0"/>
          </a:p>
          <a:p>
            <a:r>
              <a:rPr lang="en-US" dirty="0" smtClean="0"/>
              <a:t>In many cases, specifying the problem in reference to the STS also outlines potential solutions</a:t>
            </a:r>
          </a:p>
          <a:p>
            <a:pPr lvl="1"/>
            <a:r>
              <a:rPr lang="en-US" dirty="0" smtClean="0"/>
              <a:t>A security vulnerability can be addressed by holistically adjusting elements of the STS; strengthening physical barriers, securing data, refining procedures and lobbying for new laws could represent adjustments to strengthen the security of a STS</a:t>
            </a:r>
            <a:endParaRPr lang="en-US" dirty="0"/>
          </a:p>
        </p:txBody>
      </p:sp>
    </p:spTree>
    <p:extLst>
      <p:ext uri="{BB962C8B-B14F-4D97-AF65-F5344CB8AC3E}">
        <p14:creationId xmlns:p14="http://schemas.microsoft.com/office/powerpoint/2010/main" xmlns="" val="1999088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smtClean="0"/>
              <a:t>Classify </a:t>
            </a:r>
            <a:r>
              <a:rPr lang="en-US" dirty="0"/>
              <a:t>the problem:</a:t>
            </a:r>
          </a:p>
        </p:txBody>
      </p:sp>
      <p:sp>
        <p:nvSpPr>
          <p:cNvPr id="88067" name="Rectangle 3"/>
          <p:cNvSpPr>
            <a:spLocks noGrp="1" noChangeArrowheads="1"/>
          </p:cNvSpPr>
          <p:nvPr>
            <p:ph idx="1"/>
          </p:nvPr>
        </p:nvSpPr>
        <p:spPr>
          <a:xfrm>
            <a:off x="228600" y="1447800"/>
            <a:ext cx="8763000" cy="5029200"/>
          </a:xfrm>
        </p:spPr>
        <p:txBody>
          <a:bodyPr>
            <a:noAutofit/>
          </a:bodyPr>
          <a:lstStyle/>
          <a:p>
            <a:pPr>
              <a:lnSpc>
                <a:spcPct val="80000"/>
              </a:lnSpc>
            </a:pPr>
            <a:r>
              <a:rPr lang="en-US" sz="2400" dirty="0" smtClean="0"/>
              <a:t>Disagreement on Facts</a:t>
            </a:r>
          </a:p>
          <a:p>
            <a:pPr lvl="1">
              <a:lnSpc>
                <a:spcPct val="80000"/>
              </a:lnSpc>
            </a:pPr>
            <a:r>
              <a:rPr lang="en-US" sz="1600" dirty="0" smtClean="0"/>
              <a:t>Did the supervisor sexually harass the employee?  (What happened—there are two different versions)</a:t>
            </a:r>
          </a:p>
          <a:p>
            <a:pPr lvl="1">
              <a:lnSpc>
                <a:spcPct val="80000"/>
              </a:lnSpc>
            </a:pPr>
            <a:endParaRPr lang="en-US" sz="1000" dirty="0" smtClean="0"/>
          </a:p>
          <a:p>
            <a:pPr>
              <a:lnSpc>
                <a:spcPct val="80000"/>
              </a:lnSpc>
            </a:pPr>
            <a:r>
              <a:rPr lang="en-US" sz="2400" dirty="0" smtClean="0"/>
              <a:t>Disagreement on Concepts</a:t>
            </a:r>
          </a:p>
          <a:p>
            <a:pPr lvl="1">
              <a:lnSpc>
                <a:spcPct val="80000"/>
              </a:lnSpc>
            </a:pPr>
            <a:r>
              <a:rPr lang="en-US" sz="1600" dirty="0" smtClean="0"/>
              <a:t>Has the supervisor created a hostile environment?  (Meaning of hostile environment?)</a:t>
            </a:r>
          </a:p>
          <a:p>
            <a:pPr lvl="1">
              <a:lnSpc>
                <a:spcPct val="80000"/>
              </a:lnSpc>
            </a:pPr>
            <a:endParaRPr lang="en-US" sz="1000" dirty="0" smtClean="0"/>
          </a:p>
          <a:p>
            <a:pPr>
              <a:lnSpc>
                <a:spcPct val="80000"/>
              </a:lnSpc>
            </a:pPr>
            <a:r>
              <a:rPr lang="en-US" sz="2400" dirty="0" smtClean="0"/>
              <a:t>Conflicts</a:t>
            </a:r>
          </a:p>
          <a:p>
            <a:pPr lvl="1">
              <a:lnSpc>
                <a:spcPct val="80000"/>
              </a:lnSpc>
            </a:pPr>
            <a:r>
              <a:rPr lang="en-US" sz="1600" dirty="0" smtClean="0"/>
              <a:t>Conflict between moral values (</a:t>
            </a:r>
            <a:r>
              <a:rPr lang="en-US" sz="1600" dirty="0" err="1" smtClean="0"/>
              <a:t>Toysmart</a:t>
            </a:r>
            <a:r>
              <a:rPr lang="en-US" sz="1600" dirty="0" smtClean="0"/>
              <a:t> either honors property claims of creditors or privacy rights of customers)</a:t>
            </a:r>
          </a:p>
          <a:p>
            <a:pPr lvl="1">
              <a:lnSpc>
                <a:spcPct val="80000"/>
              </a:lnSpc>
            </a:pPr>
            <a:r>
              <a:rPr lang="en-US" sz="1600" dirty="0" smtClean="0"/>
              <a:t>Conflicts between moral and non-moral values (In order to get the chips to clients on time, </a:t>
            </a:r>
            <a:r>
              <a:rPr lang="en-US" sz="1600" dirty="0" err="1" smtClean="0"/>
              <a:t>LaRue</a:t>
            </a:r>
            <a:r>
              <a:rPr lang="en-US" sz="1600" dirty="0" smtClean="0"/>
              <a:t> has told the quality control team to skip environmental tests and falsify results)</a:t>
            </a:r>
          </a:p>
          <a:p>
            <a:pPr lvl="1">
              <a:lnSpc>
                <a:spcPct val="80000"/>
              </a:lnSpc>
            </a:pPr>
            <a:endParaRPr lang="en-US" sz="1000" dirty="0" smtClean="0"/>
          </a:p>
          <a:p>
            <a:pPr>
              <a:lnSpc>
                <a:spcPct val="80000"/>
              </a:lnSpc>
            </a:pPr>
            <a:r>
              <a:rPr lang="en-US" sz="2400" dirty="0" smtClean="0"/>
              <a:t>A key value becomes vulnerable</a:t>
            </a:r>
          </a:p>
          <a:p>
            <a:pPr lvl="1">
              <a:lnSpc>
                <a:spcPct val="80000"/>
              </a:lnSpc>
            </a:pPr>
            <a:r>
              <a:rPr lang="en-US" sz="1600" dirty="0" smtClean="0"/>
              <a:t>Online activity has magnified the potential harms of </a:t>
            </a:r>
            <a:r>
              <a:rPr lang="en-US" sz="1600" dirty="0" err="1" smtClean="0"/>
              <a:t>cyberslander</a:t>
            </a:r>
            <a:r>
              <a:rPr lang="en-US" sz="1600" dirty="0" smtClean="0"/>
              <a:t> against companies like </a:t>
            </a:r>
            <a:r>
              <a:rPr lang="en-US" sz="1600" dirty="0" err="1" smtClean="0"/>
              <a:t>Biomatrix</a:t>
            </a:r>
            <a:endParaRPr lang="en-US" sz="1600" dirty="0" smtClean="0"/>
          </a:p>
          <a:p>
            <a:pPr lvl="1">
              <a:lnSpc>
                <a:spcPct val="80000"/>
              </a:lnSpc>
            </a:pPr>
            <a:endParaRPr lang="en-US" sz="1000" dirty="0" smtClean="0"/>
          </a:p>
          <a:p>
            <a:pPr>
              <a:lnSpc>
                <a:spcPct val="80000"/>
              </a:lnSpc>
            </a:pPr>
            <a:r>
              <a:rPr lang="en-US" sz="2400" dirty="0" smtClean="0"/>
              <a:t>Immediate, Midterm, or Remote Harms</a:t>
            </a:r>
          </a:p>
          <a:p>
            <a:pPr lvl="1">
              <a:lnSpc>
                <a:spcPct val="80000"/>
              </a:lnSpc>
            </a:pPr>
            <a:r>
              <a:rPr lang="en-US" sz="1600" dirty="0" smtClean="0"/>
              <a:t>Is it the case that Therac-25 patients are receiving radiation overdoses?</a:t>
            </a:r>
            <a:endParaRPr lang="en-US" sz="1600" dirty="0"/>
          </a:p>
        </p:txBody>
      </p:sp>
    </p:spTree>
    <p:extLst>
      <p:ext uri="{BB962C8B-B14F-4D97-AF65-F5344CB8AC3E}">
        <p14:creationId xmlns:p14="http://schemas.microsoft.com/office/powerpoint/2010/main" xmlns="" val="3075907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r>
              <a:rPr lang="en-US" sz="3800" dirty="0" smtClean="0"/>
              <a:t>Table summarizing problem classification (With Generic Solutions)</a:t>
            </a:r>
            <a:endParaRPr lang="en-US" sz="3800" dirty="0"/>
          </a:p>
        </p:txBody>
      </p:sp>
      <p:graphicFrame>
        <p:nvGraphicFramePr>
          <p:cNvPr id="92163" name="Group 3"/>
          <p:cNvGraphicFramePr>
            <a:graphicFrameLocks noGrp="1"/>
          </p:cNvGraphicFramePr>
          <p:nvPr>
            <p:ph type="tbl" idx="1"/>
          </p:nvPr>
        </p:nvGraphicFramePr>
        <p:xfrm>
          <a:off x="228600" y="1676400"/>
          <a:ext cx="8534400" cy="4983510"/>
        </p:xfrm>
        <a:graphic>
          <a:graphicData uri="http://schemas.openxmlformats.org/drawingml/2006/table">
            <a:tbl>
              <a:tblPr/>
              <a:tblGrid>
                <a:gridCol w="1219200"/>
                <a:gridCol w="1219200"/>
                <a:gridCol w="1219200"/>
                <a:gridCol w="1143000"/>
                <a:gridCol w="1295400"/>
                <a:gridCol w="1219200"/>
                <a:gridCol w="1219200"/>
              </a:tblGrid>
              <a:tr h="762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Problem / Solution Strategy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Disagreement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Value Conflict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Value Vulnerability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Impending harm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Situational Constraints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110">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Factual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Conceptual</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1" i="0" u="none" strike="noStrike" cap="none" normalizeH="0" baseline="0" dirty="0" smtClean="0">
                        <a:ln>
                          <a:noFill/>
                        </a:ln>
                        <a:solidFill>
                          <a:srgbClr val="FF0000"/>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rgbClr val="FF0000"/>
                          </a:solidFill>
                          <a:effectLst/>
                          <a:latin typeface="Times New Roman" pitchFamily="18" charset="0"/>
                          <a:cs typeface="Times New Roman" pitchFamily="18" charset="0"/>
                        </a:rPr>
                        <a:t>Values exclusive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400" b="1" dirty="0" smtClean="0">
                          <a:solidFill>
                            <a:srgbClr val="FF0000"/>
                          </a:solidFill>
                          <a:latin typeface="Times New Roman" pitchFamily="18" charset="0"/>
                          <a:cs typeface="Times New Roman" pitchFamily="18" charset="0"/>
                        </a:rPr>
                        <a:t>A value is vulnerable</a:t>
                      </a:r>
                      <a:endParaRPr lang="en-US" sz="1400" b="1" dirty="0">
                        <a:solidFill>
                          <a:srgbClr val="FF0000"/>
                        </a:solidFill>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400" b="1" dirty="0" smtClean="0">
                          <a:solidFill>
                            <a:srgbClr val="FF0000"/>
                          </a:solidFill>
                          <a:latin typeface="Times New Roman" pitchFamily="18" charset="0"/>
                          <a:cs typeface="Times New Roman" pitchFamily="18" charset="0"/>
                        </a:rPr>
                        <a:t>Harm is possible</a:t>
                      </a:r>
                      <a:endParaRPr lang="en-US" sz="1400" b="1" dirty="0">
                        <a:solidFill>
                          <a:srgbClr val="FF0000"/>
                        </a:solidFill>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400" b="1" dirty="0" smtClean="0">
                          <a:solidFill>
                            <a:srgbClr val="FF0000"/>
                          </a:solidFill>
                          <a:latin typeface="Times New Roman" pitchFamily="18" charset="0"/>
                          <a:cs typeface="Times New Roman" pitchFamily="18" charset="0"/>
                        </a:rPr>
                        <a:t>Limits</a:t>
                      </a:r>
                      <a:endParaRPr lang="en-US" sz="1400" b="1" dirty="0">
                        <a:solidFill>
                          <a:srgbClr val="FF0000"/>
                        </a:solidFill>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067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Collect information</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Weigh competing witness accounts</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Perform controlled experiments</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(Use Authority such as law or regulation)</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Conceptual analysis (criticize competing definitions)</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Draw analogies with past cases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Fully integrate conflicting values?</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Partially realize and integrate conflicting values?</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endParaRPr kumimoji="0" lang="en-US" sz="7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Keep one value, drop others (Tradeoff)?</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Strengthen value in its current location </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Adjust STS so that different parts </a:t>
                      </a:r>
                      <a:r>
                        <a:rPr kumimoji="0" lang="en-US" sz="1500" b="0" i="0" u="none" strike="noStrike" cap="none" normalizeH="0" baseline="0" dirty="0" err="1" smtClean="0">
                          <a:ln>
                            <a:noFill/>
                          </a:ln>
                          <a:solidFill>
                            <a:schemeClr val="tx1"/>
                          </a:solidFill>
                          <a:effectLst/>
                          <a:latin typeface="Times New Roman" pitchFamily="18" charset="0"/>
                          <a:cs typeface="Times New Roman" pitchFamily="18" charset="0"/>
                        </a:rPr>
                        <a:t>comple-ment</a:t>
                      </a: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 one another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Take action to prevent harm</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Notify potential victims</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Make sure risk is acceptable to all parties involved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Resource</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Technical?</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Interest?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294183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6">
                    <a:lumMod val="50000"/>
                  </a:schemeClr>
                </a:solidFill>
              </a:rPr>
              <a:t>3. Responsible Technological Choice</a:t>
            </a:r>
            <a:endParaRPr lang="en-US" b="1" dirty="0">
              <a:solidFill>
                <a:schemeClr val="accent6">
                  <a:lumMod val="50000"/>
                </a:schemeClr>
              </a:solidFill>
            </a:endParaRPr>
          </a:p>
        </p:txBody>
      </p:sp>
      <p:sp>
        <p:nvSpPr>
          <p:cNvPr id="3" name="Content Placeholder 2"/>
          <p:cNvSpPr>
            <a:spLocks noGrp="1"/>
          </p:cNvSpPr>
          <p:nvPr>
            <p:ph idx="1"/>
          </p:nvPr>
        </p:nvSpPr>
        <p:spPr>
          <a:xfrm>
            <a:off x="457200" y="1905000"/>
            <a:ext cx="8229600" cy="4525963"/>
          </a:xfrm>
        </p:spPr>
        <p:txBody>
          <a:bodyPr>
            <a:normAutofit/>
          </a:bodyPr>
          <a:lstStyle/>
          <a:p>
            <a:r>
              <a:rPr lang="en-US" dirty="0" smtClean="0"/>
              <a:t>Students learn about Socio-Technical Systems</a:t>
            </a:r>
          </a:p>
          <a:p>
            <a:pPr lvl="1"/>
            <a:r>
              <a:rPr lang="en-US" dirty="0" smtClean="0"/>
              <a:t>Developing cognitive skill of techno-social relevance</a:t>
            </a:r>
          </a:p>
          <a:p>
            <a:pPr>
              <a:buNone/>
            </a:pPr>
            <a:endParaRPr lang="en-US" sz="1000" dirty="0" smtClean="0"/>
          </a:p>
          <a:p>
            <a:r>
              <a:rPr lang="en-US" dirty="0" smtClean="0"/>
              <a:t>Students assigned cases of technological choice</a:t>
            </a:r>
          </a:p>
          <a:p>
            <a:pPr lvl="1"/>
            <a:r>
              <a:rPr lang="en-US" dirty="0" smtClean="0"/>
              <a:t>For case studies on technological choice, see:</a:t>
            </a:r>
          </a:p>
          <a:p>
            <a:pPr>
              <a:buNone/>
            </a:pPr>
            <a:endParaRPr lang="en-US" sz="800" dirty="0" smtClean="0"/>
          </a:p>
          <a:p>
            <a:pPr lvl="2"/>
            <a:r>
              <a:rPr lang="en-US" b="1" dirty="0" smtClean="0"/>
              <a:t>Johnson and Wetmore, </a:t>
            </a:r>
            <a:r>
              <a:rPr lang="en-US" b="1" i="1" dirty="0" smtClean="0"/>
              <a:t>Technology and Society: Building Our </a:t>
            </a:r>
            <a:r>
              <a:rPr lang="en-US" b="1" i="1" dirty="0" err="1" smtClean="0"/>
              <a:t>Sociotechnical</a:t>
            </a:r>
            <a:r>
              <a:rPr lang="en-US" b="1" i="1" dirty="0" smtClean="0"/>
              <a:t> Future</a:t>
            </a:r>
            <a:r>
              <a:rPr lang="en-US" b="1" dirty="0" smtClean="0"/>
              <a:t>, MIT Press, 2009</a:t>
            </a:r>
            <a:endParaRPr lang="en-US" sz="2800" dirty="0" smtClean="0"/>
          </a:p>
        </p:txBody>
      </p:sp>
    </p:spTree>
    <p:extLst>
      <p:ext uri="{BB962C8B-B14F-4D97-AF65-F5344CB8AC3E}">
        <p14:creationId xmlns:p14="http://schemas.microsoft.com/office/powerpoint/2010/main" xmlns="" val="2530554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2057400"/>
            <a:ext cx="3696525" cy="3139321"/>
          </a:xfrm>
          <a:prstGeom prst="rect">
            <a:avLst/>
          </a:prstGeom>
          <a:noFill/>
        </p:spPr>
        <p:txBody>
          <a:bodyPr wrap="none" rtlCol="0">
            <a:spAutoFit/>
          </a:bodyPr>
          <a:lstStyle/>
          <a:p>
            <a:r>
              <a:rPr lang="en-US" dirty="0" smtClean="0"/>
              <a:t>Redesigning airplane cockpits to </a:t>
            </a:r>
          </a:p>
          <a:p>
            <a:r>
              <a:rPr lang="en-US" dirty="0" smtClean="0"/>
              <a:t>remove gender bias</a:t>
            </a:r>
          </a:p>
          <a:p>
            <a:endParaRPr lang="en-US" dirty="0" smtClean="0"/>
          </a:p>
          <a:p>
            <a:pPr lvl="1"/>
            <a:r>
              <a:rPr lang="en-US" dirty="0" smtClean="0"/>
              <a:t>Restoring interpretive flexibility </a:t>
            </a:r>
          </a:p>
          <a:p>
            <a:pPr lvl="1"/>
            <a:r>
              <a:rPr lang="en-US" dirty="0" smtClean="0"/>
              <a:t>on a widely accepted and used </a:t>
            </a:r>
          </a:p>
          <a:p>
            <a:pPr lvl="1"/>
            <a:r>
              <a:rPr lang="en-US" dirty="0" smtClean="0"/>
              <a:t>Design (=</a:t>
            </a:r>
            <a:r>
              <a:rPr lang="en-US" b="1" dirty="0" err="1" smtClean="0">
                <a:solidFill>
                  <a:schemeClr val="accent6">
                    <a:lumMod val="50000"/>
                  </a:schemeClr>
                </a:solidFill>
              </a:rPr>
              <a:t>transpectivity</a:t>
            </a:r>
            <a:r>
              <a:rPr lang="en-US" dirty="0" smtClean="0"/>
              <a:t>)</a:t>
            </a:r>
          </a:p>
          <a:p>
            <a:pPr lvl="1"/>
            <a:endParaRPr lang="en-US" dirty="0" smtClean="0"/>
          </a:p>
          <a:p>
            <a:pPr lvl="1"/>
            <a:r>
              <a:rPr lang="en-US" dirty="0" smtClean="0"/>
              <a:t>Empowering participation of</a:t>
            </a:r>
          </a:p>
          <a:p>
            <a:pPr lvl="1"/>
            <a:r>
              <a:rPr lang="en-US" dirty="0" smtClean="0"/>
              <a:t>citizens interest groups in</a:t>
            </a:r>
          </a:p>
          <a:p>
            <a:pPr lvl="1"/>
            <a:r>
              <a:rPr lang="en-US" dirty="0" smtClean="0"/>
              <a:t>technological design </a:t>
            </a:r>
          </a:p>
          <a:p>
            <a:pPr lvl="1"/>
            <a:r>
              <a:rPr lang="en-US" dirty="0" smtClean="0"/>
              <a:t>(=</a:t>
            </a:r>
            <a:r>
              <a:rPr lang="en-US" b="1" dirty="0" smtClean="0">
                <a:solidFill>
                  <a:schemeClr val="accent6">
                    <a:lumMod val="50000"/>
                  </a:schemeClr>
                </a:solidFill>
              </a:rPr>
              <a:t>participatory standpoint</a:t>
            </a:r>
            <a:r>
              <a:rPr lang="en-US" dirty="0" smtClean="0"/>
              <a:t>)</a:t>
            </a:r>
          </a:p>
        </p:txBody>
      </p:sp>
      <p:sp>
        <p:nvSpPr>
          <p:cNvPr id="6" name="TextBox 5"/>
          <p:cNvSpPr txBox="1"/>
          <p:nvPr/>
        </p:nvSpPr>
        <p:spPr>
          <a:xfrm>
            <a:off x="2514600" y="457200"/>
            <a:ext cx="3966279" cy="954107"/>
          </a:xfrm>
          <a:prstGeom prst="rect">
            <a:avLst/>
          </a:prstGeom>
          <a:noFill/>
        </p:spPr>
        <p:txBody>
          <a:bodyPr wrap="square" rtlCol="0">
            <a:spAutoFit/>
          </a:bodyPr>
          <a:lstStyle/>
          <a:p>
            <a:r>
              <a:rPr lang="en-US" sz="2800" dirty="0" smtClean="0"/>
              <a:t>Responsive Technological Choice: Case 1</a:t>
            </a:r>
            <a:endParaRPr lang="en-US" sz="2800" dirty="0"/>
          </a:p>
        </p:txBody>
      </p:sp>
      <p:pic>
        <p:nvPicPr>
          <p:cNvPr id="1028" name="Picture 4"/>
          <p:cNvPicPr>
            <a:picLocks noChangeAspect="1" noChangeArrowheads="1"/>
          </p:cNvPicPr>
          <p:nvPr/>
        </p:nvPicPr>
        <p:blipFill>
          <a:blip r:embed="rId3" cstate="print"/>
          <a:srcRect/>
          <a:stretch>
            <a:fillRect/>
          </a:stretch>
        </p:blipFill>
        <p:spPr bwMode="auto">
          <a:xfrm>
            <a:off x="3962400" y="2362200"/>
            <a:ext cx="4705314" cy="2605088"/>
          </a:xfrm>
          <a:prstGeom prst="rect">
            <a:avLst/>
          </a:prstGeom>
          <a:noFill/>
          <a:ln w="9525">
            <a:noFill/>
            <a:miter lim="800000"/>
            <a:headEnd/>
            <a:tailEnd/>
          </a:ln>
        </p:spPr>
      </p:pic>
      <p:sp>
        <p:nvSpPr>
          <p:cNvPr id="13" name="TextBox 12"/>
          <p:cNvSpPr txBox="1"/>
          <p:nvPr/>
        </p:nvSpPr>
        <p:spPr>
          <a:xfrm>
            <a:off x="3886200" y="5181600"/>
            <a:ext cx="4864473" cy="369332"/>
          </a:xfrm>
          <a:prstGeom prst="rect">
            <a:avLst/>
          </a:prstGeom>
          <a:noFill/>
        </p:spPr>
        <p:txBody>
          <a:bodyPr wrap="none" rtlCol="0">
            <a:spAutoFit/>
          </a:bodyPr>
          <a:lstStyle/>
          <a:p>
            <a:r>
              <a:rPr lang="en-US" dirty="0" smtClean="0"/>
              <a:t>http://www.aviationexplorer.com/a350_facts.htm</a:t>
            </a:r>
            <a:endParaRPr lang="en-US" dirty="0"/>
          </a:p>
        </p:txBody>
      </p:sp>
      <p:sp>
        <p:nvSpPr>
          <p:cNvPr id="7" name="TextBox 6"/>
          <p:cNvSpPr txBox="1"/>
          <p:nvPr/>
        </p:nvSpPr>
        <p:spPr>
          <a:xfrm>
            <a:off x="228600" y="5791200"/>
            <a:ext cx="5221238" cy="830997"/>
          </a:xfrm>
          <a:prstGeom prst="rect">
            <a:avLst/>
          </a:prstGeom>
          <a:noFill/>
        </p:spPr>
        <p:txBody>
          <a:bodyPr wrap="none" rtlCol="0">
            <a:spAutoFit/>
          </a:bodyPr>
          <a:lstStyle/>
          <a:p>
            <a:r>
              <a:rPr lang="en-US" sz="1200" b="1" dirty="0" smtClean="0"/>
              <a:t>Manufacturing Gender in Commercial and Military Cockpit Design</a:t>
            </a:r>
          </a:p>
          <a:p>
            <a:r>
              <a:rPr lang="en-US" sz="1200" dirty="0" smtClean="0"/>
              <a:t>Rachel N. Weber</a:t>
            </a:r>
          </a:p>
          <a:p>
            <a:r>
              <a:rPr lang="en-US" sz="1200" i="1" dirty="0" smtClean="0"/>
              <a:t>Science, Technology, &amp; Human Values, Vol. 22, No. 2. (Spring, 1997), pp. 235-253.</a:t>
            </a:r>
          </a:p>
          <a:p>
            <a:r>
              <a:rPr lang="en-US" sz="1200" dirty="0" smtClean="0"/>
              <a:t>http://www.jstor.org Tue Jan 2 16:14:06 2007</a:t>
            </a:r>
            <a:endParaRPr lang="en-US" sz="1200" dirty="0"/>
          </a:p>
        </p:txBody>
      </p:sp>
    </p:spTree>
    <p:extLst>
      <p:ext uri="{BB962C8B-B14F-4D97-AF65-F5344CB8AC3E}">
        <p14:creationId xmlns:p14="http://schemas.microsoft.com/office/powerpoint/2010/main" xmlns="" val="1899367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4267200" y="2057400"/>
            <a:ext cx="4432682" cy="2507071"/>
          </a:xfrm>
          <a:prstGeom prst="rect">
            <a:avLst/>
          </a:prstGeom>
          <a:noFill/>
          <a:ln w="9525">
            <a:noFill/>
            <a:miter lim="800000"/>
            <a:headEnd/>
            <a:tailEnd/>
          </a:ln>
        </p:spPr>
      </p:pic>
      <p:sp>
        <p:nvSpPr>
          <p:cNvPr id="5" name="TextBox 4"/>
          <p:cNvSpPr txBox="1"/>
          <p:nvPr/>
        </p:nvSpPr>
        <p:spPr>
          <a:xfrm>
            <a:off x="4724400" y="4800600"/>
            <a:ext cx="3373937" cy="369332"/>
          </a:xfrm>
          <a:prstGeom prst="rect">
            <a:avLst/>
          </a:prstGeom>
          <a:noFill/>
        </p:spPr>
        <p:txBody>
          <a:bodyPr wrap="none" rtlCol="0">
            <a:spAutoFit/>
          </a:bodyPr>
          <a:lstStyle/>
          <a:p>
            <a:r>
              <a:rPr lang="en-US" dirty="0" smtClean="0"/>
              <a:t>http://amishbeat.wordpress.com/</a:t>
            </a:r>
            <a:endParaRPr lang="en-US" dirty="0"/>
          </a:p>
        </p:txBody>
      </p:sp>
      <p:sp>
        <p:nvSpPr>
          <p:cNvPr id="6" name="TextBox 5"/>
          <p:cNvSpPr txBox="1"/>
          <p:nvPr/>
        </p:nvSpPr>
        <p:spPr>
          <a:xfrm>
            <a:off x="457200" y="5486400"/>
            <a:ext cx="3352800" cy="769441"/>
          </a:xfrm>
          <a:prstGeom prst="rect">
            <a:avLst/>
          </a:prstGeom>
          <a:noFill/>
        </p:spPr>
        <p:txBody>
          <a:bodyPr wrap="square" rtlCol="0">
            <a:spAutoFit/>
          </a:bodyPr>
          <a:lstStyle/>
          <a:p>
            <a:r>
              <a:rPr lang="en-US" sz="1100" dirty="0" smtClean="0"/>
              <a:t>Jamison Wetmore.  “Amish Technology: Reinforcing Values and Building Community” in </a:t>
            </a:r>
            <a:r>
              <a:rPr lang="en-US" sz="1100" i="1" dirty="0" smtClean="0"/>
              <a:t>Technology and Society</a:t>
            </a:r>
            <a:r>
              <a:rPr lang="en-US" sz="1100" dirty="0" smtClean="0"/>
              <a:t>, eds. Johnson and Wetmore.  2009,  MIT Press: 298-318</a:t>
            </a:r>
            <a:endParaRPr lang="en-US" sz="1100" dirty="0"/>
          </a:p>
        </p:txBody>
      </p:sp>
      <p:sp>
        <p:nvSpPr>
          <p:cNvPr id="7" name="TextBox 6"/>
          <p:cNvSpPr txBox="1"/>
          <p:nvPr/>
        </p:nvSpPr>
        <p:spPr>
          <a:xfrm>
            <a:off x="0" y="2057400"/>
            <a:ext cx="4333109" cy="2616101"/>
          </a:xfrm>
          <a:prstGeom prst="rect">
            <a:avLst/>
          </a:prstGeom>
          <a:noFill/>
        </p:spPr>
        <p:txBody>
          <a:bodyPr wrap="none" rtlCol="0">
            <a:spAutoFit/>
          </a:bodyPr>
          <a:lstStyle/>
          <a:p>
            <a:r>
              <a:rPr lang="en-US" dirty="0" smtClean="0"/>
              <a:t>How the Amish adopt and adapt technology</a:t>
            </a:r>
          </a:p>
          <a:p>
            <a:endParaRPr lang="en-US" dirty="0" smtClean="0"/>
          </a:p>
          <a:p>
            <a:pPr lvl="1"/>
            <a:r>
              <a:rPr lang="en-US" sz="1600" dirty="0" smtClean="0"/>
              <a:t>Using technological choice to build a </a:t>
            </a:r>
          </a:p>
          <a:p>
            <a:pPr lvl="1"/>
            <a:r>
              <a:rPr lang="en-US" sz="1600" dirty="0" smtClean="0"/>
              <a:t>community’s identity</a:t>
            </a:r>
          </a:p>
          <a:p>
            <a:pPr lvl="1"/>
            <a:endParaRPr lang="en-US" sz="1600" dirty="0" smtClean="0"/>
          </a:p>
          <a:p>
            <a:pPr lvl="1"/>
            <a:r>
              <a:rPr lang="en-US" sz="1600" dirty="0" smtClean="0"/>
              <a:t>Assessing how a technology would impact a </a:t>
            </a:r>
          </a:p>
          <a:p>
            <a:pPr lvl="1"/>
            <a:r>
              <a:rPr lang="en-US" sz="1600" dirty="0" smtClean="0"/>
              <a:t>community’s core values</a:t>
            </a:r>
          </a:p>
          <a:p>
            <a:pPr lvl="1"/>
            <a:endParaRPr lang="en-US" sz="1600" dirty="0" smtClean="0"/>
          </a:p>
          <a:p>
            <a:pPr lvl="1"/>
            <a:r>
              <a:rPr lang="en-US" sz="1600" dirty="0" smtClean="0"/>
              <a:t>Modifying existing technology to minimize </a:t>
            </a:r>
          </a:p>
          <a:p>
            <a:pPr lvl="1"/>
            <a:r>
              <a:rPr lang="en-US" sz="1600" dirty="0" smtClean="0"/>
              <a:t>negative impact on a community’s values</a:t>
            </a:r>
          </a:p>
        </p:txBody>
      </p:sp>
      <p:sp>
        <p:nvSpPr>
          <p:cNvPr id="8" name="TextBox 7"/>
          <p:cNvSpPr txBox="1"/>
          <p:nvPr/>
        </p:nvSpPr>
        <p:spPr>
          <a:xfrm>
            <a:off x="1371600" y="609600"/>
            <a:ext cx="6051850" cy="523220"/>
          </a:xfrm>
          <a:prstGeom prst="rect">
            <a:avLst/>
          </a:prstGeom>
          <a:noFill/>
        </p:spPr>
        <p:txBody>
          <a:bodyPr wrap="none" rtlCol="0">
            <a:spAutoFit/>
          </a:bodyPr>
          <a:lstStyle/>
          <a:p>
            <a:r>
              <a:rPr lang="en-US" sz="2800" dirty="0" smtClean="0"/>
              <a:t>Responsive Technological Choice: Case 2</a:t>
            </a:r>
            <a:endParaRPr lang="en-US" sz="2800" dirty="0"/>
          </a:p>
        </p:txBody>
      </p:sp>
    </p:spTree>
    <p:extLst>
      <p:ext uri="{BB962C8B-B14F-4D97-AF65-F5344CB8AC3E}">
        <p14:creationId xmlns:p14="http://schemas.microsoft.com/office/powerpoint/2010/main" xmlns="" val="2408414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4724400" y="2286000"/>
            <a:ext cx="3516564" cy="3505200"/>
          </a:xfrm>
          <a:prstGeom prst="rect">
            <a:avLst/>
          </a:prstGeom>
          <a:noFill/>
          <a:ln w="9525">
            <a:noFill/>
            <a:miter lim="800000"/>
            <a:headEnd/>
            <a:tailEnd/>
          </a:ln>
        </p:spPr>
      </p:pic>
      <p:sp>
        <p:nvSpPr>
          <p:cNvPr id="3" name="TextBox 2"/>
          <p:cNvSpPr txBox="1"/>
          <p:nvPr/>
        </p:nvSpPr>
        <p:spPr>
          <a:xfrm>
            <a:off x="3124200" y="5943600"/>
            <a:ext cx="5799986" cy="423193"/>
          </a:xfrm>
          <a:prstGeom prst="rect">
            <a:avLst/>
          </a:prstGeom>
          <a:noFill/>
        </p:spPr>
        <p:txBody>
          <a:bodyPr wrap="none" rtlCol="0">
            <a:spAutoFit/>
          </a:bodyPr>
          <a:lstStyle/>
          <a:p>
            <a:r>
              <a:rPr lang="en-US" sz="1050" b="1" dirty="0" err="1" smtClean="0"/>
              <a:t>Roopali</a:t>
            </a:r>
            <a:r>
              <a:rPr lang="en-US" sz="1050" b="1" dirty="0" smtClean="0"/>
              <a:t> </a:t>
            </a:r>
            <a:r>
              <a:rPr lang="en-US" sz="1050" b="1" dirty="0" err="1" smtClean="0"/>
              <a:t>Phadke</a:t>
            </a:r>
            <a:r>
              <a:rPr lang="en-US" sz="1050" b="1" dirty="0" smtClean="0"/>
              <a:t>. “People’s Science in Action: The Politics of Protest and Knowledge</a:t>
            </a:r>
          </a:p>
          <a:p>
            <a:r>
              <a:rPr lang="en-US" sz="1050" b="1" dirty="0" smtClean="0"/>
              <a:t>Brokering in India.”  In </a:t>
            </a:r>
            <a:r>
              <a:rPr lang="en-US" sz="1050" b="1" i="1" dirty="0" err="1" smtClean="0"/>
              <a:t>Tecnology</a:t>
            </a:r>
            <a:r>
              <a:rPr lang="en-US" sz="1050" b="1" i="1" dirty="0" smtClean="0"/>
              <a:t> and Society</a:t>
            </a:r>
            <a:r>
              <a:rPr lang="en-US" sz="1050" b="1" dirty="0" smtClean="0"/>
              <a:t>, Johnson and Wetmore eds.  MIT Press, 2009, 499-513</a:t>
            </a:r>
            <a:r>
              <a:rPr lang="en-US" sz="1100" dirty="0" smtClean="0"/>
              <a:t>.</a:t>
            </a:r>
            <a:endParaRPr lang="en-US" sz="1100" dirty="0"/>
          </a:p>
        </p:txBody>
      </p:sp>
      <p:sp>
        <p:nvSpPr>
          <p:cNvPr id="4" name="TextBox 3"/>
          <p:cNvSpPr txBox="1"/>
          <p:nvPr/>
        </p:nvSpPr>
        <p:spPr>
          <a:xfrm>
            <a:off x="1447800" y="1143000"/>
            <a:ext cx="6051850" cy="523220"/>
          </a:xfrm>
          <a:prstGeom prst="rect">
            <a:avLst/>
          </a:prstGeom>
          <a:noFill/>
        </p:spPr>
        <p:txBody>
          <a:bodyPr wrap="none" rtlCol="0">
            <a:spAutoFit/>
          </a:bodyPr>
          <a:lstStyle/>
          <a:p>
            <a:r>
              <a:rPr lang="en-US" sz="2800" dirty="0" smtClean="0"/>
              <a:t>Responsive Technological Choice: Case 3</a:t>
            </a:r>
          </a:p>
        </p:txBody>
      </p:sp>
      <p:sp>
        <p:nvSpPr>
          <p:cNvPr id="5" name="TextBox 4"/>
          <p:cNvSpPr txBox="1"/>
          <p:nvPr/>
        </p:nvSpPr>
        <p:spPr>
          <a:xfrm>
            <a:off x="0" y="2438400"/>
            <a:ext cx="4828630" cy="2585323"/>
          </a:xfrm>
          <a:prstGeom prst="rect">
            <a:avLst/>
          </a:prstGeom>
          <a:noFill/>
        </p:spPr>
        <p:txBody>
          <a:bodyPr wrap="none" rtlCol="0">
            <a:spAutoFit/>
          </a:bodyPr>
          <a:lstStyle/>
          <a:p>
            <a:r>
              <a:rPr lang="en-US" dirty="0" smtClean="0"/>
              <a:t>Bridging the gap between government and local</a:t>
            </a:r>
          </a:p>
          <a:p>
            <a:r>
              <a:rPr lang="en-US" dirty="0" smtClean="0"/>
              <a:t> communities in the </a:t>
            </a:r>
            <a:r>
              <a:rPr lang="en-US" dirty="0" err="1" smtClean="0"/>
              <a:t>Uchangi</a:t>
            </a:r>
            <a:r>
              <a:rPr lang="en-US" dirty="0" smtClean="0"/>
              <a:t> Dam Project</a:t>
            </a:r>
          </a:p>
          <a:p>
            <a:endParaRPr lang="en-US" dirty="0" smtClean="0"/>
          </a:p>
          <a:p>
            <a:pPr lvl="1"/>
            <a:r>
              <a:rPr lang="en-US" dirty="0" smtClean="0"/>
              <a:t>How engineers and other professionals with </a:t>
            </a:r>
          </a:p>
          <a:p>
            <a:pPr lvl="1"/>
            <a:r>
              <a:rPr lang="en-US" dirty="0" smtClean="0"/>
              <a:t>NGOs can serve as mediators or honest </a:t>
            </a:r>
          </a:p>
          <a:p>
            <a:pPr lvl="1"/>
            <a:r>
              <a:rPr lang="en-US" dirty="0" smtClean="0"/>
              <a:t>brokers in disputes on technological choice</a:t>
            </a:r>
          </a:p>
          <a:p>
            <a:pPr lvl="1"/>
            <a:endParaRPr lang="en-US" dirty="0" smtClean="0"/>
          </a:p>
          <a:p>
            <a:pPr lvl="1"/>
            <a:r>
              <a:rPr lang="en-US" dirty="0" smtClean="0"/>
              <a:t>Professionals work with local </a:t>
            </a:r>
          </a:p>
          <a:p>
            <a:pPr lvl="1"/>
            <a:r>
              <a:rPr lang="en-US" dirty="0" smtClean="0"/>
              <a:t>communities to “give them voice.”</a:t>
            </a:r>
          </a:p>
        </p:txBody>
      </p:sp>
    </p:spTree>
    <p:extLst>
      <p:ext uri="{BB962C8B-B14F-4D97-AF65-F5344CB8AC3E}">
        <p14:creationId xmlns:p14="http://schemas.microsoft.com/office/powerpoint/2010/main" xmlns="" val="431473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457200" y="101037"/>
          <a:ext cx="8305800" cy="6400800"/>
        </p:xfrm>
        <a:graphic>
          <a:graphicData uri="http://schemas.openxmlformats.org/drawingml/2006/table">
            <a:tbl>
              <a:tblPr firstRow="1" bandRow="1">
                <a:tableStyleId>{616DA210-FB5B-4158-B5E0-FEB733F419BA}</a:tableStyleId>
              </a:tblPr>
              <a:tblGrid>
                <a:gridCol w="2442882"/>
                <a:gridCol w="2931459"/>
                <a:gridCol w="2931459"/>
              </a:tblGrid>
              <a:tr h="471876">
                <a:tc>
                  <a:txBody>
                    <a:bodyPr/>
                    <a:lstStyle/>
                    <a:p>
                      <a:r>
                        <a:rPr lang="en-US" sz="2800" dirty="0" smtClean="0"/>
                        <a:t>Case</a:t>
                      </a:r>
                      <a:endParaRPr lang="en-US" sz="2800" dirty="0"/>
                    </a:p>
                  </a:txBody>
                  <a:tcPr/>
                </a:tc>
                <a:tc>
                  <a:txBody>
                    <a:bodyPr/>
                    <a:lstStyle/>
                    <a:p>
                      <a:r>
                        <a:rPr lang="en-US" sz="2800" dirty="0" smtClean="0"/>
                        <a:t>Relevance (technological)</a:t>
                      </a:r>
                      <a:endParaRPr lang="en-US" sz="2800" dirty="0"/>
                    </a:p>
                  </a:txBody>
                  <a:tcPr/>
                </a:tc>
                <a:tc>
                  <a:txBody>
                    <a:bodyPr/>
                    <a:lstStyle/>
                    <a:p>
                      <a:r>
                        <a:rPr lang="en-US" sz="2800" dirty="0" smtClean="0"/>
                        <a:t>Response (technological)</a:t>
                      </a:r>
                      <a:endParaRPr lang="en-US" sz="2800" dirty="0"/>
                    </a:p>
                  </a:txBody>
                  <a:tcPr/>
                </a:tc>
              </a:tr>
              <a:tr h="1697283">
                <a:tc>
                  <a:txBody>
                    <a:bodyPr/>
                    <a:lstStyle/>
                    <a:p>
                      <a:r>
                        <a:rPr lang="en-US" sz="2400" dirty="0" smtClean="0"/>
                        <a:t>Amish Choice of Technology</a:t>
                      </a:r>
                      <a:endParaRPr lang="en-US" sz="2400" dirty="0"/>
                    </a:p>
                  </a:txBody>
                  <a:tcPr/>
                </a:tc>
                <a:tc>
                  <a:txBody>
                    <a:bodyPr/>
                    <a:lstStyle/>
                    <a:p>
                      <a:r>
                        <a:rPr lang="en-US" sz="2000" dirty="0" smtClean="0"/>
                        <a:t>Impact on community core values, solidarity, and identity</a:t>
                      </a:r>
                      <a:endParaRPr lang="en-US" sz="2000" dirty="0"/>
                    </a:p>
                  </a:txBody>
                  <a:tcPr/>
                </a:tc>
                <a:tc>
                  <a:txBody>
                    <a:bodyPr/>
                    <a:lstStyle/>
                    <a:p>
                      <a:r>
                        <a:rPr lang="en-US" sz="2000" dirty="0" smtClean="0"/>
                        <a:t>Rejecting technologies that violate community standards;</a:t>
                      </a:r>
                    </a:p>
                    <a:p>
                      <a:r>
                        <a:rPr lang="en-US" sz="2000" dirty="0" smtClean="0"/>
                        <a:t>Modifying</a:t>
                      </a:r>
                      <a:r>
                        <a:rPr lang="en-US" sz="2000" baseline="0" dirty="0" smtClean="0"/>
                        <a:t> technologies to resonate with community standards</a:t>
                      </a:r>
                      <a:endParaRPr lang="en-US" sz="2000" dirty="0"/>
                    </a:p>
                  </a:txBody>
                  <a:tcPr/>
                </a:tc>
              </a:tr>
              <a:tr h="1407723">
                <a:tc>
                  <a:txBody>
                    <a:bodyPr/>
                    <a:lstStyle/>
                    <a:p>
                      <a:r>
                        <a:rPr lang="en-US" sz="2400" dirty="0" smtClean="0"/>
                        <a:t>Redesigning airplane cockpits for women</a:t>
                      </a:r>
                      <a:endParaRPr lang="en-US" sz="2400" dirty="0"/>
                    </a:p>
                  </a:txBody>
                  <a:tcPr/>
                </a:tc>
                <a:tc>
                  <a:txBody>
                    <a:bodyPr/>
                    <a:lstStyle/>
                    <a:p>
                      <a:r>
                        <a:rPr lang="en-US" sz="2000" dirty="0" smtClean="0"/>
                        <a:t>Discovery of gender</a:t>
                      </a:r>
                      <a:r>
                        <a:rPr lang="en-US" sz="2000" baseline="0" dirty="0" smtClean="0"/>
                        <a:t> bias embedded in cockpit design (questioning assumptions to restore interpretive flexibility)</a:t>
                      </a:r>
                      <a:endParaRPr lang="en-US" sz="2000" dirty="0"/>
                    </a:p>
                  </a:txBody>
                  <a:tcPr/>
                </a:tc>
                <a:tc>
                  <a:txBody>
                    <a:bodyPr/>
                    <a:lstStyle/>
                    <a:p>
                      <a:r>
                        <a:rPr lang="en-US" sz="2000" dirty="0" smtClean="0"/>
                        <a:t>Organizing lobbying</a:t>
                      </a:r>
                      <a:r>
                        <a:rPr lang="en-US" sz="2000" baseline="0" dirty="0" smtClean="0"/>
                        <a:t> efforts to convince stakeholders to redo cockpit design to resonate with women’s capabilities</a:t>
                      </a:r>
                      <a:endParaRPr lang="en-US" sz="2000" dirty="0"/>
                    </a:p>
                  </a:txBody>
                  <a:tcPr/>
                </a:tc>
              </a:tr>
              <a:tr h="1861648">
                <a:tc>
                  <a:txBody>
                    <a:bodyPr/>
                    <a:lstStyle/>
                    <a:p>
                      <a:r>
                        <a:rPr lang="en-US" sz="2400" dirty="0" smtClean="0"/>
                        <a:t>Reconfiguration of </a:t>
                      </a:r>
                      <a:r>
                        <a:rPr lang="en-US" sz="2400" dirty="0" err="1" smtClean="0"/>
                        <a:t>Uchangi</a:t>
                      </a:r>
                      <a:r>
                        <a:rPr lang="en-US" sz="2400" dirty="0" smtClean="0"/>
                        <a:t> irrigation project </a:t>
                      </a:r>
                      <a:endParaRPr lang="en-US" sz="2400" dirty="0"/>
                    </a:p>
                  </a:txBody>
                  <a:tcPr/>
                </a:tc>
                <a:tc>
                  <a:txBody>
                    <a:bodyPr/>
                    <a:lstStyle/>
                    <a:p>
                      <a:r>
                        <a:rPr lang="en-US" sz="2000" dirty="0" err="1" smtClean="0"/>
                        <a:t>Uchangi</a:t>
                      </a:r>
                      <a:r>
                        <a:rPr lang="en-US" sz="2000" dirty="0" smtClean="0"/>
                        <a:t> dam as posed by government</a:t>
                      </a:r>
                      <a:r>
                        <a:rPr lang="en-US" sz="2000" baseline="0" dirty="0" smtClean="0"/>
                        <a:t> requires relocating two villages (restoring interpretive flexibility via </a:t>
                      </a:r>
                      <a:r>
                        <a:rPr lang="en-US" sz="2000" baseline="0" dirty="0" err="1" smtClean="0"/>
                        <a:t>transperspectivity</a:t>
                      </a:r>
                      <a:r>
                        <a:rPr lang="en-US" sz="2000" baseline="0" dirty="0" smtClean="0"/>
                        <a:t>)</a:t>
                      </a:r>
                      <a:endParaRPr lang="en-US" sz="2000" dirty="0"/>
                    </a:p>
                  </a:txBody>
                  <a:tcPr/>
                </a:tc>
                <a:tc>
                  <a:txBody>
                    <a:bodyPr/>
                    <a:lstStyle/>
                    <a:p>
                      <a:r>
                        <a:rPr lang="en-US" sz="2000" dirty="0" smtClean="0"/>
                        <a:t>NGO engineers create</a:t>
                      </a:r>
                      <a:r>
                        <a:rPr lang="en-US" sz="2000" baseline="0" dirty="0" smtClean="0"/>
                        <a:t> opportunity for local communities to build values </a:t>
                      </a:r>
                      <a:r>
                        <a:rPr lang="en-US" sz="2000" baseline="0" smtClean="0"/>
                        <a:t>into credible,  competing </a:t>
                      </a:r>
                      <a:r>
                        <a:rPr lang="en-US" sz="2000" baseline="0" dirty="0" smtClean="0"/>
                        <a:t>irrigation project designs</a:t>
                      </a:r>
                      <a:endParaRPr lang="en-US" sz="2000" dirty="0"/>
                    </a:p>
                  </a:txBody>
                  <a:tcPr/>
                </a:tc>
              </a:tr>
            </a:tbl>
          </a:graphicData>
        </a:graphic>
      </p:graphicFrame>
    </p:spTree>
    <p:extLst>
      <p:ext uri="{BB962C8B-B14F-4D97-AF65-F5344CB8AC3E}">
        <p14:creationId xmlns:p14="http://schemas.microsoft.com/office/powerpoint/2010/main" xmlns="" val="2229318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sz="3800" dirty="0" smtClean="0"/>
              <a:t>Prepare a Socio-Technical </a:t>
            </a:r>
            <a:r>
              <a:rPr lang="en-US" sz="3800" dirty="0"/>
              <a:t>System (STS</a:t>
            </a:r>
            <a:r>
              <a:rPr lang="en-US" sz="3800" dirty="0" smtClean="0"/>
              <a:t>) table</a:t>
            </a:r>
            <a:endParaRPr lang="en-US" sz="3800" dirty="0"/>
          </a:p>
        </p:txBody>
      </p:sp>
      <p:sp>
        <p:nvSpPr>
          <p:cNvPr id="67587" name="Rectangle 3"/>
          <p:cNvSpPr>
            <a:spLocks noGrp="1" noChangeArrowheads="1"/>
          </p:cNvSpPr>
          <p:nvPr>
            <p:ph idx="1"/>
          </p:nvPr>
        </p:nvSpPr>
        <p:spPr>
          <a:xfrm>
            <a:off x="457200" y="1295400"/>
            <a:ext cx="8229600" cy="5410200"/>
          </a:xfrm>
        </p:spPr>
        <p:txBody>
          <a:bodyPr>
            <a:normAutofit lnSpcReduction="10000"/>
          </a:bodyPr>
          <a:lstStyle/>
          <a:p>
            <a:pPr>
              <a:lnSpc>
                <a:spcPct val="80000"/>
              </a:lnSpc>
            </a:pPr>
            <a:r>
              <a:rPr lang="en-US" sz="2800" dirty="0"/>
              <a:t>“an intellectual tool to help us recognize patterns in the way technology is used and produced</a:t>
            </a:r>
            <a:r>
              <a:rPr lang="en-US" sz="2800" dirty="0" smtClean="0"/>
              <a:t>”</a:t>
            </a:r>
          </a:p>
          <a:p>
            <a:pPr>
              <a:lnSpc>
                <a:spcPct val="80000"/>
              </a:lnSpc>
            </a:pPr>
            <a:endParaRPr lang="en-US" sz="900" dirty="0" smtClean="0"/>
          </a:p>
          <a:p>
            <a:pPr lvl="1">
              <a:lnSpc>
                <a:spcPct val="80000"/>
              </a:lnSpc>
            </a:pPr>
            <a:r>
              <a:rPr lang="en-US" sz="2000" dirty="0" smtClean="0"/>
              <a:t>Components: Hardware, Software, Physical Surroundings, Stakeholders (people, groups, &amp; roles), Procedures</a:t>
            </a:r>
            <a:r>
              <a:rPr lang="en-US" sz="2000" dirty="0"/>
              <a:t>, </a:t>
            </a:r>
            <a:r>
              <a:rPr lang="en-US" sz="2000" dirty="0" smtClean="0"/>
              <a:t>Laws (Criminal Law, Civil Law, Statutes &amp; Regulations), Information Systems (collecting, storing, transferring)</a:t>
            </a:r>
          </a:p>
          <a:p>
            <a:pPr lvl="1">
              <a:lnSpc>
                <a:spcPct val="80000"/>
              </a:lnSpc>
            </a:pPr>
            <a:endParaRPr lang="en-US" sz="900" dirty="0" smtClean="0"/>
          </a:p>
          <a:p>
            <a:pPr lvl="1">
              <a:lnSpc>
                <a:spcPct val="80000"/>
              </a:lnSpc>
            </a:pPr>
            <a:r>
              <a:rPr lang="en-US" sz="2000" dirty="0" smtClean="0"/>
              <a:t>Other Components: Financial Markets, Rate Structure (Power Systems), Environment, Technological Context, Supply Chain</a:t>
            </a:r>
            <a:endParaRPr lang="en-US" sz="2000" dirty="0"/>
          </a:p>
          <a:p>
            <a:pPr>
              <a:lnSpc>
                <a:spcPct val="80000"/>
              </a:lnSpc>
            </a:pPr>
            <a:endParaRPr lang="en-US" sz="900" dirty="0"/>
          </a:p>
          <a:p>
            <a:pPr>
              <a:lnSpc>
                <a:spcPct val="80000"/>
              </a:lnSpc>
            </a:pPr>
            <a:r>
              <a:rPr lang="en-US" sz="2800" dirty="0"/>
              <a:t>A STS is a </a:t>
            </a:r>
            <a:r>
              <a:rPr lang="en-US" sz="2800" dirty="0" smtClean="0"/>
              <a:t>system.  The components are related and interact.</a:t>
            </a:r>
            <a:endParaRPr lang="en-US" sz="2800" dirty="0"/>
          </a:p>
          <a:p>
            <a:pPr>
              <a:lnSpc>
                <a:spcPct val="80000"/>
              </a:lnSpc>
            </a:pPr>
            <a:endParaRPr lang="en-US" sz="900" dirty="0"/>
          </a:p>
          <a:p>
            <a:pPr>
              <a:lnSpc>
                <a:spcPct val="80000"/>
              </a:lnSpc>
            </a:pPr>
            <a:r>
              <a:rPr lang="en-US" sz="2800" dirty="0"/>
              <a:t>STSs embody </a:t>
            </a:r>
            <a:r>
              <a:rPr lang="en-US" sz="2800" dirty="0" smtClean="0"/>
              <a:t>values</a:t>
            </a:r>
          </a:p>
          <a:p>
            <a:pPr lvl="1">
              <a:lnSpc>
                <a:spcPct val="80000"/>
              </a:lnSpc>
            </a:pPr>
            <a:r>
              <a:rPr lang="en-US" sz="1600" dirty="0" smtClean="0"/>
              <a:t>Moral: Justice, Respect, Responsibility, Trust, Integrity</a:t>
            </a:r>
          </a:p>
          <a:p>
            <a:pPr lvl="1">
              <a:lnSpc>
                <a:spcPct val="80000"/>
              </a:lnSpc>
            </a:pPr>
            <a:r>
              <a:rPr lang="en-US" sz="1600" dirty="0" smtClean="0"/>
              <a:t>Non-Moral: Financial, Efficiency, Sustainability</a:t>
            </a:r>
            <a:endParaRPr lang="en-US" sz="1600" dirty="0"/>
          </a:p>
          <a:p>
            <a:pPr>
              <a:lnSpc>
                <a:spcPct val="80000"/>
              </a:lnSpc>
            </a:pPr>
            <a:endParaRPr lang="en-US" sz="900" dirty="0"/>
          </a:p>
          <a:p>
            <a:pPr>
              <a:lnSpc>
                <a:spcPct val="80000"/>
              </a:lnSpc>
            </a:pPr>
            <a:r>
              <a:rPr lang="en-US" sz="2800" dirty="0"/>
              <a:t>STSs exhibit trajectories i.e., coordinated </a:t>
            </a:r>
            <a:r>
              <a:rPr lang="en-US" sz="2800" dirty="0" smtClean="0"/>
              <a:t>paths of change</a:t>
            </a:r>
            <a:endParaRPr lang="en-US" sz="2800" dirty="0"/>
          </a:p>
        </p:txBody>
      </p:sp>
    </p:spTree>
    <p:extLst>
      <p:ext uri="{BB962C8B-B14F-4D97-AF65-F5344CB8AC3E}">
        <p14:creationId xmlns:p14="http://schemas.microsoft.com/office/powerpoint/2010/main" xmlns="" val="4067995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z="3800"/>
              <a:t>1. Identify key components of the STS</a:t>
            </a:r>
          </a:p>
        </p:txBody>
      </p:sp>
      <p:graphicFrame>
        <p:nvGraphicFramePr>
          <p:cNvPr id="87095" name="Group 55"/>
          <p:cNvGraphicFramePr>
            <a:graphicFrameLocks noGrp="1"/>
          </p:cNvGraphicFramePr>
          <p:nvPr>
            <p:ph type="tbl" idx="1"/>
          </p:nvPr>
        </p:nvGraphicFramePr>
        <p:xfrm>
          <a:off x="0" y="1371599"/>
          <a:ext cx="8991599" cy="5257801"/>
        </p:xfrm>
        <a:graphic>
          <a:graphicData uri="http://schemas.openxmlformats.org/drawingml/2006/table">
            <a:tbl>
              <a:tblPr/>
              <a:tblGrid>
                <a:gridCol w="1143000"/>
                <a:gridCol w="1295400"/>
                <a:gridCol w="1272419"/>
                <a:gridCol w="1521687"/>
                <a:gridCol w="1190065"/>
                <a:gridCol w="1197429"/>
                <a:gridCol w="1371599"/>
              </a:tblGrid>
              <a:tr h="133350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Hardware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Physical Surround-</a:t>
                      </a:r>
                      <a:r>
                        <a:rPr kumimoji="0" lang="en-US" sz="1400" b="1" i="0" u="none" strike="noStrike" cap="none" normalizeH="0" baseline="0" dirty="0" err="1" smtClean="0">
                          <a:ln>
                            <a:noFill/>
                          </a:ln>
                          <a:solidFill>
                            <a:schemeClr val="tx1"/>
                          </a:solidFill>
                          <a:effectLst/>
                          <a:latin typeface="Arial" charset="0"/>
                        </a:rPr>
                        <a:t>ings</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Stakeholders (People, Groups, and Roles)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Laws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Information Collection and Storage Structures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4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79269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Steps to a STS analysis</a:t>
            </a:r>
            <a:endParaRPr lang="en-US" dirty="0"/>
          </a:p>
        </p:txBody>
      </p:sp>
      <p:sp>
        <p:nvSpPr>
          <p:cNvPr id="4" name="Content Placeholder 3"/>
          <p:cNvSpPr>
            <a:spLocks noGrp="1"/>
          </p:cNvSpPr>
          <p:nvPr>
            <p:ph idx="1"/>
          </p:nvPr>
        </p:nvSpPr>
        <p:spPr>
          <a:xfrm>
            <a:off x="457200" y="1219200"/>
            <a:ext cx="8229600" cy="5410200"/>
          </a:xfrm>
        </p:spPr>
        <p:txBody>
          <a:bodyPr>
            <a:normAutofit fontScale="77500" lnSpcReduction="20000"/>
          </a:bodyPr>
          <a:lstStyle/>
          <a:p>
            <a:r>
              <a:rPr lang="en-US" b="1" dirty="0" smtClean="0">
                <a:solidFill>
                  <a:srgbClr val="FF0000"/>
                </a:solidFill>
              </a:rPr>
              <a:t>1. Describe the software and hardware components of the socio-technical system.</a:t>
            </a:r>
          </a:p>
          <a:p>
            <a:endParaRPr lang="en-US" sz="1400" b="1" dirty="0" smtClean="0">
              <a:solidFill>
                <a:srgbClr val="FF0000"/>
              </a:solidFill>
            </a:endParaRPr>
          </a:p>
          <a:p>
            <a:r>
              <a:rPr lang="en-US" b="1" dirty="0" smtClean="0">
                <a:solidFill>
                  <a:srgbClr val="FF0000"/>
                </a:solidFill>
              </a:rPr>
              <a:t>2. Describe the physical environment(s) in the socio-technical system.</a:t>
            </a:r>
          </a:p>
          <a:p>
            <a:endParaRPr lang="en-US" sz="1400" b="1" dirty="0" smtClean="0">
              <a:solidFill>
                <a:srgbClr val="FF0000"/>
              </a:solidFill>
            </a:endParaRPr>
          </a:p>
          <a:p>
            <a:r>
              <a:rPr lang="en-US" b="1" dirty="0" smtClean="0">
                <a:solidFill>
                  <a:srgbClr val="FF0000"/>
                </a:solidFill>
              </a:rPr>
              <a:t>3. Who are the key stakeholders in the STS?  What are their stakes?  What are their roles?</a:t>
            </a:r>
          </a:p>
          <a:p>
            <a:endParaRPr lang="en-US" sz="1400" b="1" dirty="0" smtClean="0">
              <a:solidFill>
                <a:srgbClr val="FF0000"/>
              </a:solidFill>
            </a:endParaRPr>
          </a:p>
          <a:p>
            <a:r>
              <a:rPr lang="en-US" b="1" dirty="0" smtClean="0">
                <a:solidFill>
                  <a:srgbClr val="FF0000"/>
                </a:solidFill>
              </a:rPr>
              <a:t>4. Outline important procedures in the STS?  Describe them step-by-step.</a:t>
            </a:r>
          </a:p>
          <a:p>
            <a:endParaRPr lang="en-US" sz="1400" b="1" dirty="0" smtClean="0">
              <a:solidFill>
                <a:srgbClr val="FF0000"/>
              </a:solidFill>
            </a:endParaRPr>
          </a:p>
          <a:p>
            <a:r>
              <a:rPr lang="en-US" b="1" dirty="0" smtClean="0">
                <a:solidFill>
                  <a:srgbClr val="FF0000"/>
                </a:solidFill>
              </a:rPr>
              <a:t>5. Describe the legal environment of the STS including general branches of the law, key laws, important regulations, and statutes.</a:t>
            </a:r>
          </a:p>
          <a:p>
            <a:endParaRPr lang="en-US" sz="1400" b="1" dirty="0" smtClean="0">
              <a:solidFill>
                <a:srgbClr val="FF0000"/>
              </a:solidFill>
            </a:endParaRPr>
          </a:p>
          <a:p>
            <a:r>
              <a:rPr lang="en-US" b="1" dirty="0" smtClean="0">
                <a:solidFill>
                  <a:srgbClr val="FF0000"/>
                </a:solidFill>
              </a:rPr>
              <a:t>6. How is information collected, stored, and disseminated in the STS?</a:t>
            </a:r>
          </a:p>
          <a:p>
            <a:endParaRPr lang="en-US" dirty="0"/>
          </a:p>
        </p:txBody>
      </p:sp>
    </p:spTree>
    <p:extLst>
      <p:ext uri="{BB962C8B-B14F-4D97-AF65-F5344CB8AC3E}">
        <p14:creationId xmlns:p14="http://schemas.microsoft.com/office/powerpoint/2010/main" xmlns="" val="285160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More Steps</a:t>
            </a:r>
            <a:endParaRPr lang="en-US" dirty="0"/>
          </a:p>
        </p:txBody>
      </p:sp>
      <p:sp>
        <p:nvSpPr>
          <p:cNvPr id="3" name="Content Placeholder 2"/>
          <p:cNvSpPr>
            <a:spLocks noGrp="1"/>
          </p:cNvSpPr>
          <p:nvPr>
            <p:ph idx="1"/>
          </p:nvPr>
        </p:nvSpPr>
        <p:spPr>
          <a:xfrm>
            <a:off x="457200" y="1219200"/>
            <a:ext cx="8229600" cy="5486400"/>
          </a:xfrm>
        </p:spPr>
        <p:txBody>
          <a:bodyPr>
            <a:normAutofit fontScale="85000" lnSpcReduction="20000"/>
          </a:bodyPr>
          <a:lstStyle/>
          <a:p>
            <a:r>
              <a:rPr lang="en-US" b="1" dirty="0" smtClean="0">
                <a:solidFill>
                  <a:srgbClr val="FF0000"/>
                </a:solidFill>
              </a:rPr>
              <a:t>Are there any value conflicts in the STS?</a:t>
            </a:r>
          </a:p>
          <a:p>
            <a:pPr lvl="1"/>
            <a:r>
              <a:rPr lang="en-US" dirty="0" smtClean="0"/>
              <a:t>What are the values?</a:t>
            </a:r>
          </a:p>
          <a:p>
            <a:pPr lvl="1"/>
            <a:r>
              <a:rPr lang="en-US" dirty="0" smtClean="0"/>
              <a:t>Where are they located?  (Under which components?)</a:t>
            </a:r>
          </a:p>
          <a:p>
            <a:pPr lvl="1"/>
            <a:r>
              <a:rPr lang="en-US" dirty="0" smtClean="0"/>
              <a:t>Moral versus Moral?  Moral versus Non-Moral?  Non-moral versus Non-moral?</a:t>
            </a:r>
          </a:p>
          <a:p>
            <a:pPr lvl="1"/>
            <a:endParaRPr lang="en-US" sz="1100" dirty="0" smtClean="0"/>
          </a:p>
          <a:p>
            <a:r>
              <a:rPr lang="en-US" b="1" dirty="0" smtClean="0">
                <a:solidFill>
                  <a:srgbClr val="FF0000"/>
                </a:solidFill>
              </a:rPr>
              <a:t>Are there any value vulnerabilities in the STS</a:t>
            </a:r>
          </a:p>
          <a:p>
            <a:pPr lvl="1"/>
            <a:r>
              <a:rPr lang="en-US" dirty="0" smtClean="0"/>
              <a:t>What values are under threat?</a:t>
            </a:r>
          </a:p>
          <a:p>
            <a:pPr lvl="1"/>
            <a:r>
              <a:rPr lang="en-US" dirty="0" smtClean="0"/>
              <a:t>Where are they located?  (Under which components?)</a:t>
            </a:r>
          </a:p>
          <a:p>
            <a:pPr lvl="1"/>
            <a:endParaRPr lang="en-US" sz="1100" dirty="0" smtClean="0"/>
          </a:p>
          <a:p>
            <a:r>
              <a:rPr lang="en-US" b="1" dirty="0" smtClean="0">
                <a:solidFill>
                  <a:srgbClr val="FF0000"/>
                </a:solidFill>
              </a:rPr>
              <a:t>Are there any harms latent or potential in the STS?</a:t>
            </a:r>
          </a:p>
          <a:p>
            <a:pPr lvl="1"/>
            <a:r>
              <a:rPr lang="en-US" dirty="0" smtClean="0"/>
              <a:t>What is their magnitude?  (Catastrophic or trivial?)</a:t>
            </a:r>
          </a:p>
          <a:p>
            <a:pPr lvl="1"/>
            <a:r>
              <a:rPr lang="en-US" dirty="0" smtClean="0"/>
              <a:t>What is their likelihood or probability</a:t>
            </a:r>
          </a:p>
          <a:p>
            <a:endParaRPr lang="en-US" sz="1200" dirty="0" smtClean="0"/>
          </a:p>
          <a:p>
            <a:r>
              <a:rPr lang="en-US" b="1" dirty="0" smtClean="0">
                <a:solidFill>
                  <a:srgbClr val="FF0000"/>
                </a:solidFill>
              </a:rPr>
              <a:t>What is the trajectory or path of change in the STS?</a:t>
            </a:r>
          </a:p>
          <a:p>
            <a:pPr lvl="1"/>
            <a:r>
              <a:rPr lang="en-US" dirty="0" smtClean="0"/>
              <a:t>Is it positive or negative?</a:t>
            </a:r>
          </a:p>
          <a:p>
            <a:pPr lvl="1"/>
            <a:endParaRPr lang="en-US" dirty="0"/>
          </a:p>
        </p:txBody>
      </p:sp>
    </p:spTree>
    <p:extLst>
      <p:ext uri="{BB962C8B-B14F-4D97-AF65-F5344CB8AC3E}">
        <p14:creationId xmlns:p14="http://schemas.microsoft.com/office/powerpoint/2010/main" xmlns="" val="2772183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Technology: Hardware and Software</a:t>
            </a:r>
            <a:endParaRPr lang="en-US" dirty="0"/>
          </a:p>
        </p:txBody>
      </p:sp>
      <p:sp>
        <p:nvSpPr>
          <p:cNvPr id="4" name="Content Placeholder 3"/>
          <p:cNvSpPr>
            <a:spLocks noGrp="1"/>
          </p:cNvSpPr>
          <p:nvPr>
            <p:ph idx="1"/>
          </p:nvPr>
        </p:nvSpPr>
        <p:spPr>
          <a:xfrm>
            <a:off x="457200" y="1600200"/>
            <a:ext cx="8229600" cy="4953000"/>
          </a:xfrm>
        </p:spPr>
        <p:txBody>
          <a:bodyPr>
            <a:normAutofit fontScale="85000" lnSpcReduction="20000"/>
          </a:bodyPr>
          <a:lstStyle/>
          <a:p>
            <a:r>
              <a:rPr lang="en-US" dirty="0" smtClean="0"/>
              <a:t>Technology includes hardware, software, designs, prototypes, products, or services.</a:t>
            </a:r>
          </a:p>
          <a:p>
            <a:pPr lvl="1"/>
            <a:r>
              <a:rPr lang="en-US" dirty="0" smtClean="0"/>
              <a:t>Hardware in classroom 236 includes computer, data display projector, smart board.</a:t>
            </a:r>
          </a:p>
          <a:p>
            <a:pPr lvl="1"/>
            <a:r>
              <a:rPr lang="en-US" dirty="0" smtClean="0"/>
              <a:t>Software would include PowerPoint, Word (Microsoft features) as well as software that runs smart board.</a:t>
            </a:r>
          </a:p>
          <a:p>
            <a:pPr lvl="1"/>
            <a:endParaRPr lang="en-US" sz="1100" dirty="0" smtClean="0"/>
          </a:p>
          <a:p>
            <a:r>
              <a:rPr lang="en-US" dirty="0" smtClean="0"/>
              <a:t>Technologies enable and constrain action</a:t>
            </a:r>
          </a:p>
          <a:p>
            <a:pPr lvl="1"/>
            <a:r>
              <a:rPr lang="en-US" dirty="0" smtClean="0"/>
              <a:t>PowerPoint allows for picturing ideas</a:t>
            </a:r>
          </a:p>
          <a:p>
            <a:pPr lvl="1"/>
            <a:r>
              <a:rPr lang="en-US" dirty="0" smtClean="0"/>
              <a:t>But it tempts us to read off the slides instead of talking with our audience</a:t>
            </a:r>
          </a:p>
          <a:p>
            <a:pPr lvl="1"/>
            <a:endParaRPr lang="en-US" sz="1300" dirty="0" smtClean="0"/>
          </a:p>
          <a:p>
            <a:r>
              <a:rPr lang="en-US" b="1" dirty="0" smtClean="0">
                <a:solidFill>
                  <a:srgbClr val="FF0000"/>
                </a:solidFill>
              </a:rPr>
              <a:t>1. Describe the software and hardware components of the socio-technical system</a:t>
            </a:r>
            <a:endParaRPr lang="en-US" b="1" dirty="0">
              <a:solidFill>
                <a:srgbClr val="FF0000"/>
              </a:solidFill>
            </a:endParaRPr>
          </a:p>
        </p:txBody>
      </p:sp>
    </p:spTree>
    <p:extLst>
      <p:ext uri="{BB962C8B-B14F-4D97-AF65-F5344CB8AC3E}">
        <p14:creationId xmlns:p14="http://schemas.microsoft.com/office/powerpoint/2010/main" xmlns="" val="844270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Surroundings</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Describe the physical environment in a given STS</a:t>
            </a:r>
          </a:p>
          <a:p>
            <a:pPr lvl="1"/>
            <a:r>
              <a:rPr lang="en-US" dirty="0" smtClean="0"/>
              <a:t>Geography, weather, landscape, flora, fauna, cities, forests, etc.</a:t>
            </a:r>
          </a:p>
          <a:p>
            <a:endParaRPr lang="en-US" sz="1600" dirty="0" smtClean="0"/>
          </a:p>
          <a:p>
            <a:r>
              <a:rPr lang="en-US" dirty="0" smtClean="0"/>
              <a:t> Physical surroundings embed values.  </a:t>
            </a:r>
          </a:p>
          <a:p>
            <a:pPr lvl="1"/>
            <a:r>
              <a:rPr lang="en-US" dirty="0" smtClean="0"/>
              <a:t>Fixed tables in 236 constrain group work while enabling listening.</a:t>
            </a:r>
          </a:p>
          <a:p>
            <a:pPr lvl="1"/>
            <a:r>
              <a:rPr lang="en-US" dirty="0" smtClean="0"/>
              <a:t>236 clearly separates presenting (active) area from listening (passive) area.</a:t>
            </a:r>
          </a:p>
          <a:p>
            <a:pPr lvl="1"/>
            <a:r>
              <a:rPr lang="en-US" dirty="0" smtClean="0"/>
              <a:t>Doors, by their weight, strength, material, size, and attachments (such as locks) can promote values such as security.  </a:t>
            </a:r>
          </a:p>
          <a:p>
            <a:pPr lvl="1"/>
            <a:r>
              <a:rPr lang="en-US" dirty="0" smtClean="0"/>
              <a:t>Physical surroundings promote, maintain, or diminish other values in that they can permit or deny access, facilitate or hinder speech, promote privacy or transparency, isolate or disseminate property, and promote equality or privilege. </a:t>
            </a:r>
          </a:p>
          <a:p>
            <a:pPr lvl="1"/>
            <a:endParaRPr lang="en-US" sz="1600" dirty="0" smtClean="0"/>
          </a:p>
          <a:p>
            <a:r>
              <a:rPr lang="en-US" dirty="0" smtClean="0"/>
              <a:t>Think about how the mountains in the center of Puerto Rico have shaped the community life of the pueblos located there</a:t>
            </a:r>
          </a:p>
          <a:p>
            <a:endParaRPr lang="en-US" sz="1600" dirty="0" smtClean="0"/>
          </a:p>
          <a:p>
            <a:r>
              <a:rPr lang="en-US" b="1" dirty="0" smtClean="0">
                <a:solidFill>
                  <a:srgbClr val="FF0000"/>
                </a:solidFill>
              </a:rPr>
              <a:t>2. Describe the physical environment(s) in the socio-technical system</a:t>
            </a:r>
            <a:endParaRPr lang="en-US" b="1" dirty="0">
              <a:solidFill>
                <a:srgbClr val="FF0000"/>
              </a:solidFill>
            </a:endParaRPr>
          </a:p>
        </p:txBody>
      </p:sp>
    </p:spTree>
    <p:extLst>
      <p:ext uri="{BB962C8B-B14F-4D97-AF65-F5344CB8AC3E}">
        <p14:creationId xmlns:p14="http://schemas.microsoft.com/office/powerpoint/2010/main" xmlns="" val="638522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Groups, and Roles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smtClean="0"/>
              <a:t>These are often characterized as “</a:t>
            </a:r>
            <a:r>
              <a:rPr lang="en-US" dirty="0" err="1" smtClean="0"/>
              <a:t>constituyentes</a:t>
            </a:r>
            <a:r>
              <a:rPr lang="en-US" dirty="0" smtClean="0"/>
              <a:t>” or stakeholders</a:t>
            </a:r>
          </a:p>
          <a:p>
            <a:pPr lvl="1"/>
            <a:r>
              <a:rPr lang="en-US" dirty="0" smtClean="0"/>
              <a:t>Any group or person with an essential interest at risk (at stake) in the situation at hand</a:t>
            </a:r>
          </a:p>
          <a:p>
            <a:pPr lvl="1"/>
            <a:endParaRPr lang="en-US" sz="1000" dirty="0" smtClean="0"/>
          </a:p>
          <a:p>
            <a:r>
              <a:rPr lang="en-US" dirty="0" smtClean="0"/>
              <a:t>Teachers, administrators, technical staff, and, of course, students are stakeholders of 236</a:t>
            </a:r>
          </a:p>
          <a:p>
            <a:pPr lvl="1"/>
            <a:r>
              <a:rPr lang="en-US" dirty="0" smtClean="0"/>
              <a:t>What are their interests?</a:t>
            </a:r>
          </a:p>
          <a:p>
            <a:pPr lvl="1"/>
            <a:r>
              <a:rPr lang="en-US" dirty="0" smtClean="0"/>
              <a:t>What are their roles?</a:t>
            </a:r>
          </a:p>
          <a:p>
            <a:pPr lvl="1"/>
            <a:r>
              <a:rPr lang="en-US" dirty="0" smtClean="0"/>
              <a:t>How does these interest and role sets interact?</a:t>
            </a:r>
          </a:p>
          <a:p>
            <a:pPr lvl="1"/>
            <a:endParaRPr lang="en-US" sz="1100" dirty="0" smtClean="0"/>
          </a:p>
          <a:p>
            <a:r>
              <a:rPr lang="en-US" b="1" dirty="0" smtClean="0">
                <a:solidFill>
                  <a:srgbClr val="FF0000"/>
                </a:solidFill>
              </a:rPr>
              <a:t>3. Who are the key stakeholders in the STS?  What are their stakes?  What are their roles?</a:t>
            </a:r>
            <a:endParaRPr lang="en-US" b="1" dirty="0">
              <a:solidFill>
                <a:srgbClr val="FF0000"/>
              </a:solidFill>
            </a:endParaRPr>
          </a:p>
        </p:txBody>
      </p:sp>
    </p:spTree>
    <p:extLst>
      <p:ext uri="{BB962C8B-B14F-4D97-AF65-F5344CB8AC3E}">
        <p14:creationId xmlns:p14="http://schemas.microsoft.com/office/powerpoint/2010/main" xmlns="" val="3537167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Procedures</a:t>
            </a:r>
            <a:endParaRPr lang="en-US" dirty="0"/>
          </a:p>
        </p:txBody>
      </p:sp>
      <p:sp>
        <p:nvSpPr>
          <p:cNvPr id="3" name="Content Placeholder 2"/>
          <p:cNvSpPr>
            <a:spLocks noGrp="1"/>
          </p:cNvSpPr>
          <p:nvPr>
            <p:ph idx="1"/>
          </p:nvPr>
        </p:nvSpPr>
        <p:spPr>
          <a:xfrm>
            <a:off x="457200" y="1066800"/>
            <a:ext cx="8229600" cy="5638800"/>
          </a:xfrm>
        </p:spPr>
        <p:txBody>
          <a:bodyPr>
            <a:normAutofit fontScale="85000" lnSpcReduction="20000"/>
          </a:bodyPr>
          <a:lstStyle/>
          <a:p>
            <a:r>
              <a:rPr lang="en-US" dirty="0" smtClean="0"/>
              <a:t>Relevant procedures to room 236</a:t>
            </a:r>
          </a:p>
          <a:p>
            <a:pPr lvl="1"/>
            <a:r>
              <a:rPr lang="en-US" dirty="0" smtClean="0"/>
              <a:t>Setting up the class (turning on the equipment, setting the lights, positioning the podium, etc.)</a:t>
            </a:r>
          </a:p>
          <a:p>
            <a:pPr lvl="1"/>
            <a:r>
              <a:rPr lang="en-US" dirty="0" smtClean="0"/>
              <a:t>Lecturing, discussing, taking exams, reading, are all pedagogical procedures that take place in room 236</a:t>
            </a:r>
          </a:p>
          <a:p>
            <a:pPr lvl="1"/>
            <a:endParaRPr lang="en-US" sz="1200" dirty="0" smtClean="0"/>
          </a:p>
          <a:p>
            <a:r>
              <a:rPr lang="en-US" dirty="0" smtClean="0"/>
              <a:t>Procedures can promote values or they can display value vulnerabilities</a:t>
            </a:r>
          </a:p>
          <a:p>
            <a:pPr lvl="1"/>
            <a:r>
              <a:rPr lang="en-US" dirty="0" smtClean="0"/>
              <a:t>Recording grades online may place privacy in jeopardy if the storage place is not protected by encryption.</a:t>
            </a:r>
          </a:p>
          <a:p>
            <a:pPr lvl="1"/>
            <a:r>
              <a:rPr lang="en-US" dirty="0" smtClean="0"/>
              <a:t>A grievance procedure may undermine due process rights if there are unreasonable time delays between steps in the procedure</a:t>
            </a:r>
          </a:p>
          <a:p>
            <a:pPr lvl="1"/>
            <a:endParaRPr lang="en-US" sz="1400" dirty="0" smtClean="0"/>
          </a:p>
          <a:p>
            <a:r>
              <a:rPr lang="en-US" b="1" dirty="0" smtClean="0">
                <a:solidFill>
                  <a:srgbClr val="FF0000"/>
                </a:solidFill>
              </a:rPr>
              <a:t>4. Outline important procedures in the STS?  Describe them step-by-step.</a:t>
            </a:r>
            <a:endParaRPr lang="en-US" b="1" dirty="0">
              <a:solidFill>
                <a:srgbClr val="FF0000"/>
              </a:solidFill>
            </a:endParaRPr>
          </a:p>
        </p:txBody>
      </p:sp>
    </p:spTree>
    <p:extLst>
      <p:ext uri="{BB962C8B-B14F-4D97-AF65-F5344CB8AC3E}">
        <p14:creationId xmlns:p14="http://schemas.microsoft.com/office/powerpoint/2010/main" xmlns="" val="1056562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1870</Words>
  <Application>Microsoft Office PowerPoint</Application>
  <PresentationFormat>On-screen Show (4:3)</PresentationFormat>
  <Paragraphs>264</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Technological Choice Module</vt:lpstr>
      <vt:lpstr>Prepare a Socio-Technical System (STS) table</vt:lpstr>
      <vt:lpstr>1. Identify key components of the STS</vt:lpstr>
      <vt:lpstr>Steps to a STS analysis</vt:lpstr>
      <vt:lpstr>More Steps</vt:lpstr>
      <vt:lpstr>Technology: Hardware and Software</vt:lpstr>
      <vt:lpstr>Physical Surroundings</vt:lpstr>
      <vt:lpstr>People, Groups, and Roles</vt:lpstr>
      <vt:lpstr>Procedures</vt:lpstr>
      <vt:lpstr>Laws, Statutes, and Regulations</vt:lpstr>
      <vt:lpstr>Information gathering, storage, and dissemination</vt:lpstr>
      <vt:lpstr>STS and Problem Specification</vt:lpstr>
      <vt:lpstr>Classify the problem:</vt:lpstr>
      <vt:lpstr>Table summarizing problem classification (With Generic Solutions)</vt:lpstr>
      <vt:lpstr>3. Responsible Technological Choice</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Technological Choice Module</dc:title>
  <dc:creator>Dr. William Frey</dc:creator>
  <cp:lastModifiedBy>frey.william</cp:lastModifiedBy>
  <cp:revision>2</cp:revision>
  <dcterms:created xsi:type="dcterms:W3CDTF">2012-03-05T10:58:27Z</dcterms:created>
  <dcterms:modified xsi:type="dcterms:W3CDTF">2012-03-05T11:15:36Z</dcterms:modified>
</cp:coreProperties>
</file>