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74" r:id="rId20"/>
  </p:sldIdLst>
  <p:sldSz cx="9144000" cy="6858000" type="screen4x3"/>
  <p:notesSz cx="6858000" cy="9144000"/>
  <p:defaultText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19" name="Footer Placeholder 18"/>
          <p:cNvSpPr>
            <a:spLocks noGrp="1"/>
          </p:cNvSpPr>
          <p:nvPr>
            <p:ph type="ftr" sz="quarter" idx="11"/>
          </p:nvPr>
        </p:nvSpPr>
        <p:spPr/>
        <p:txBody>
          <a:bodyPr/>
          <a:lstStyle/>
          <a:p>
            <a:endParaRPr lang="es-PR"/>
          </a:p>
        </p:txBody>
      </p:sp>
      <p:sp>
        <p:nvSpPr>
          <p:cNvPr id="27" name="Slide Number Placeholder 26"/>
          <p:cNvSpPr>
            <a:spLocks noGrp="1"/>
          </p:cNvSpPr>
          <p:nvPr>
            <p:ph type="sldNum" sz="quarter" idx="12"/>
          </p:nvPr>
        </p:nvSpPr>
        <p:spPr/>
        <p:txBody>
          <a:bodyPr/>
          <a:lstStyle/>
          <a:p>
            <a:fld id="{CCEF4B53-3E0D-4EEE-B7AC-6C1AE41D9171}" type="slidenum">
              <a:rPr lang="es-PR" smtClean="0"/>
              <a:pPr/>
              <a:t>‹#›</a:t>
            </a:fld>
            <a:endParaRPr lang="es-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CCEF4B53-3E0D-4EEE-B7AC-6C1AE41D9171}" type="slidenum">
              <a:rPr lang="es-PR" smtClean="0"/>
              <a:pPr/>
              <a:t>‹#›</a:t>
            </a:fld>
            <a:endParaRPr lang="es-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CCEF4B53-3E0D-4EEE-B7AC-6C1AE41D9171}" type="slidenum">
              <a:rPr lang="es-PR" smtClean="0"/>
              <a:pPr/>
              <a:t>‹#›</a:t>
            </a:fld>
            <a:endParaRPr lang="es-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CCEF4B53-3E0D-4EEE-B7AC-6C1AE41D9171}" type="slidenum">
              <a:rPr lang="es-PR" smtClean="0"/>
              <a:pPr/>
              <a:t>‹#›</a:t>
            </a:fld>
            <a:endParaRPr lang="es-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CCEF4B53-3E0D-4EEE-B7AC-6C1AE41D9171}" type="slidenum">
              <a:rPr lang="es-PR" smtClean="0"/>
              <a:pPr/>
              <a:t>‹#›</a:t>
            </a:fld>
            <a:endParaRPr lang="es-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CCEF4B53-3E0D-4EEE-B7AC-6C1AE41D9171}" type="slidenum">
              <a:rPr lang="es-PR" smtClean="0"/>
              <a:pPr/>
              <a:t>‹#›</a:t>
            </a:fld>
            <a:endParaRPr lang="es-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8" name="Footer Placeholder 7"/>
          <p:cNvSpPr>
            <a:spLocks noGrp="1"/>
          </p:cNvSpPr>
          <p:nvPr>
            <p:ph type="ftr" sz="quarter" idx="11"/>
          </p:nvPr>
        </p:nvSpPr>
        <p:spPr/>
        <p:txBody>
          <a:bodyPr/>
          <a:lstStyle/>
          <a:p>
            <a:endParaRPr lang="es-PR"/>
          </a:p>
        </p:txBody>
      </p:sp>
      <p:sp>
        <p:nvSpPr>
          <p:cNvPr id="9" name="Slide Number Placeholder 8"/>
          <p:cNvSpPr>
            <a:spLocks noGrp="1"/>
          </p:cNvSpPr>
          <p:nvPr>
            <p:ph type="sldNum" sz="quarter" idx="12"/>
          </p:nvPr>
        </p:nvSpPr>
        <p:spPr/>
        <p:txBody>
          <a:bodyPr/>
          <a:lstStyle/>
          <a:p>
            <a:fld id="{CCEF4B53-3E0D-4EEE-B7AC-6C1AE41D9171}" type="slidenum">
              <a:rPr lang="es-PR" smtClean="0"/>
              <a:pPr/>
              <a:t>‹#›</a:t>
            </a:fld>
            <a:endParaRPr lang="es-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8" name="Slide Number Placeholder 7"/>
          <p:cNvSpPr>
            <a:spLocks noGrp="1"/>
          </p:cNvSpPr>
          <p:nvPr>
            <p:ph type="sldNum" sz="quarter" idx="11"/>
          </p:nvPr>
        </p:nvSpPr>
        <p:spPr/>
        <p:txBody>
          <a:bodyPr/>
          <a:lstStyle/>
          <a:p>
            <a:fld id="{CCEF4B53-3E0D-4EEE-B7AC-6C1AE41D9171}" type="slidenum">
              <a:rPr lang="es-PR" smtClean="0"/>
              <a:pPr/>
              <a:t>‹#›</a:t>
            </a:fld>
            <a:endParaRPr lang="es-PR"/>
          </a:p>
        </p:txBody>
      </p:sp>
      <p:sp>
        <p:nvSpPr>
          <p:cNvPr id="9" name="Footer Placeholder 8"/>
          <p:cNvSpPr>
            <a:spLocks noGrp="1"/>
          </p:cNvSpPr>
          <p:nvPr>
            <p:ph type="ftr" sz="quarter" idx="12"/>
          </p:nvPr>
        </p:nvSpPr>
        <p:spPr/>
        <p:txBody>
          <a:bodyPr/>
          <a:lstStyle/>
          <a:p>
            <a:endParaRPr lang="es-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3" name="Footer Placeholder 2"/>
          <p:cNvSpPr>
            <a:spLocks noGrp="1"/>
          </p:cNvSpPr>
          <p:nvPr>
            <p:ph type="ftr" sz="quarter" idx="11"/>
          </p:nvPr>
        </p:nvSpPr>
        <p:spPr/>
        <p:txBody>
          <a:bodyPr/>
          <a:lstStyle/>
          <a:p>
            <a:endParaRPr lang="es-PR"/>
          </a:p>
        </p:txBody>
      </p:sp>
      <p:sp>
        <p:nvSpPr>
          <p:cNvPr id="4" name="Slide Number Placeholder 3"/>
          <p:cNvSpPr>
            <a:spLocks noGrp="1"/>
          </p:cNvSpPr>
          <p:nvPr>
            <p:ph type="sldNum" sz="quarter" idx="12"/>
          </p:nvPr>
        </p:nvSpPr>
        <p:spPr/>
        <p:txBody>
          <a:bodyPr/>
          <a:lstStyle/>
          <a:p>
            <a:fld id="{CCEF4B53-3E0D-4EEE-B7AC-6C1AE41D9171}" type="slidenum">
              <a:rPr lang="es-PR" smtClean="0"/>
              <a:pPr/>
              <a:t>‹#›</a:t>
            </a:fld>
            <a:endParaRPr lang="es-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5CD5C7-C94D-4A3C-8EE8-95D36C56B822}" type="datetimeFigureOut">
              <a:rPr lang="es-PR" smtClean="0"/>
              <a:pPr/>
              <a:t>27/11/2010</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a:xfrm>
            <a:off x="8156448" y="6422064"/>
            <a:ext cx="762000" cy="365125"/>
          </a:xfrm>
        </p:spPr>
        <p:txBody>
          <a:bodyPr/>
          <a:lstStyle/>
          <a:p>
            <a:fld id="{CCEF4B53-3E0D-4EEE-B7AC-6C1AE41D9171}" type="slidenum">
              <a:rPr lang="es-PR" smtClean="0"/>
              <a:pPr/>
              <a:t>‹#›</a:t>
            </a:fld>
            <a:endParaRPr lang="es-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35CD5C7-C94D-4A3C-8EE8-95D36C56B822}" type="datetimeFigureOut">
              <a:rPr lang="es-PR" smtClean="0"/>
              <a:pPr/>
              <a:t>27/11/2010</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CCEF4B53-3E0D-4EEE-B7AC-6C1AE41D9171}" type="slidenum">
              <a:rPr lang="es-PR" smtClean="0"/>
              <a:pPr/>
              <a:t>‹#›</a:t>
            </a:fld>
            <a:endParaRPr lang="es-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35CD5C7-C94D-4A3C-8EE8-95D36C56B822}" type="datetimeFigureOut">
              <a:rPr lang="es-PR" smtClean="0"/>
              <a:pPr/>
              <a:t>27/11/2010</a:t>
            </a:fld>
            <a:endParaRPr lang="es-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CEF4B53-3E0D-4EEE-B7AC-6C1AE41D9171}" type="slidenum">
              <a:rPr lang="es-PR" smtClean="0"/>
              <a:pPr/>
              <a:t>‹#›</a:t>
            </a:fld>
            <a:endParaRPr lang="es-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merriam-webster.com/dictionary/tayloris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Technology ?</a:t>
            </a:r>
            <a:endParaRPr lang="es-PR" dirty="0"/>
          </a:p>
        </p:txBody>
      </p:sp>
      <p:sp>
        <p:nvSpPr>
          <p:cNvPr id="3" name="Subtitle 2"/>
          <p:cNvSpPr>
            <a:spLocks noGrp="1"/>
          </p:cNvSpPr>
          <p:nvPr>
            <p:ph type="subTitle" idx="1"/>
          </p:nvPr>
        </p:nvSpPr>
        <p:spPr/>
        <p:txBody>
          <a:bodyPr/>
          <a:lstStyle/>
          <a:p>
            <a:r>
              <a:rPr lang="en-US" dirty="0" smtClean="0"/>
              <a:t>Technology in World Cultures</a:t>
            </a:r>
            <a:endParaRPr lang="es-PR" dirty="0"/>
          </a:p>
        </p:txBody>
      </p:sp>
      <p:pic>
        <p:nvPicPr>
          <p:cNvPr id="4" name="Picture 2"/>
          <p:cNvPicPr>
            <a:picLocks noChangeAspect="1" noChangeArrowheads="1"/>
          </p:cNvPicPr>
          <p:nvPr/>
        </p:nvPicPr>
        <p:blipFill>
          <a:blip r:embed="rId2" cstate="print"/>
          <a:srcRect/>
          <a:stretch>
            <a:fillRect/>
          </a:stretch>
        </p:blipFill>
        <p:spPr bwMode="auto">
          <a:xfrm>
            <a:off x="838200" y="228601"/>
            <a:ext cx="6934200" cy="259080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7572375" y="5286375"/>
            <a:ext cx="1571625" cy="1571625"/>
          </a:xfrm>
          <a:prstGeom prst="rect">
            <a:avLst/>
          </a:prstGeom>
          <a:noFill/>
          <a:ln w="9525">
            <a:noFill/>
            <a:miter lim="800000"/>
            <a:headEnd/>
            <a:tailEnd/>
          </a:ln>
        </p:spPr>
      </p:pic>
      <p:pic>
        <p:nvPicPr>
          <p:cNvPr id="3075" name="Picture 3" descr="C:\Program Files (x86)\Microsoft Office\MEDIA\CAGCAT10\j0199727.wmf"/>
          <p:cNvPicPr>
            <a:picLocks noChangeAspect="1" noChangeArrowheads="1"/>
          </p:cNvPicPr>
          <p:nvPr/>
        </p:nvPicPr>
        <p:blipFill>
          <a:blip r:embed="rId4" cstate="print"/>
          <a:srcRect/>
          <a:stretch>
            <a:fillRect/>
          </a:stretch>
        </p:blipFill>
        <p:spPr bwMode="auto">
          <a:xfrm>
            <a:off x="381000" y="4648200"/>
            <a:ext cx="1769364" cy="173918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exercises</a:t>
            </a:r>
            <a:endParaRPr lang="es-PR" dirty="0"/>
          </a:p>
        </p:txBody>
      </p:sp>
      <p:sp>
        <p:nvSpPr>
          <p:cNvPr id="3" name="Content Placeholder 2"/>
          <p:cNvSpPr>
            <a:spLocks noGrp="1"/>
          </p:cNvSpPr>
          <p:nvPr>
            <p:ph idx="1"/>
          </p:nvPr>
        </p:nvSpPr>
        <p:spPr/>
        <p:txBody>
          <a:bodyPr/>
          <a:lstStyle/>
          <a:p>
            <a:pPr fontAlgn="base" hangingPunct="0"/>
            <a:r>
              <a:rPr lang="en-US" dirty="0" smtClean="0"/>
              <a:t>Exercise 2</a:t>
            </a:r>
          </a:p>
          <a:p>
            <a:pPr lvl="1" fontAlgn="base" hangingPunct="0"/>
            <a:r>
              <a:rPr lang="en-US" dirty="0" smtClean="0"/>
              <a:t>Ponder the following questions posed by Rudi </a:t>
            </a:r>
            <a:r>
              <a:rPr lang="en-US" dirty="0" err="1" smtClean="0"/>
              <a:t>Volti</a:t>
            </a:r>
            <a:r>
              <a:rPr lang="en-US" dirty="0" smtClean="0"/>
              <a:t> (2008) in his book </a:t>
            </a:r>
            <a:r>
              <a:rPr lang="en-US" i="1" dirty="0" smtClean="0"/>
              <a:t>Society and Technological Change</a:t>
            </a:r>
            <a:r>
              <a:rPr lang="en-US" dirty="0" smtClean="0"/>
              <a:t>: Do all technologies require material artifacts of some sort? Why? </a:t>
            </a:r>
            <a:endParaRPr lang="es-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exercises</a:t>
            </a:r>
            <a:endParaRPr lang="es-PR" dirty="0"/>
          </a:p>
        </p:txBody>
      </p:sp>
      <p:sp>
        <p:nvSpPr>
          <p:cNvPr id="3" name="Content Placeholder 2"/>
          <p:cNvSpPr>
            <a:spLocks noGrp="1"/>
          </p:cNvSpPr>
          <p:nvPr>
            <p:ph idx="1"/>
          </p:nvPr>
        </p:nvSpPr>
        <p:spPr/>
        <p:txBody>
          <a:bodyPr>
            <a:normAutofit/>
          </a:bodyPr>
          <a:lstStyle/>
          <a:p>
            <a:pPr fontAlgn="base" hangingPunct="0"/>
            <a:r>
              <a:rPr lang="en-US" i="1" dirty="0" smtClean="0"/>
              <a:t>Exercise 3: What do you think? </a:t>
            </a:r>
            <a:endParaRPr lang="es-PR" dirty="0" smtClean="0"/>
          </a:p>
          <a:p>
            <a:pPr lvl="1" fontAlgn="base" hangingPunct="0"/>
            <a:r>
              <a:rPr lang="en-US" dirty="0" err="1" smtClean="0"/>
              <a:t>Taylorism</a:t>
            </a:r>
            <a:r>
              <a:rPr lang="en-US" dirty="0" smtClean="0"/>
              <a:t> is a factory management system developed in the 19</a:t>
            </a:r>
            <a:r>
              <a:rPr lang="en-US" baseline="30000" dirty="0" smtClean="0"/>
              <a:t>th</a:t>
            </a:r>
            <a:r>
              <a:rPr lang="en-US" dirty="0" smtClean="0"/>
              <a:t> century to increase efficiency by evaluating every step in the manufacturing process and breaking down production into specialized repetitive tasks. (</a:t>
            </a:r>
            <a:r>
              <a:rPr lang="en-US" u="sng" dirty="0" smtClean="0">
                <a:hlinkClick r:id="rId2"/>
              </a:rPr>
              <a:t>http://www.merriam-webster.com/dictionary/taylorism</a:t>
            </a:r>
            <a:r>
              <a:rPr lang="en-US" dirty="0" smtClean="0"/>
              <a:t>).</a:t>
            </a:r>
          </a:p>
          <a:p>
            <a:pPr lvl="1" fontAlgn="base" hangingPunct="0"/>
            <a:endParaRPr lang="en-US" dirty="0" smtClean="0"/>
          </a:p>
          <a:p>
            <a:pPr lvl="1" fontAlgn="base" hangingPunct="0">
              <a:buNone/>
            </a:pPr>
            <a:endParaRPr lang="es-PR" dirty="0" smtClean="0"/>
          </a:p>
          <a:p>
            <a:endParaRPr lang="es-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exercises </a:t>
            </a:r>
            <a:endParaRPr lang="es-PR" dirty="0"/>
          </a:p>
        </p:txBody>
      </p:sp>
      <p:sp>
        <p:nvSpPr>
          <p:cNvPr id="3" name="Content Placeholder 2"/>
          <p:cNvSpPr>
            <a:spLocks noGrp="1"/>
          </p:cNvSpPr>
          <p:nvPr>
            <p:ph idx="1"/>
          </p:nvPr>
        </p:nvSpPr>
        <p:spPr/>
        <p:txBody>
          <a:bodyPr>
            <a:normAutofit fontScale="85000" lnSpcReduction="20000"/>
          </a:bodyPr>
          <a:lstStyle/>
          <a:p>
            <a:pPr lvl="1" fontAlgn="base" hangingPunct="0"/>
            <a:r>
              <a:rPr lang="en-US" dirty="0" smtClean="0"/>
              <a:t>Exercise 3 (continuation)</a:t>
            </a:r>
          </a:p>
          <a:p>
            <a:pPr lvl="2" fontAlgn="base" hangingPunct="0"/>
            <a:r>
              <a:rPr lang="en-US" dirty="0" err="1" smtClean="0"/>
              <a:t>Taylorism</a:t>
            </a:r>
            <a:r>
              <a:rPr lang="en-US" dirty="0" smtClean="0"/>
              <a:t> was developed by Frederick W. Taylor. His “scientific management” of labor and manufacturing processes consisted of four principles:</a:t>
            </a:r>
            <a:endParaRPr lang="es-PR" dirty="0" smtClean="0"/>
          </a:p>
          <a:p>
            <a:pPr lvl="3"/>
            <a:r>
              <a:rPr lang="en-US" dirty="0" smtClean="0"/>
              <a:t>Replace rule-of-thumb work methods with methods based on a scientific study of the tasks.</a:t>
            </a:r>
            <a:endParaRPr lang="es-PR" dirty="0" smtClean="0"/>
          </a:p>
          <a:p>
            <a:pPr lvl="3"/>
            <a:r>
              <a:rPr lang="en-US" dirty="0" smtClean="0"/>
              <a:t>Scientifically select, train, and develop each employee rather than passively leaving them to train themselves.</a:t>
            </a:r>
            <a:endParaRPr lang="es-PR" dirty="0" smtClean="0"/>
          </a:p>
          <a:p>
            <a:pPr lvl="3"/>
            <a:r>
              <a:rPr lang="en-US" dirty="0" smtClean="0"/>
              <a:t>Provide "Detailed instruction and supervision of each worker in the performance of that worker's discrete task".</a:t>
            </a:r>
            <a:endParaRPr lang="es-PR" dirty="0" smtClean="0"/>
          </a:p>
          <a:p>
            <a:pPr lvl="3"/>
            <a:r>
              <a:rPr lang="en-US" dirty="0" smtClean="0"/>
              <a:t>Divide work nearly equally between managers and workers, so that the managers apply scientific management principles to planning the work and the workers actually perform the tasks.</a:t>
            </a:r>
            <a:endParaRPr lang="es-PR" dirty="0" smtClean="0"/>
          </a:p>
          <a:p>
            <a:pPr lvl="1" fontAlgn="base" hangingPunct="0"/>
            <a:r>
              <a:rPr lang="en-US" dirty="0" smtClean="0"/>
              <a:t>Recall </a:t>
            </a:r>
            <a:r>
              <a:rPr lang="en-US" dirty="0" err="1" smtClean="0"/>
              <a:t>Volti’s</a:t>
            </a:r>
            <a:r>
              <a:rPr lang="en-US" dirty="0" smtClean="0"/>
              <a:t> (2008) definition of technology. Does it make any sense to speak of </a:t>
            </a:r>
            <a:r>
              <a:rPr lang="en-US" dirty="0" err="1" smtClean="0"/>
              <a:t>taylorism</a:t>
            </a:r>
            <a:r>
              <a:rPr lang="en-US" dirty="0" smtClean="0"/>
              <a:t> as a kind of technology? Why?</a:t>
            </a:r>
            <a:endParaRPr lang="es-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t>
            </a:r>
            <a:endParaRPr lang="es-PR" dirty="0"/>
          </a:p>
        </p:txBody>
      </p:sp>
      <p:sp>
        <p:nvSpPr>
          <p:cNvPr id="3" name="Content Placeholder 2"/>
          <p:cNvSpPr>
            <a:spLocks noGrp="1"/>
          </p:cNvSpPr>
          <p:nvPr>
            <p:ph idx="1"/>
          </p:nvPr>
        </p:nvSpPr>
        <p:spPr/>
        <p:txBody>
          <a:bodyPr/>
          <a:lstStyle/>
          <a:p>
            <a:pPr fontAlgn="base" hangingPunct="0">
              <a:buNone/>
            </a:pPr>
            <a:r>
              <a:rPr lang="en-US" sz="3200" dirty="0" smtClean="0"/>
              <a:t>	Please, complete the following statements: </a:t>
            </a:r>
            <a:endParaRPr lang="es-PR" sz="4000" dirty="0" smtClean="0"/>
          </a:p>
          <a:p>
            <a:pPr lvl="3" fontAlgn="base" hangingPunct="0"/>
            <a:r>
              <a:rPr lang="en-US" sz="3200" dirty="0" smtClean="0"/>
              <a:t>Something new I learned from this learning module was  . . . </a:t>
            </a:r>
            <a:endParaRPr lang="es-PR" sz="3200" dirty="0" smtClean="0"/>
          </a:p>
          <a:p>
            <a:pPr>
              <a:buNone/>
            </a:pPr>
            <a:endParaRPr lang="es-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t>
            </a:r>
            <a:endParaRPr lang="es-PR" dirty="0"/>
          </a:p>
        </p:txBody>
      </p:sp>
      <p:sp>
        <p:nvSpPr>
          <p:cNvPr id="3" name="Content Placeholder 2"/>
          <p:cNvSpPr>
            <a:spLocks noGrp="1"/>
          </p:cNvSpPr>
          <p:nvPr>
            <p:ph idx="1"/>
          </p:nvPr>
        </p:nvSpPr>
        <p:spPr/>
        <p:txBody>
          <a:bodyPr/>
          <a:lstStyle/>
          <a:p>
            <a:pPr marL="420624" lvl="3" indent="-384048">
              <a:buClr>
                <a:schemeClr val="accent1"/>
              </a:buClr>
              <a:buSzPct val="80000"/>
              <a:buFont typeface="Wingdings 2"/>
              <a:buChar char=""/>
            </a:pPr>
            <a:r>
              <a:rPr lang="en-US" sz="3200" dirty="0" smtClean="0"/>
              <a:t>Which was the most important concept that you learned from this learning module on technology? </a:t>
            </a:r>
            <a:endParaRPr lang="es-PR" sz="3200" dirty="0" smtClean="0"/>
          </a:p>
          <a:p>
            <a:pPr>
              <a:buNone/>
            </a:pPr>
            <a:endParaRPr lang="es-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a:t>
            </a:r>
            <a:endParaRPr lang="es-PR" dirty="0"/>
          </a:p>
        </p:txBody>
      </p:sp>
      <p:sp>
        <p:nvSpPr>
          <p:cNvPr id="3" name="Content Placeholder 2"/>
          <p:cNvSpPr>
            <a:spLocks noGrp="1"/>
          </p:cNvSpPr>
          <p:nvPr>
            <p:ph idx="1"/>
          </p:nvPr>
        </p:nvSpPr>
        <p:spPr/>
        <p:txBody>
          <a:bodyPr/>
          <a:lstStyle/>
          <a:p>
            <a:pPr marL="420624" lvl="3" indent="-384048">
              <a:buClr>
                <a:schemeClr val="accent1"/>
              </a:buClr>
              <a:buSzPct val="80000"/>
              <a:buFont typeface="Wingdings 2"/>
              <a:buChar char=""/>
            </a:pPr>
            <a:r>
              <a:rPr lang="en-US" sz="3200" dirty="0" smtClean="0"/>
              <a:t>Which was the muddiest point you confronted while completing this learning module on technology? </a:t>
            </a:r>
            <a:endParaRPr lang="es-PR" sz="3200" dirty="0" smtClean="0"/>
          </a:p>
          <a:p>
            <a:pPr>
              <a:buNone/>
            </a:pPr>
            <a:endParaRPr lang="es-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comments </a:t>
            </a:r>
            <a:endParaRPr lang="es-PR" dirty="0"/>
          </a:p>
        </p:txBody>
      </p:sp>
      <p:sp>
        <p:nvSpPr>
          <p:cNvPr id="3" name="Content Placeholder 2"/>
          <p:cNvSpPr>
            <a:spLocks noGrp="1"/>
          </p:cNvSpPr>
          <p:nvPr>
            <p:ph idx="1"/>
          </p:nvPr>
        </p:nvSpPr>
        <p:spPr/>
        <p:txBody>
          <a:bodyPr>
            <a:normAutofit/>
          </a:bodyPr>
          <a:lstStyle/>
          <a:p>
            <a:r>
              <a:rPr lang="en-US" sz="3600" dirty="0" smtClean="0"/>
              <a:t>Do you have any questions? </a:t>
            </a:r>
          </a:p>
          <a:p>
            <a:r>
              <a:rPr lang="en-US" sz="3600" dirty="0" smtClean="0"/>
              <a:t>Do you have any additional comments about technology? </a:t>
            </a:r>
            <a:endParaRPr lang="es-PR" sz="3600" dirty="0"/>
          </a:p>
        </p:txBody>
      </p:sp>
      <p:pic>
        <p:nvPicPr>
          <p:cNvPr id="1026" name="Picture 2"/>
          <p:cNvPicPr>
            <a:picLocks noChangeAspect="1" noChangeArrowheads="1"/>
          </p:cNvPicPr>
          <p:nvPr/>
        </p:nvPicPr>
        <p:blipFill>
          <a:blip r:embed="rId2" cstate="print"/>
          <a:srcRect/>
          <a:stretch>
            <a:fillRect/>
          </a:stretch>
        </p:blipFill>
        <p:spPr bwMode="auto">
          <a:xfrm>
            <a:off x="4800600" y="3581400"/>
            <a:ext cx="3095625"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s-PR"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endParaRPr lang="es-PR" dirty="0" smtClean="0"/>
          </a:p>
          <a:p>
            <a:r>
              <a:rPr lang="en-US" dirty="0" err="1" smtClean="0"/>
              <a:t>Bijker</a:t>
            </a:r>
            <a:r>
              <a:rPr lang="en-US" dirty="0" smtClean="0"/>
              <a:t>, W. E. (1992). The Social Construction of Fluorescent Lighting, or How an Artifact was Invented in its Diffusion Stage. In W. E. </a:t>
            </a:r>
            <a:r>
              <a:rPr lang="en-US" dirty="0" err="1" smtClean="0"/>
              <a:t>Bijker</a:t>
            </a:r>
            <a:r>
              <a:rPr lang="en-US" dirty="0" smtClean="0"/>
              <a:t>, &amp; J. Law (Eds.), </a:t>
            </a:r>
            <a:r>
              <a:rPr lang="en-US" i="1" dirty="0" smtClean="0"/>
              <a:t>Shaping Technology/ Building Society</a:t>
            </a:r>
            <a:r>
              <a:rPr lang="en-US" dirty="0" smtClean="0"/>
              <a:t> (pp. 75-102). Cambridge: MIT Press.</a:t>
            </a:r>
            <a:endParaRPr lang="es-PR" dirty="0" smtClean="0"/>
          </a:p>
          <a:p>
            <a:r>
              <a:rPr lang="en-US" dirty="0" err="1" smtClean="0"/>
              <a:t>Bijker</a:t>
            </a:r>
            <a:r>
              <a:rPr lang="en-US" dirty="0" smtClean="0"/>
              <a:t>, W. E., &amp; Law, J. (Eds.). (1992). </a:t>
            </a:r>
            <a:r>
              <a:rPr lang="en-US" i="1" dirty="0" smtClean="0"/>
              <a:t>Shaping technology/Building society.</a:t>
            </a:r>
            <a:r>
              <a:rPr lang="en-US" dirty="0" smtClean="0"/>
              <a:t> Cambridge: The MIT Press.</a:t>
            </a:r>
            <a:endParaRPr lang="es-PR" dirty="0" smtClean="0"/>
          </a:p>
          <a:p>
            <a:r>
              <a:rPr lang="en-US" dirty="0" err="1" smtClean="0"/>
              <a:t>Feenberg</a:t>
            </a:r>
            <a:r>
              <a:rPr lang="en-US" dirty="0" smtClean="0"/>
              <a:t>, A. (1995). Subversive Rationalization. In A. </a:t>
            </a:r>
            <a:r>
              <a:rPr lang="en-US" dirty="0" err="1" smtClean="0"/>
              <a:t>Feenberg</a:t>
            </a:r>
            <a:r>
              <a:rPr lang="en-US" dirty="0" smtClean="0"/>
              <a:t>, &amp; A. </a:t>
            </a:r>
            <a:r>
              <a:rPr lang="en-US" dirty="0" err="1" smtClean="0"/>
              <a:t>Hannay</a:t>
            </a:r>
            <a:r>
              <a:rPr lang="en-US" dirty="0" smtClean="0"/>
              <a:t> (Eds.), </a:t>
            </a:r>
            <a:r>
              <a:rPr lang="en-US" i="1" dirty="0" smtClean="0"/>
              <a:t>Technology and the Politics of Knowledge</a:t>
            </a:r>
            <a:r>
              <a:rPr lang="en-US" dirty="0" smtClean="0"/>
              <a:t> (pp. 3-22). </a:t>
            </a:r>
            <a:r>
              <a:rPr lang="en-US" dirty="0" err="1" smtClean="0"/>
              <a:t>Bllomington</a:t>
            </a:r>
            <a:r>
              <a:rPr lang="en-US" dirty="0" smtClean="0"/>
              <a:t>: Indiana University Press.</a:t>
            </a:r>
            <a:endParaRPr lang="es-PR" dirty="0" smtClean="0"/>
          </a:p>
          <a:p>
            <a:r>
              <a:rPr lang="en-US" dirty="0" smtClean="0"/>
              <a:t>Harvey, D. (1999). </a:t>
            </a:r>
            <a:r>
              <a:rPr lang="en-US" i="1" dirty="0" smtClean="0"/>
              <a:t>The Limits to Capital.</a:t>
            </a:r>
            <a:r>
              <a:rPr lang="en-US" dirty="0" smtClean="0"/>
              <a:t> New York: Verso.</a:t>
            </a:r>
            <a:endParaRPr lang="es-PR" dirty="0" smtClean="0"/>
          </a:p>
          <a:p>
            <a:r>
              <a:rPr lang="en-US" dirty="0" smtClean="0"/>
              <a:t>Scott, J., &amp; </a:t>
            </a:r>
            <a:r>
              <a:rPr lang="en-US" dirty="0" err="1" smtClean="0"/>
              <a:t>Marsahll</a:t>
            </a:r>
            <a:r>
              <a:rPr lang="en-US" dirty="0" smtClean="0"/>
              <a:t>, G. (2005). </a:t>
            </a:r>
            <a:r>
              <a:rPr lang="en-US" i="1" dirty="0" smtClean="0"/>
              <a:t>Oxford dictionary of Sociology.</a:t>
            </a:r>
            <a:r>
              <a:rPr lang="en-US" dirty="0" smtClean="0"/>
              <a:t> Oxford: Oxford University Press.</a:t>
            </a:r>
            <a:endParaRPr lang="es-PR" dirty="0" smtClean="0"/>
          </a:p>
          <a:p>
            <a:r>
              <a:rPr lang="en-US" dirty="0" err="1" smtClean="0"/>
              <a:t>Volti</a:t>
            </a:r>
            <a:r>
              <a:rPr lang="en-US" dirty="0" smtClean="0"/>
              <a:t>, R. (2008). </a:t>
            </a:r>
            <a:r>
              <a:rPr lang="en-US" i="1" dirty="0" smtClean="0"/>
              <a:t>Society and Technological Change.</a:t>
            </a:r>
            <a:r>
              <a:rPr lang="en-US" dirty="0" smtClean="0"/>
              <a:t> New York: Worth Publishers.</a:t>
            </a:r>
            <a:endParaRPr lang="es-PR" dirty="0" smtClean="0"/>
          </a:p>
          <a:p>
            <a:endParaRPr lang="es-PR" dirty="0" smtClean="0"/>
          </a:p>
          <a:p>
            <a:endParaRPr lang="es-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s-PR" dirty="0"/>
          </a:p>
        </p:txBody>
      </p:sp>
      <p:sp>
        <p:nvSpPr>
          <p:cNvPr id="3" name="Content Placeholder 2"/>
          <p:cNvSpPr>
            <a:spLocks noGrp="1"/>
          </p:cNvSpPr>
          <p:nvPr>
            <p:ph idx="1"/>
          </p:nvPr>
        </p:nvSpPr>
        <p:spPr/>
        <p:txBody>
          <a:bodyPr>
            <a:normAutofit fontScale="85000" lnSpcReduction="20000"/>
          </a:bodyPr>
          <a:lstStyle/>
          <a:p>
            <a:r>
              <a:rPr lang="en-US" dirty="0" err="1" smtClean="0"/>
              <a:t>Feenberg</a:t>
            </a:r>
            <a:r>
              <a:rPr lang="en-US" dirty="0" smtClean="0"/>
              <a:t>, A., &amp; </a:t>
            </a:r>
            <a:r>
              <a:rPr lang="en-US" dirty="0" err="1" smtClean="0"/>
              <a:t>Hannay</a:t>
            </a:r>
            <a:r>
              <a:rPr lang="en-US" dirty="0" smtClean="0"/>
              <a:t>, A. (Eds.). (1995). </a:t>
            </a:r>
            <a:r>
              <a:rPr lang="en-US" i="1" dirty="0" smtClean="0"/>
              <a:t>The Politics of Knowledge.</a:t>
            </a:r>
            <a:r>
              <a:rPr lang="en-US" dirty="0" smtClean="0"/>
              <a:t> Indiana: Indiana University Press.</a:t>
            </a:r>
            <a:endParaRPr lang="es-PR" dirty="0" smtClean="0"/>
          </a:p>
          <a:p>
            <a:r>
              <a:rPr lang="en-US" dirty="0" err="1" smtClean="0"/>
              <a:t>MacKenzie</a:t>
            </a:r>
            <a:r>
              <a:rPr lang="en-US" dirty="0" smtClean="0"/>
              <a:t>, D., &amp; </a:t>
            </a:r>
            <a:r>
              <a:rPr lang="en-US" dirty="0" err="1" smtClean="0"/>
              <a:t>Wajman</a:t>
            </a:r>
            <a:r>
              <a:rPr lang="en-US" dirty="0" smtClean="0"/>
              <a:t>, J. (Eds.). (1999). </a:t>
            </a:r>
            <a:r>
              <a:rPr lang="en-US" i="1" dirty="0" smtClean="0"/>
              <a:t>The Social Shaping of Technology.</a:t>
            </a:r>
            <a:r>
              <a:rPr lang="en-US" dirty="0" smtClean="0"/>
              <a:t> Buckingham: Open University Press.</a:t>
            </a:r>
            <a:endParaRPr lang="es-PR" dirty="0" smtClean="0"/>
          </a:p>
          <a:p>
            <a:r>
              <a:rPr lang="en-US" dirty="0" smtClean="0"/>
              <a:t>Marcuse, H. (1991[1964]). </a:t>
            </a:r>
            <a:r>
              <a:rPr lang="en-US" i="1" dirty="0" smtClean="0"/>
              <a:t>One-Dimensional Man.</a:t>
            </a:r>
            <a:r>
              <a:rPr lang="en-US" dirty="0" smtClean="0"/>
              <a:t> Boston: Beacon Press.</a:t>
            </a:r>
            <a:endParaRPr lang="es-PR" dirty="0" smtClean="0"/>
          </a:p>
          <a:p>
            <a:r>
              <a:rPr lang="en-US" dirty="0" smtClean="0"/>
              <a:t>Thomas, R. J. (1994). </a:t>
            </a:r>
            <a:r>
              <a:rPr lang="en-US" i="1" dirty="0" smtClean="0"/>
              <a:t>What Machines Can't do.</a:t>
            </a:r>
            <a:r>
              <a:rPr lang="en-US" dirty="0" smtClean="0"/>
              <a:t> Berkeley: University of California Press.</a:t>
            </a:r>
            <a:endParaRPr lang="es-PR" dirty="0" smtClean="0"/>
          </a:p>
          <a:p>
            <a:r>
              <a:rPr lang="en-US" dirty="0" err="1" smtClean="0"/>
              <a:t>Volti</a:t>
            </a:r>
            <a:r>
              <a:rPr lang="en-US" dirty="0" smtClean="0"/>
              <a:t>, R. (2008). </a:t>
            </a:r>
            <a:r>
              <a:rPr lang="en-US" i="1" dirty="0" smtClean="0"/>
              <a:t>Society and Technological Change.</a:t>
            </a:r>
            <a:r>
              <a:rPr lang="en-US" dirty="0" smtClean="0"/>
              <a:t> New York: Worth Publishers.</a:t>
            </a:r>
            <a:endParaRPr lang="es-PR" dirty="0" smtClean="0"/>
          </a:p>
          <a:p>
            <a:endParaRPr lang="es-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5318256" y="0"/>
            <a:ext cx="3825744" cy="6858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Author</a:t>
            </a:r>
            <a:endParaRPr lang="es-PR" dirty="0"/>
          </a:p>
        </p:txBody>
      </p:sp>
      <p:sp>
        <p:nvSpPr>
          <p:cNvPr id="3" name="Content Placeholder 2"/>
          <p:cNvSpPr>
            <a:spLocks noGrp="1"/>
          </p:cNvSpPr>
          <p:nvPr>
            <p:ph idx="1"/>
          </p:nvPr>
        </p:nvSpPr>
        <p:spPr/>
        <p:txBody>
          <a:bodyPr/>
          <a:lstStyle/>
          <a:p>
            <a:r>
              <a:rPr lang="en-US" dirty="0" smtClean="0"/>
              <a:t>This presentation was produced by José </a:t>
            </a:r>
            <a:r>
              <a:rPr lang="en-US" dirty="0" err="1" smtClean="0"/>
              <a:t>Anazagasty</a:t>
            </a:r>
            <a:r>
              <a:rPr lang="en-US" dirty="0" smtClean="0"/>
              <a:t> </a:t>
            </a:r>
            <a:r>
              <a:rPr lang="en-US" dirty="0" err="1" smtClean="0"/>
              <a:t>Rodríguez</a:t>
            </a:r>
            <a:r>
              <a:rPr lang="en-US" dirty="0" smtClean="0"/>
              <a:t>, </a:t>
            </a:r>
            <a:r>
              <a:rPr lang="en-US" dirty="0" err="1" smtClean="0"/>
              <a:t>Ph.D</a:t>
            </a:r>
            <a:endParaRPr lang="en-US" dirty="0" smtClean="0"/>
          </a:p>
          <a:p>
            <a:r>
              <a:rPr lang="en-US" dirty="0" smtClean="0"/>
              <a:t>He is an Associate Professor of sociology at the University of Puerto Rico in </a:t>
            </a:r>
            <a:r>
              <a:rPr lang="en-US" dirty="0" err="1" smtClean="0"/>
              <a:t>Mayagüez</a:t>
            </a:r>
            <a:endParaRPr lang="es-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Learning Outcomes</a:t>
            </a:r>
            <a:endParaRPr lang="es-PR" dirty="0"/>
          </a:p>
        </p:txBody>
      </p:sp>
      <p:sp>
        <p:nvSpPr>
          <p:cNvPr id="3" name="Content Placeholder 2"/>
          <p:cNvSpPr>
            <a:spLocks noGrp="1"/>
          </p:cNvSpPr>
          <p:nvPr>
            <p:ph idx="1"/>
          </p:nvPr>
        </p:nvSpPr>
        <p:spPr/>
        <p:txBody>
          <a:bodyPr/>
          <a:lstStyle/>
          <a:p>
            <a:r>
              <a:rPr lang="en-US" dirty="0" smtClean="0"/>
              <a:t>After completing this presentations  participants will be able to recognize, identify and define technology. </a:t>
            </a:r>
            <a:endParaRPr lang="es-PR" dirty="0" smtClean="0"/>
          </a:p>
          <a:p>
            <a:endParaRPr lang="es-PR" dirty="0"/>
          </a:p>
        </p:txBody>
      </p:sp>
      <p:pic>
        <p:nvPicPr>
          <p:cNvPr id="2051" name="Picture 3"/>
          <p:cNvPicPr>
            <a:picLocks noChangeAspect="1" noChangeArrowheads="1"/>
          </p:cNvPicPr>
          <p:nvPr/>
        </p:nvPicPr>
        <p:blipFill>
          <a:blip r:embed="rId2" cstate="print"/>
          <a:srcRect/>
          <a:stretch>
            <a:fillRect/>
          </a:stretch>
        </p:blipFill>
        <p:spPr bwMode="auto">
          <a:xfrm>
            <a:off x="914400" y="3200400"/>
            <a:ext cx="5638800" cy="2645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technology: the sociological perspective</a:t>
            </a:r>
            <a:endParaRPr lang="es-PR" dirty="0"/>
          </a:p>
        </p:txBody>
      </p:sp>
      <p:sp>
        <p:nvSpPr>
          <p:cNvPr id="3" name="Content Placeholder 2"/>
          <p:cNvSpPr>
            <a:spLocks noGrp="1"/>
          </p:cNvSpPr>
          <p:nvPr>
            <p:ph idx="1"/>
          </p:nvPr>
        </p:nvSpPr>
        <p:spPr/>
        <p:txBody>
          <a:bodyPr/>
          <a:lstStyle/>
          <a:p>
            <a:r>
              <a:rPr lang="en-US" dirty="0" smtClean="0"/>
              <a:t>The term technology is often used to refer to tools, machines and equipment, including computers and like devices. </a:t>
            </a:r>
          </a:p>
          <a:p>
            <a:r>
              <a:rPr lang="en-US" dirty="0" smtClean="0"/>
              <a:t> Sociologists, however, use a broader definition that includes social relationships dictated by the technical organization and mechanization of activities. </a:t>
            </a:r>
            <a:endParaRPr lang="es-PR" dirty="0"/>
          </a:p>
        </p:txBody>
      </p:sp>
      <p:pic>
        <p:nvPicPr>
          <p:cNvPr id="4098" name="Picture 2" descr="C:\Program Files (x86)\Microsoft Office\MEDIA\CAGCAT10\j0252349.wmf"/>
          <p:cNvPicPr>
            <a:picLocks noChangeAspect="1" noChangeArrowheads="1"/>
          </p:cNvPicPr>
          <p:nvPr/>
        </p:nvPicPr>
        <p:blipFill>
          <a:blip r:embed="rId2" cstate="print"/>
          <a:srcRect/>
          <a:stretch>
            <a:fillRect/>
          </a:stretch>
        </p:blipFill>
        <p:spPr bwMode="auto">
          <a:xfrm>
            <a:off x="7010400" y="381000"/>
            <a:ext cx="1826971" cy="1110996"/>
          </a:xfrm>
          <a:prstGeom prst="rect">
            <a:avLst/>
          </a:prstGeom>
          <a:noFill/>
        </p:spPr>
      </p:pic>
      <p:pic>
        <p:nvPicPr>
          <p:cNvPr id="4099" name="Picture 3" descr="C:\Program Files (x86)\Microsoft Office\MEDIA\CAGCAT10\j0149481.wmf"/>
          <p:cNvPicPr>
            <a:picLocks noChangeAspect="1" noChangeArrowheads="1"/>
          </p:cNvPicPr>
          <p:nvPr/>
        </p:nvPicPr>
        <p:blipFill>
          <a:blip r:embed="rId3" cstate="print"/>
          <a:srcRect/>
          <a:stretch>
            <a:fillRect/>
          </a:stretch>
        </p:blipFill>
        <p:spPr bwMode="auto">
          <a:xfrm>
            <a:off x="6629400" y="4419600"/>
            <a:ext cx="2144162" cy="2178867"/>
          </a:xfrm>
          <a:prstGeom prst="rect">
            <a:avLst/>
          </a:prstGeom>
          <a:noFill/>
        </p:spPr>
      </p:pic>
      <p:pic>
        <p:nvPicPr>
          <p:cNvPr id="4100" name="Picture 4" descr="C:\Program Files (x86)\Microsoft Office\MEDIA\CAGCAT10\j0199549.wmf"/>
          <p:cNvPicPr>
            <a:picLocks noChangeAspect="1" noChangeArrowheads="1"/>
          </p:cNvPicPr>
          <p:nvPr/>
        </p:nvPicPr>
        <p:blipFill>
          <a:blip r:embed="rId4" cstate="print"/>
          <a:srcRect/>
          <a:stretch>
            <a:fillRect/>
          </a:stretch>
        </p:blipFill>
        <p:spPr bwMode="auto">
          <a:xfrm>
            <a:off x="5181600" y="5063947"/>
            <a:ext cx="1670609" cy="179405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technology: the sociological perspective</a:t>
            </a:r>
            <a:endParaRPr lang="es-PR" dirty="0"/>
          </a:p>
        </p:txBody>
      </p:sp>
      <p:sp>
        <p:nvSpPr>
          <p:cNvPr id="3" name="Content Placeholder 2"/>
          <p:cNvSpPr>
            <a:spLocks noGrp="1"/>
          </p:cNvSpPr>
          <p:nvPr>
            <p:ph idx="1"/>
          </p:nvPr>
        </p:nvSpPr>
        <p:spPr/>
        <p:txBody>
          <a:bodyPr/>
          <a:lstStyle/>
          <a:p>
            <a:r>
              <a:rPr lang="en-US" dirty="0" smtClean="0"/>
              <a:t>Defining technology only as gadgets, devices and machines is rather tendentious. </a:t>
            </a:r>
          </a:p>
          <a:p>
            <a:r>
              <a:rPr lang="en-US" dirty="0" smtClean="0"/>
              <a:t>Technology cannot be reduced to material artifacts nor can it be defined merely in terms of its functionality or its rationality. </a:t>
            </a:r>
            <a:endParaRPr lang="es-PR" dirty="0" smtClean="0"/>
          </a:p>
          <a:p>
            <a:endParaRPr lang="es-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technology: the sociological perspective</a:t>
            </a:r>
            <a:endParaRPr lang="es-PR" dirty="0"/>
          </a:p>
        </p:txBody>
      </p:sp>
      <p:sp>
        <p:nvSpPr>
          <p:cNvPr id="3" name="Content Placeholder 2"/>
          <p:cNvSpPr>
            <a:spLocks noGrp="1"/>
          </p:cNvSpPr>
          <p:nvPr>
            <p:ph idx="1"/>
          </p:nvPr>
        </p:nvSpPr>
        <p:spPr/>
        <p:txBody>
          <a:bodyPr>
            <a:normAutofit/>
          </a:bodyPr>
          <a:lstStyle/>
          <a:p>
            <a:r>
              <a:rPr lang="en-US" dirty="0" smtClean="0"/>
              <a:t>Technology is inherently social</a:t>
            </a:r>
          </a:p>
          <a:p>
            <a:pPr lvl="1"/>
            <a:r>
              <a:rPr lang="en-US" dirty="0" smtClean="0"/>
              <a:t>The social and the cultural are deeply enmeshed in scientific and technological practices and as a result on technologies themselves. </a:t>
            </a:r>
          </a:p>
          <a:p>
            <a:pPr lvl="1"/>
            <a:r>
              <a:rPr lang="en-US" dirty="0" smtClean="0"/>
              <a:t>Technology is shaped in its meaning and normative content, not by technical rationality alone, but by the socio-cultural world in which it is embedded and which is entrenched in the technology itself. </a:t>
            </a:r>
            <a:endParaRPr lang="es-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34000" y="1143000"/>
            <a:ext cx="3810000" cy="42672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Social scientists and technology: Some words</a:t>
            </a:r>
            <a:endParaRPr lang="es-PR" dirty="0"/>
          </a:p>
        </p:txBody>
      </p:sp>
      <p:sp>
        <p:nvSpPr>
          <p:cNvPr id="3" name="Content Placeholder 2"/>
          <p:cNvSpPr>
            <a:spLocks noGrp="1"/>
          </p:cNvSpPr>
          <p:nvPr>
            <p:ph idx="1"/>
          </p:nvPr>
        </p:nvSpPr>
        <p:spPr/>
        <p:txBody>
          <a:bodyPr/>
          <a:lstStyle/>
          <a:p>
            <a:pPr fontAlgn="base" hangingPunct="0">
              <a:buNone/>
            </a:pPr>
            <a:r>
              <a:rPr lang="en-US" dirty="0" smtClean="0"/>
              <a:t>	“Engineers design technology, managers produce it, salespeople sell it, trades people distribute it, users use it. Alas, this neat and orderly image of technical development, so pervasive in all but the most recent technology studies, is not only too simple--it is wrong.”</a:t>
            </a:r>
            <a:endParaRPr lang="es-PR" dirty="0" smtClean="0"/>
          </a:p>
          <a:p>
            <a:pPr algn="ctr">
              <a:buNone/>
            </a:pPr>
            <a:r>
              <a:rPr lang="en-US" dirty="0" err="1" smtClean="0"/>
              <a:t>Wiebe</a:t>
            </a:r>
            <a:r>
              <a:rPr lang="en-US" dirty="0" smtClean="0"/>
              <a:t> E. </a:t>
            </a:r>
            <a:r>
              <a:rPr lang="en-US" dirty="0" err="1" smtClean="0"/>
              <a:t>Bijker</a:t>
            </a:r>
            <a:endParaRPr lang="es-PR" dirty="0" smtClean="0"/>
          </a:p>
          <a:p>
            <a:endParaRPr lang="es-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scientists and technology: Some words</a:t>
            </a:r>
            <a:endParaRPr lang="es-PR" dirty="0"/>
          </a:p>
        </p:txBody>
      </p:sp>
      <p:sp>
        <p:nvSpPr>
          <p:cNvPr id="3" name="Content Placeholder 2"/>
          <p:cNvSpPr>
            <a:spLocks noGrp="1"/>
          </p:cNvSpPr>
          <p:nvPr>
            <p:ph idx="1"/>
          </p:nvPr>
        </p:nvSpPr>
        <p:spPr/>
        <p:txBody>
          <a:bodyPr/>
          <a:lstStyle/>
          <a:p>
            <a:pPr>
              <a:buNone/>
            </a:pPr>
            <a:r>
              <a:rPr lang="en-US" dirty="0" smtClean="0"/>
              <a:t>“Technology does not spring, </a:t>
            </a:r>
            <a:r>
              <a:rPr lang="en-US" i="1" dirty="0" err="1" smtClean="0"/>
              <a:t>ab</a:t>
            </a:r>
            <a:r>
              <a:rPr lang="en-US" i="1" dirty="0" smtClean="0"/>
              <a:t> initio</a:t>
            </a:r>
            <a:r>
              <a:rPr lang="en-US" dirty="0" smtClean="0"/>
              <a:t>, from some disinterested fount of innovation. Rather it is born of the social, the economic and the technical relations that are already in place.”</a:t>
            </a:r>
            <a:endParaRPr lang="es-PR" dirty="0" smtClean="0"/>
          </a:p>
          <a:p>
            <a:pPr algn="ctr">
              <a:buNone/>
            </a:pPr>
            <a:r>
              <a:rPr lang="en-US" dirty="0" err="1" smtClean="0"/>
              <a:t>Wiebe</a:t>
            </a:r>
            <a:r>
              <a:rPr lang="en-US" dirty="0" smtClean="0"/>
              <a:t> E. </a:t>
            </a:r>
            <a:r>
              <a:rPr lang="en-US" dirty="0" err="1" smtClean="0"/>
              <a:t>Bijker</a:t>
            </a:r>
            <a:r>
              <a:rPr lang="en-US" dirty="0" smtClean="0"/>
              <a:t> &amp; </a:t>
            </a:r>
            <a:r>
              <a:rPr lang="en-US" dirty="0" err="1" smtClean="0"/>
              <a:t>Jhon</a:t>
            </a:r>
            <a:r>
              <a:rPr lang="en-US" dirty="0" smtClean="0"/>
              <a:t> Law</a:t>
            </a:r>
            <a:endParaRPr lang="es-PR" dirty="0"/>
          </a:p>
        </p:txBody>
      </p:sp>
      <p:pic>
        <p:nvPicPr>
          <p:cNvPr id="6146" name="Picture 2"/>
          <p:cNvPicPr>
            <a:picLocks noChangeAspect="1" noChangeArrowheads="1"/>
          </p:cNvPicPr>
          <p:nvPr/>
        </p:nvPicPr>
        <p:blipFill>
          <a:blip r:embed="rId2" cstate="print"/>
          <a:srcRect/>
          <a:stretch>
            <a:fillRect/>
          </a:stretch>
        </p:blipFill>
        <p:spPr bwMode="auto">
          <a:xfrm>
            <a:off x="5257800" y="4953000"/>
            <a:ext cx="1428750" cy="1524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6400800" y="4572000"/>
            <a:ext cx="2124075"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a:t>
            </a:r>
            <a:r>
              <a:rPr lang="en-US" dirty="0" err="1" smtClean="0"/>
              <a:t>Volti’s</a:t>
            </a:r>
            <a:r>
              <a:rPr lang="en-US" dirty="0" smtClean="0"/>
              <a:t> schematic definition</a:t>
            </a:r>
            <a:endParaRPr lang="es-PR" dirty="0"/>
          </a:p>
        </p:txBody>
      </p:sp>
      <p:sp>
        <p:nvSpPr>
          <p:cNvPr id="3" name="Content Placeholder 2"/>
          <p:cNvSpPr>
            <a:spLocks noGrp="1"/>
          </p:cNvSpPr>
          <p:nvPr>
            <p:ph idx="1"/>
          </p:nvPr>
        </p:nvSpPr>
        <p:spPr/>
        <p:txBody>
          <a:bodyPr>
            <a:normAutofit fontScale="77500" lnSpcReduction="20000"/>
          </a:bodyPr>
          <a:lstStyle/>
          <a:p>
            <a:r>
              <a:rPr lang="en-US" dirty="0" smtClean="0"/>
              <a:t>All sorts of social relations and interactions shape technology, an argument also affirmed by </a:t>
            </a:r>
            <a:r>
              <a:rPr lang="en-US" dirty="0" err="1" smtClean="0"/>
              <a:t>Volti</a:t>
            </a:r>
            <a:r>
              <a:rPr lang="en-US" dirty="0" smtClean="0"/>
              <a:t> (2008). </a:t>
            </a:r>
          </a:p>
          <a:p>
            <a:r>
              <a:rPr lang="en-US" dirty="0" smtClean="0"/>
              <a:t>We must always consider the entire set of social relations and structures require to design, develop, produce, distribute and even use technology. </a:t>
            </a:r>
          </a:p>
          <a:p>
            <a:r>
              <a:rPr lang="en-US" dirty="0" smtClean="0"/>
              <a:t>For </a:t>
            </a:r>
            <a:r>
              <a:rPr lang="en-US" dirty="0" err="1" smtClean="0"/>
              <a:t>Volti</a:t>
            </a:r>
            <a:r>
              <a:rPr lang="en-US" dirty="0" smtClean="0"/>
              <a:t> that means that social organization is an important dimension of technology. (p. 5). </a:t>
            </a:r>
          </a:p>
          <a:p>
            <a:r>
              <a:rPr lang="en-US" dirty="0" smtClean="0"/>
              <a:t>Schematically, he then defines technology as a </a:t>
            </a:r>
            <a:r>
              <a:rPr lang="en-US" b="1" dirty="0" smtClean="0"/>
              <a:t>system produced by humans that employs knowledge and organization to make objects and developed techniques for the achievement of specific goals</a:t>
            </a:r>
            <a:r>
              <a:rPr lang="en-US" dirty="0" smtClean="0"/>
              <a:t> . </a:t>
            </a:r>
            <a:endParaRPr lang="es-PR" dirty="0"/>
          </a:p>
        </p:txBody>
      </p:sp>
      <p:pic>
        <p:nvPicPr>
          <p:cNvPr id="7170" name="Picture 2"/>
          <p:cNvPicPr>
            <a:picLocks noChangeAspect="1" noChangeArrowheads="1"/>
          </p:cNvPicPr>
          <p:nvPr/>
        </p:nvPicPr>
        <p:blipFill>
          <a:blip r:embed="rId2" cstate="print"/>
          <a:srcRect/>
          <a:stretch>
            <a:fillRect/>
          </a:stretch>
        </p:blipFill>
        <p:spPr bwMode="auto">
          <a:xfrm>
            <a:off x="7543800" y="304800"/>
            <a:ext cx="13716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exercises</a:t>
            </a:r>
            <a:endParaRPr lang="es-PR" dirty="0"/>
          </a:p>
        </p:txBody>
      </p:sp>
      <p:sp>
        <p:nvSpPr>
          <p:cNvPr id="3" name="Content Placeholder 2"/>
          <p:cNvSpPr>
            <a:spLocks noGrp="1"/>
          </p:cNvSpPr>
          <p:nvPr>
            <p:ph idx="1"/>
          </p:nvPr>
        </p:nvSpPr>
        <p:spPr/>
        <p:txBody>
          <a:bodyPr/>
          <a:lstStyle/>
          <a:p>
            <a:pPr fontAlgn="base" hangingPunct="0">
              <a:buNone/>
            </a:pPr>
            <a:r>
              <a:rPr lang="en-US" i="1" dirty="0" smtClean="0"/>
              <a:t>Exercise 1: Think Critically</a:t>
            </a:r>
            <a:endParaRPr lang="es-PR" dirty="0" smtClean="0"/>
          </a:p>
          <a:p>
            <a:pPr lvl="1" fontAlgn="base" hangingPunct="0"/>
            <a:r>
              <a:rPr lang="en-US" dirty="0" smtClean="0"/>
              <a:t>Ponder the following question: Is the I-phone a technology? Why?   </a:t>
            </a:r>
            <a:endParaRPr lang="es-PR" dirty="0" smtClean="0"/>
          </a:p>
          <a:p>
            <a:endParaRPr lang="es-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89</TotalTime>
  <Words>766</Words>
  <Application>Microsoft Office PowerPoint</Application>
  <PresentationFormat>On-screen Show (4:3)</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What is Technology ?</vt:lpstr>
      <vt:lpstr>Expected Learning Outcomes</vt:lpstr>
      <vt:lpstr>Defining technology: the sociological perspective</vt:lpstr>
      <vt:lpstr>Defining technology: the sociological perspective</vt:lpstr>
      <vt:lpstr>Defining technology: the sociological perspective</vt:lpstr>
      <vt:lpstr>Social scientists and technology: Some words</vt:lpstr>
      <vt:lpstr>Social scientists and technology: Some words</vt:lpstr>
      <vt:lpstr>Technology: Volti’s schematic definition</vt:lpstr>
      <vt:lpstr>Some exercises</vt:lpstr>
      <vt:lpstr>Some exercises</vt:lpstr>
      <vt:lpstr>Some exercises</vt:lpstr>
      <vt:lpstr>Some exercises </vt:lpstr>
      <vt:lpstr>Assessment </vt:lpstr>
      <vt:lpstr>Assessment </vt:lpstr>
      <vt:lpstr>Assessment</vt:lpstr>
      <vt:lpstr>Questions and comments </vt:lpstr>
      <vt:lpstr>Bibliography</vt:lpstr>
      <vt:lpstr>Further Reading</vt:lpstr>
      <vt:lpstr>Author</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Technology ?</dc:title>
  <dc:creator>Deborah</dc:creator>
  <cp:lastModifiedBy>Deborah</cp:lastModifiedBy>
  <cp:revision>8</cp:revision>
  <dcterms:created xsi:type="dcterms:W3CDTF">2010-11-06T00:08:08Z</dcterms:created>
  <dcterms:modified xsi:type="dcterms:W3CDTF">2010-11-27T16:00:30Z</dcterms:modified>
</cp:coreProperties>
</file>