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2067163" cy="32921575"/>
  <p:notesSz cx="6858000" cy="9144000"/>
  <p:defaultTextStyle>
    <a:defPPr>
      <a:defRPr lang="en-US"/>
    </a:defPPr>
    <a:lvl1pPr marL="0" algn="l" defTabSz="2142531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1pPr>
    <a:lvl2pPr marL="2142531" algn="l" defTabSz="2142531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2pPr>
    <a:lvl3pPr marL="4285061" algn="l" defTabSz="2142531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3pPr>
    <a:lvl4pPr marL="6427592" algn="l" defTabSz="2142531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4pPr>
    <a:lvl5pPr marL="8570123" algn="l" defTabSz="2142531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5pPr>
    <a:lvl6pPr marL="10712653" algn="l" defTabSz="2142531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6pPr>
    <a:lvl7pPr marL="12855184" algn="l" defTabSz="2142531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7pPr>
    <a:lvl8pPr marL="14997714" algn="l" defTabSz="2142531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8pPr>
    <a:lvl9pPr marL="17140245" algn="l" defTabSz="2142531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62F7374-9E23-5449-AD94-7F91ADD4C254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40" d="100"/>
          <a:sy n="40" d="100"/>
        </p:scale>
        <p:origin x="1056" y="2598"/>
      </p:cViewPr>
      <p:guideLst>
        <p:guide orient="horz" pos="10369"/>
        <p:guide pos="13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5FEA-CE08-0745-A4A4-556B7BA0D0E7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0" y="685800"/>
            <a:ext cx="4381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3F293-E0A7-394A-A85F-9819455A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8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42531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1pPr>
    <a:lvl2pPr marL="2142531" algn="l" defTabSz="2142531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2pPr>
    <a:lvl3pPr marL="4285061" algn="l" defTabSz="2142531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3pPr>
    <a:lvl4pPr marL="6427592" algn="l" defTabSz="2142531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4pPr>
    <a:lvl5pPr marL="8570123" algn="l" defTabSz="2142531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5pPr>
    <a:lvl6pPr marL="10712653" algn="l" defTabSz="2142531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6pPr>
    <a:lvl7pPr marL="12855184" algn="l" defTabSz="2142531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7pPr>
    <a:lvl8pPr marL="14997714" algn="l" defTabSz="2142531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8pPr>
    <a:lvl9pPr marL="17140245" algn="l" defTabSz="2142531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3F293-E0A7-394A-A85F-9819455A6E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037" y="10227028"/>
            <a:ext cx="35757089" cy="7056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075" y="18655559"/>
            <a:ext cx="29447014" cy="84132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70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12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55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97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40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6D25-31F4-094D-8D7A-139A114BCE5C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5FA1-8008-5F41-8FA8-FE27182B8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6D25-31F4-094D-8D7A-139A114BCE5C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5FA1-8008-5F41-8FA8-FE27182B8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8693" y="1318392"/>
            <a:ext cx="9465112" cy="28090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358" y="1318392"/>
            <a:ext cx="27694216" cy="28090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6D25-31F4-094D-8D7A-139A114BCE5C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5FA1-8008-5F41-8FA8-FE27182B8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3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6D25-31F4-094D-8D7A-139A114BCE5C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5FA1-8008-5F41-8FA8-FE27182B8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016" y="21155162"/>
            <a:ext cx="35757089" cy="6538591"/>
          </a:xfrm>
        </p:spPr>
        <p:txBody>
          <a:bodyPr anchor="t"/>
          <a:lstStyle>
            <a:lvl1pPr algn="l">
              <a:defRPr sz="1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3016" y="13953571"/>
            <a:ext cx="35757089" cy="7201592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42531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85061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2759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5701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126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85518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499771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140245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6D25-31F4-094D-8D7A-139A114BCE5C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5FA1-8008-5F41-8FA8-FE27182B8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358" y="7681703"/>
            <a:ext cx="18579664" cy="21726718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4141" y="7681703"/>
            <a:ext cx="18579664" cy="21726718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6D25-31F4-094D-8D7A-139A114BCE5C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5FA1-8008-5F41-8FA8-FE27182B8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358" y="7369253"/>
            <a:ext cx="18586969" cy="3071154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2531" indent="0">
              <a:buNone/>
              <a:defRPr sz="9400" b="1"/>
            </a:lvl2pPr>
            <a:lvl3pPr marL="4285061" indent="0">
              <a:buNone/>
              <a:defRPr sz="8400" b="1"/>
            </a:lvl3pPr>
            <a:lvl4pPr marL="6427592" indent="0">
              <a:buNone/>
              <a:defRPr sz="7500" b="1"/>
            </a:lvl4pPr>
            <a:lvl5pPr marL="8570123" indent="0">
              <a:buNone/>
              <a:defRPr sz="7500" b="1"/>
            </a:lvl5pPr>
            <a:lvl6pPr marL="10712653" indent="0">
              <a:buNone/>
              <a:defRPr sz="7500" b="1"/>
            </a:lvl6pPr>
            <a:lvl7pPr marL="12855184" indent="0">
              <a:buNone/>
              <a:defRPr sz="7500" b="1"/>
            </a:lvl7pPr>
            <a:lvl8pPr marL="14997714" indent="0">
              <a:buNone/>
              <a:defRPr sz="7500" b="1"/>
            </a:lvl8pPr>
            <a:lvl9pPr marL="17140245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358" y="10440407"/>
            <a:ext cx="18586969" cy="18968012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9537" y="7369253"/>
            <a:ext cx="18594270" cy="3071154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2531" indent="0">
              <a:buNone/>
              <a:defRPr sz="9400" b="1"/>
            </a:lvl2pPr>
            <a:lvl3pPr marL="4285061" indent="0">
              <a:buNone/>
              <a:defRPr sz="8400" b="1"/>
            </a:lvl3pPr>
            <a:lvl4pPr marL="6427592" indent="0">
              <a:buNone/>
              <a:defRPr sz="7500" b="1"/>
            </a:lvl4pPr>
            <a:lvl5pPr marL="8570123" indent="0">
              <a:buNone/>
              <a:defRPr sz="7500" b="1"/>
            </a:lvl5pPr>
            <a:lvl6pPr marL="10712653" indent="0">
              <a:buNone/>
              <a:defRPr sz="7500" b="1"/>
            </a:lvl6pPr>
            <a:lvl7pPr marL="12855184" indent="0">
              <a:buNone/>
              <a:defRPr sz="7500" b="1"/>
            </a:lvl7pPr>
            <a:lvl8pPr marL="14997714" indent="0">
              <a:buNone/>
              <a:defRPr sz="7500" b="1"/>
            </a:lvl8pPr>
            <a:lvl9pPr marL="17140245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9537" y="10440407"/>
            <a:ext cx="18594270" cy="18968012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6D25-31F4-094D-8D7A-139A114BCE5C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5FA1-8008-5F41-8FA8-FE27182B8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4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6D25-31F4-094D-8D7A-139A114BCE5C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5FA1-8008-5F41-8FA8-FE27182B8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6D25-31F4-094D-8D7A-139A114BCE5C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5FA1-8008-5F41-8FA8-FE27182B8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360" y="1310766"/>
            <a:ext cx="13839807" cy="5578378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7092" y="1310769"/>
            <a:ext cx="23516713" cy="28097652"/>
          </a:xfrm>
        </p:spPr>
        <p:txBody>
          <a:bodyPr/>
          <a:lstStyle>
            <a:lvl1pPr>
              <a:defRPr sz="15000"/>
            </a:lvl1pPr>
            <a:lvl2pPr>
              <a:defRPr sz="13100"/>
            </a:lvl2pPr>
            <a:lvl3pPr>
              <a:defRPr sz="112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360" y="6889147"/>
            <a:ext cx="13839807" cy="22519274"/>
          </a:xfrm>
        </p:spPr>
        <p:txBody>
          <a:bodyPr/>
          <a:lstStyle>
            <a:lvl1pPr marL="0" indent="0">
              <a:buNone/>
              <a:defRPr sz="6600"/>
            </a:lvl1pPr>
            <a:lvl2pPr marL="2142531" indent="0">
              <a:buNone/>
              <a:defRPr sz="5600"/>
            </a:lvl2pPr>
            <a:lvl3pPr marL="4285061" indent="0">
              <a:buNone/>
              <a:defRPr sz="4700"/>
            </a:lvl3pPr>
            <a:lvl4pPr marL="6427592" indent="0">
              <a:buNone/>
              <a:defRPr sz="4200"/>
            </a:lvl4pPr>
            <a:lvl5pPr marL="8570123" indent="0">
              <a:buNone/>
              <a:defRPr sz="4200"/>
            </a:lvl5pPr>
            <a:lvl6pPr marL="10712653" indent="0">
              <a:buNone/>
              <a:defRPr sz="4200"/>
            </a:lvl6pPr>
            <a:lvl7pPr marL="12855184" indent="0">
              <a:buNone/>
              <a:defRPr sz="4200"/>
            </a:lvl7pPr>
            <a:lvl8pPr marL="14997714" indent="0">
              <a:buNone/>
              <a:defRPr sz="4200"/>
            </a:lvl8pPr>
            <a:lvl9pPr marL="17140245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6D25-31F4-094D-8D7A-139A114BCE5C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5FA1-8008-5F41-8FA8-FE27182B8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458" y="23045102"/>
            <a:ext cx="25240298" cy="2720605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5458" y="2941604"/>
            <a:ext cx="25240298" cy="19752945"/>
          </a:xfrm>
        </p:spPr>
        <p:txBody>
          <a:bodyPr/>
          <a:lstStyle>
            <a:lvl1pPr marL="0" indent="0">
              <a:buNone/>
              <a:defRPr sz="15000"/>
            </a:lvl1pPr>
            <a:lvl2pPr marL="2142531" indent="0">
              <a:buNone/>
              <a:defRPr sz="13100"/>
            </a:lvl2pPr>
            <a:lvl3pPr marL="4285061" indent="0">
              <a:buNone/>
              <a:defRPr sz="11200"/>
            </a:lvl3pPr>
            <a:lvl4pPr marL="6427592" indent="0">
              <a:buNone/>
              <a:defRPr sz="9400"/>
            </a:lvl4pPr>
            <a:lvl5pPr marL="8570123" indent="0">
              <a:buNone/>
              <a:defRPr sz="9400"/>
            </a:lvl5pPr>
            <a:lvl6pPr marL="10712653" indent="0">
              <a:buNone/>
              <a:defRPr sz="9400"/>
            </a:lvl6pPr>
            <a:lvl7pPr marL="12855184" indent="0">
              <a:buNone/>
              <a:defRPr sz="9400"/>
            </a:lvl7pPr>
            <a:lvl8pPr marL="14997714" indent="0">
              <a:buNone/>
              <a:defRPr sz="9400"/>
            </a:lvl8pPr>
            <a:lvl9pPr marL="17140245" indent="0">
              <a:buNone/>
              <a:defRPr sz="9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5458" y="25765707"/>
            <a:ext cx="25240298" cy="3863710"/>
          </a:xfrm>
        </p:spPr>
        <p:txBody>
          <a:bodyPr/>
          <a:lstStyle>
            <a:lvl1pPr marL="0" indent="0">
              <a:buNone/>
              <a:defRPr sz="6600"/>
            </a:lvl1pPr>
            <a:lvl2pPr marL="2142531" indent="0">
              <a:buNone/>
              <a:defRPr sz="5600"/>
            </a:lvl2pPr>
            <a:lvl3pPr marL="4285061" indent="0">
              <a:buNone/>
              <a:defRPr sz="4700"/>
            </a:lvl3pPr>
            <a:lvl4pPr marL="6427592" indent="0">
              <a:buNone/>
              <a:defRPr sz="4200"/>
            </a:lvl4pPr>
            <a:lvl5pPr marL="8570123" indent="0">
              <a:buNone/>
              <a:defRPr sz="4200"/>
            </a:lvl5pPr>
            <a:lvl6pPr marL="10712653" indent="0">
              <a:buNone/>
              <a:defRPr sz="4200"/>
            </a:lvl6pPr>
            <a:lvl7pPr marL="12855184" indent="0">
              <a:buNone/>
              <a:defRPr sz="4200"/>
            </a:lvl7pPr>
            <a:lvl8pPr marL="14997714" indent="0">
              <a:buNone/>
              <a:defRPr sz="4200"/>
            </a:lvl8pPr>
            <a:lvl9pPr marL="17140245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6D25-31F4-094D-8D7A-139A114BCE5C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25FA1-8008-5F41-8FA8-FE27182B8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358" y="1318390"/>
            <a:ext cx="37860447" cy="5486929"/>
          </a:xfrm>
          <a:prstGeom prst="rect">
            <a:avLst/>
          </a:prstGeom>
        </p:spPr>
        <p:txBody>
          <a:bodyPr vert="horz" lIns="428506" tIns="214253" rIns="428506" bIns="2142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358" y="7681703"/>
            <a:ext cx="37860447" cy="21726718"/>
          </a:xfrm>
          <a:prstGeom prst="rect">
            <a:avLst/>
          </a:prstGeom>
        </p:spPr>
        <p:txBody>
          <a:bodyPr vert="horz" lIns="428506" tIns="214253" rIns="428506" bIns="2142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358" y="30513425"/>
            <a:ext cx="9815671" cy="1752769"/>
          </a:xfrm>
          <a:prstGeom prst="rect">
            <a:avLst/>
          </a:prstGeom>
        </p:spPr>
        <p:txBody>
          <a:bodyPr vert="horz" lIns="428506" tIns="214253" rIns="428506" bIns="214253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6D25-31F4-094D-8D7A-139A114BCE5C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2948" y="30513425"/>
            <a:ext cx="13321268" cy="1752769"/>
          </a:xfrm>
          <a:prstGeom prst="rect">
            <a:avLst/>
          </a:prstGeom>
        </p:spPr>
        <p:txBody>
          <a:bodyPr vert="horz" lIns="428506" tIns="214253" rIns="428506" bIns="214253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8134" y="30513425"/>
            <a:ext cx="9815671" cy="1752769"/>
          </a:xfrm>
          <a:prstGeom prst="rect">
            <a:avLst/>
          </a:prstGeom>
        </p:spPr>
        <p:txBody>
          <a:bodyPr vert="horz" lIns="428506" tIns="214253" rIns="428506" bIns="214253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5FA1-8008-5F41-8FA8-FE27182B8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42531" rtl="0" eaLnBrk="1" latinLnBrk="0" hangingPunct="1">
        <a:spcBef>
          <a:spcPct val="0"/>
        </a:spcBef>
        <a:buNone/>
        <a:defRPr sz="20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6898" indent="-1606898" algn="l" defTabSz="2142531" rtl="0" eaLnBrk="1" latinLnBrk="0" hangingPunct="1">
        <a:spcBef>
          <a:spcPct val="20000"/>
        </a:spcBef>
        <a:buFont typeface="Arial"/>
        <a:buChar char="•"/>
        <a:defRPr sz="15000" kern="1200">
          <a:solidFill>
            <a:schemeClr val="tx1"/>
          </a:solidFill>
          <a:latin typeface="+mn-lt"/>
          <a:ea typeface="+mn-ea"/>
          <a:cs typeface="+mn-cs"/>
        </a:defRPr>
      </a:lvl1pPr>
      <a:lvl2pPr marL="3481612" indent="-1339082" algn="l" defTabSz="2142531" rtl="0" eaLnBrk="1" latinLnBrk="0" hangingPunct="1">
        <a:spcBef>
          <a:spcPct val="20000"/>
        </a:spcBef>
        <a:buFont typeface="Arial"/>
        <a:buChar char="–"/>
        <a:defRPr sz="13100" kern="1200">
          <a:solidFill>
            <a:schemeClr val="tx1"/>
          </a:solidFill>
          <a:latin typeface="+mn-lt"/>
          <a:ea typeface="+mn-ea"/>
          <a:cs typeface="+mn-cs"/>
        </a:defRPr>
      </a:lvl2pPr>
      <a:lvl3pPr marL="5356327" indent="-1071265" algn="l" defTabSz="2142531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857" indent="-1071265" algn="l" defTabSz="2142531" rtl="0" eaLnBrk="1" latinLnBrk="0" hangingPunct="1">
        <a:spcBef>
          <a:spcPct val="20000"/>
        </a:spcBef>
        <a:buFont typeface="Arial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641388" indent="-1071265" algn="l" defTabSz="2142531" rtl="0" eaLnBrk="1" latinLnBrk="0" hangingPunct="1">
        <a:spcBef>
          <a:spcPct val="20000"/>
        </a:spcBef>
        <a:buFont typeface="Arial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783919" indent="-1071265" algn="l" defTabSz="2142531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6449" indent="-1071265" algn="l" defTabSz="2142531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68980" indent="-1071265" algn="l" defTabSz="2142531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211510" indent="-1071265" algn="l" defTabSz="2142531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2531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42531" algn="l" defTabSz="2142531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85061" algn="l" defTabSz="2142531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27592" algn="l" defTabSz="2142531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70123" algn="l" defTabSz="2142531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12653" algn="l" defTabSz="2142531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55184" algn="l" defTabSz="2142531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7714" algn="l" defTabSz="2142531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0245" algn="l" defTabSz="2142531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eg"/><Relationship Id="rId18" Type="http://schemas.openxmlformats.org/officeDocument/2006/relationships/image" Target="../media/image16.jp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21" descr="C:\Users\zzzcykozzz\Desktop\gestu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9413" y="23905762"/>
            <a:ext cx="8115403" cy="608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zzzcykozzz\Desktop\bar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3420" y="14250987"/>
            <a:ext cx="11007390" cy="825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zzzcykozzz\Desktop\BAR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0631" y="5369532"/>
            <a:ext cx="11100179" cy="8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29166" y="556285"/>
            <a:ext cx="26136176" cy="2619176"/>
          </a:xfrm>
          <a:gradFill>
            <a:gsLst>
              <a:gs pos="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US" sz="11200" dirty="0" smtClean="0"/>
              <a:t>2D Still Image </a:t>
            </a:r>
            <a:r>
              <a:rPr lang="en-US" sz="11200" dirty="0"/>
              <a:t>Hand Gesture Recognition</a:t>
            </a:r>
            <a:br>
              <a:rPr lang="en-US" sz="11200" dirty="0"/>
            </a:br>
            <a:r>
              <a:rPr lang="en-US" sz="5200" dirty="0" err="1"/>
              <a:t>Zihe</a:t>
            </a:r>
            <a:r>
              <a:rPr lang="en-US" sz="5200" dirty="0"/>
              <a:t> Huang, </a:t>
            </a:r>
            <a:r>
              <a:rPr lang="en-US" sz="5200" dirty="0" err="1"/>
              <a:t>Chenxin</a:t>
            </a:r>
            <a:r>
              <a:rPr lang="en-US" sz="5200" dirty="0"/>
              <a:t> Fu, </a:t>
            </a:r>
            <a:r>
              <a:rPr lang="en-US" sz="5200" dirty="0" err="1"/>
              <a:t>Minyang</a:t>
            </a:r>
            <a:r>
              <a:rPr lang="en-US" sz="5200" dirty="0"/>
              <a:t> Ma, Aoliang Zhi</a:t>
            </a:r>
            <a:endParaRPr lang="en-US" sz="1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0582" y="3812741"/>
            <a:ext cx="8154787" cy="1649050"/>
          </a:xfr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4800" dirty="0" smtClean="0"/>
              <a:t>Introduction &amp; Background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840581" y="25299987"/>
            <a:ext cx="8154785" cy="1649050"/>
          </a:xfr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Summary of Methods</a:t>
            </a:r>
            <a:endParaRPr lang="en-US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840581" y="26949038"/>
            <a:ext cx="8154785" cy="46809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700" dirty="0" smtClean="0"/>
              <a:t>    </a:t>
            </a:r>
            <a:r>
              <a:rPr lang="en-US" sz="3700" dirty="0" smtClean="0"/>
              <a:t>We use </a:t>
            </a:r>
            <a:r>
              <a:rPr lang="en-US" sz="3700" dirty="0"/>
              <a:t>edge </a:t>
            </a:r>
            <a:r>
              <a:rPr lang="en-US" sz="3700" dirty="0" smtClean="0"/>
              <a:t>detector </a:t>
            </a:r>
            <a:r>
              <a:rPr lang="en-US" sz="3700" dirty="0"/>
              <a:t>to obtain the edge of the gesture and collect features of the image to </a:t>
            </a:r>
            <a:r>
              <a:rPr lang="en-US" sz="3700" dirty="0" smtClean="0"/>
              <a:t>construct</a:t>
            </a:r>
            <a:r>
              <a:rPr lang="en-US" sz="3700" dirty="0" smtClean="0"/>
              <a:t> </a:t>
            </a:r>
            <a:r>
              <a:rPr lang="en-US" sz="3700" dirty="0"/>
              <a:t>our training data. Then we compare the test image to our training data and </a:t>
            </a:r>
            <a:r>
              <a:rPr lang="en-US" sz="3700" dirty="0" smtClean="0"/>
              <a:t>select</a:t>
            </a:r>
            <a:r>
              <a:rPr lang="en-US" sz="3700" dirty="0" smtClean="0"/>
              <a:t> </a:t>
            </a:r>
            <a:r>
              <a:rPr lang="en-US" sz="3700" dirty="0"/>
              <a:t>the closest gesture among our 7 </a:t>
            </a:r>
            <a:r>
              <a:rPr lang="en-US" sz="3700" dirty="0" smtClean="0"/>
              <a:t>gestures</a:t>
            </a:r>
            <a:r>
              <a:rPr lang="en-US" sz="3700" dirty="0" smtClean="0"/>
              <a:t>.</a:t>
            </a:r>
            <a:endParaRPr lang="en-US" sz="4900" dirty="0"/>
          </a:p>
        </p:txBody>
      </p:sp>
      <p:sp>
        <p:nvSpPr>
          <p:cNvPr id="13" name="TextBox 12"/>
          <p:cNvSpPr txBox="1"/>
          <p:nvPr/>
        </p:nvSpPr>
        <p:spPr>
          <a:xfrm>
            <a:off x="840585" y="5461791"/>
            <a:ext cx="8154782" cy="9542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28506" tIns="214253" rIns="428506" bIns="214253" rtlCol="0">
            <a:spAutoFit/>
          </a:bodyPr>
          <a:lstStyle/>
          <a:p>
            <a:r>
              <a:rPr lang="en-US" sz="3700" dirty="0" smtClean="0"/>
              <a:t>    Hand gesture is </a:t>
            </a:r>
            <a:r>
              <a:rPr lang="en-US" sz="3700" dirty="0"/>
              <a:t>useful for processing information from humans which is not conveyed through speech or type. In this project, we developed a 2D hand gesture recognition method which is able to identify simple static hand gestures like “stop”, “point”, ”okay” and “up” etc</a:t>
            </a:r>
            <a:r>
              <a:rPr lang="en-US" sz="3700" dirty="0" smtClean="0"/>
              <a:t>.</a:t>
            </a:r>
            <a:endParaRPr lang="en-US" sz="3700" dirty="0"/>
          </a:p>
          <a:p>
            <a:r>
              <a:rPr lang="en-US" sz="3700" dirty="0" smtClean="0"/>
              <a:t>    Hand gesture recognition can </a:t>
            </a:r>
            <a:r>
              <a:rPr lang="en-US" sz="3700" dirty="0"/>
              <a:t>be used for the purpose of security, remote control and assistance for certain group of disabled people(e.g. a tool of sign language translation). What is more, it increases the intuitive interactions between human and computer.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398521" y="11964987"/>
            <a:ext cx="8591090" cy="85318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700" u="sng" dirty="0"/>
              <a:t>Before Feature Extraction</a:t>
            </a:r>
          </a:p>
          <a:p>
            <a:pPr marL="0" indent="0">
              <a:buNone/>
            </a:pPr>
            <a:r>
              <a:rPr lang="en-US" sz="3700" dirty="0"/>
              <a:t>1</a:t>
            </a:r>
            <a:r>
              <a:rPr lang="en-US" sz="3700" dirty="0" smtClean="0"/>
              <a:t>) </a:t>
            </a:r>
            <a:r>
              <a:rPr lang="en-US" sz="3700" dirty="0" smtClean="0"/>
              <a:t>Take a group of training images for each gesture, </a:t>
            </a:r>
            <a:r>
              <a:rPr lang="en-US" sz="3700" dirty="0"/>
              <a:t>one of which is the “Vulcan” gesture </a:t>
            </a:r>
            <a:r>
              <a:rPr lang="en-US" sz="3700" dirty="0" smtClean="0"/>
              <a:t>(Figure 1).</a:t>
            </a:r>
            <a:endParaRPr lang="en-US" sz="3700" dirty="0"/>
          </a:p>
          <a:p>
            <a:pPr marL="0" indent="0">
              <a:buNone/>
            </a:pPr>
            <a:r>
              <a:rPr lang="en-US" sz="3700" dirty="0"/>
              <a:t>2</a:t>
            </a:r>
            <a:r>
              <a:rPr lang="en-US" sz="3700" dirty="0" smtClean="0"/>
              <a:t>) Convert </a:t>
            </a:r>
            <a:r>
              <a:rPr lang="en-US" sz="3700" dirty="0"/>
              <a:t>image to </a:t>
            </a:r>
            <a:r>
              <a:rPr lang="en-US" sz="3700" dirty="0" smtClean="0"/>
              <a:t>grayscale</a:t>
            </a:r>
            <a:r>
              <a:rPr lang="en-US" sz="3700" dirty="0"/>
              <a:t>. </a:t>
            </a:r>
            <a:r>
              <a:rPr lang="en-US" sz="3700" dirty="0" smtClean="0"/>
              <a:t>(Figure </a:t>
            </a:r>
            <a:r>
              <a:rPr lang="en-US" sz="3700" dirty="0"/>
              <a:t>2)</a:t>
            </a:r>
          </a:p>
          <a:p>
            <a:pPr marL="0" indent="0">
              <a:buNone/>
            </a:pPr>
            <a:r>
              <a:rPr lang="en-US" sz="3700" dirty="0"/>
              <a:t>3</a:t>
            </a:r>
            <a:r>
              <a:rPr lang="en-US" sz="3700" dirty="0" smtClean="0"/>
              <a:t>) Filter </a:t>
            </a:r>
            <a:r>
              <a:rPr lang="en-US" sz="3700" dirty="0"/>
              <a:t>out noise and convert the image to a binary </a:t>
            </a:r>
            <a:r>
              <a:rPr lang="en-US" sz="3700" dirty="0" smtClean="0"/>
              <a:t>matrix</a:t>
            </a:r>
            <a:r>
              <a:rPr lang="en-US" sz="3700" dirty="0" smtClean="0"/>
              <a:t> </a:t>
            </a:r>
            <a:r>
              <a:rPr lang="en-US" sz="3700" dirty="0" smtClean="0"/>
              <a:t>and l</a:t>
            </a:r>
            <a:r>
              <a:rPr lang="en-US" altLang="zh-CN" sz="3700" dirty="0" smtClean="0"/>
              <a:t>abel </a:t>
            </a:r>
            <a:r>
              <a:rPr lang="en-US" altLang="zh-CN" sz="3700" dirty="0"/>
              <a:t>the largest component in our image </a:t>
            </a:r>
            <a:r>
              <a:rPr lang="en-US" altLang="zh-CN" sz="3700" dirty="0" smtClean="0"/>
              <a:t>matrix </a:t>
            </a:r>
            <a:r>
              <a:rPr lang="en-US" sz="3700" dirty="0" smtClean="0"/>
              <a:t>(Figure 3)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4) </a:t>
            </a:r>
            <a:r>
              <a:rPr lang="en-US" sz="3700" dirty="0" smtClean="0"/>
              <a:t>Obtain</a:t>
            </a:r>
            <a:r>
              <a:rPr lang="en-US" sz="3700" dirty="0" smtClean="0"/>
              <a:t> edge of </a:t>
            </a:r>
            <a:r>
              <a:rPr lang="en-US" sz="3700" dirty="0" smtClean="0"/>
              <a:t> the</a:t>
            </a:r>
            <a:r>
              <a:rPr lang="en-US" sz="3700" dirty="0"/>
              <a:t> </a:t>
            </a:r>
            <a:r>
              <a:rPr lang="en-US" sz="3700" dirty="0" smtClean="0"/>
              <a:t>gesture</a:t>
            </a:r>
            <a:r>
              <a:rPr lang="en-US" sz="3700" dirty="0"/>
              <a:t>.(</a:t>
            </a:r>
            <a:r>
              <a:rPr lang="en-US" sz="3700" dirty="0" smtClean="0"/>
              <a:t>Fig. </a:t>
            </a:r>
            <a:r>
              <a:rPr lang="en-US" sz="3700" dirty="0"/>
              <a:t>4)</a:t>
            </a:r>
          </a:p>
          <a:p>
            <a:pPr marL="0" indent="0">
              <a:buNone/>
            </a:pPr>
            <a:r>
              <a:rPr lang="en-US" sz="3700" dirty="0"/>
              <a:t>5</a:t>
            </a:r>
            <a:r>
              <a:rPr lang="en-US" sz="3700" dirty="0" smtClean="0"/>
              <a:t>) Repeat </a:t>
            </a:r>
            <a:r>
              <a:rPr lang="en-US" sz="3700" dirty="0"/>
              <a:t>this procedure for </a:t>
            </a:r>
            <a:r>
              <a:rPr lang="en-US" sz="3700" dirty="0" smtClean="0"/>
              <a:t>all</a:t>
            </a:r>
            <a:r>
              <a:rPr lang="en-US" sz="3700" dirty="0" smtClean="0"/>
              <a:t> </a:t>
            </a:r>
            <a:r>
              <a:rPr lang="en-US" sz="3700" dirty="0"/>
              <a:t>7 </a:t>
            </a:r>
            <a:r>
              <a:rPr lang="en-US" sz="3700" dirty="0" smtClean="0"/>
              <a:t>gestures.</a:t>
            </a:r>
            <a:endParaRPr lang="en-US" sz="3700" dirty="0"/>
          </a:p>
        </p:txBody>
      </p:sp>
      <p:pic>
        <p:nvPicPr>
          <p:cNvPr id="17" name="Picture 16" descr="v8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821" y="26222875"/>
            <a:ext cx="4156594" cy="438623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398521" y="10851586"/>
            <a:ext cx="8591090" cy="117135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28506" tIns="214253" rIns="428506" bIns="214253" rtlCol="0" anchor="ctr">
            <a:spAutoFit/>
          </a:bodyPr>
          <a:lstStyle/>
          <a:p>
            <a:pPr algn="ctr"/>
            <a:r>
              <a:rPr lang="en-US" sz="4800" b="1" dirty="0"/>
              <a:t>P</a:t>
            </a:r>
            <a:r>
              <a:rPr lang="en-US" sz="4800" b="1" dirty="0" smtClean="0"/>
              <a:t>rocessing Images</a:t>
            </a:r>
            <a:endParaRPr lang="en-US" sz="4800" b="1" dirty="0"/>
          </a:p>
        </p:txBody>
      </p:sp>
      <p:pic>
        <p:nvPicPr>
          <p:cNvPr id="21" name="Picture 20" descr="E5DB6A7A-EC6E-4202-A5B5-410DF4A99E0F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640" y="26222875"/>
            <a:ext cx="4136508" cy="4386238"/>
          </a:xfrm>
          <a:prstGeom prst="rect">
            <a:avLst/>
          </a:prstGeom>
        </p:spPr>
      </p:pic>
      <p:pic>
        <p:nvPicPr>
          <p:cNvPr id="22" name="Picture 21" descr="vulcan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22" y="20880387"/>
            <a:ext cx="4184625" cy="430825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888821" y="25188642"/>
            <a:ext cx="4156594" cy="1034231"/>
          </a:xfrm>
          <a:prstGeom prst="rect">
            <a:avLst/>
          </a:prstGeom>
          <a:gradFill>
            <a:gsLst>
              <a:gs pos="28000">
                <a:srgbClr val="A2C1E8"/>
              </a:gs>
              <a:gs pos="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428506" tIns="214253" rIns="428506" bIns="214253" rtlCol="0">
            <a:spAutoFit/>
          </a:bodyPr>
          <a:lstStyle/>
          <a:p>
            <a:pPr algn="ctr"/>
            <a:r>
              <a:rPr lang="en-US" sz="3700" dirty="0"/>
              <a:t>Figure 2</a:t>
            </a:r>
          </a:p>
        </p:txBody>
      </p:sp>
      <p:pic>
        <p:nvPicPr>
          <p:cNvPr id="26" name="Picture 25" descr="v8_grayscale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795" y="20880387"/>
            <a:ext cx="4184620" cy="43082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8418280" y="12041187"/>
                <a:ext cx="9244701" cy="84556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428506" tIns="214253" rIns="428506" bIns="214253" rtlCol="0">
                <a:spAutoFit/>
              </a:bodyPr>
              <a:lstStyle/>
              <a:p>
                <a:pPr algn="ctr"/>
                <a:r>
                  <a:rPr lang="en-US" sz="4700" u="sng" dirty="0" smtClean="0"/>
                  <a:t>Feature Extraction &amp; Prediction</a:t>
                </a:r>
                <a:endParaRPr lang="en-US" sz="4700" u="sng" dirty="0"/>
              </a:p>
              <a:p>
                <a:r>
                  <a:rPr lang="en-US" sz="3700" dirty="0"/>
                  <a:t>1</a:t>
                </a:r>
                <a:r>
                  <a:rPr lang="en-US" sz="3700" dirty="0" smtClean="0"/>
                  <a:t>) As </a:t>
                </a:r>
                <a:r>
                  <a:rPr lang="en-US" sz="3700" dirty="0"/>
                  <a:t>shown in Figure 5, we obtain polar form of </a:t>
                </a:r>
                <a:r>
                  <a:rPr lang="en-US" sz="3700" dirty="0" smtClean="0"/>
                  <a:t>the </a:t>
                </a:r>
                <a:r>
                  <a:rPr lang="en-US" altLang="zh-CN" sz="3700" dirty="0" smtClean="0"/>
                  <a:t>edge </a:t>
                </a:r>
                <a:r>
                  <a:rPr lang="en-US" altLang="zh-CN" sz="3700" dirty="0"/>
                  <a:t>matrix </a:t>
                </a:r>
                <a:r>
                  <a:rPr lang="en-US" altLang="zh-CN" sz="3700" dirty="0" smtClean="0"/>
                  <a:t>of </a:t>
                </a:r>
                <a:r>
                  <a:rPr lang="en-US" sz="3700" dirty="0" smtClean="0"/>
                  <a:t>an image. </a:t>
                </a:r>
                <a:r>
                  <a:rPr lang="en-US" sz="3700" dirty="0"/>
                  <a:t>Divide the polar form into </a:t>
                </a:r>
                <a:r>
                  <a:rPr lang="en-US" sz="3700" dirty="0" smtClean="0"/>
                  <a:t>n </a:t>
                </a:r>
                <a:r>
                  <a:rPr lang="en-US" sz="3700" dirty="0"/>
                  <a:t>equal bins and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7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7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37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37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700" dirty="0" smtClean="0"/>
                  <a:t>, the number of 1s </a:t>
                </a:r>
                <a:r>
                  <a:rPr lang="en-US" sz="3700" dirty="0"/>
                  <a:t>in each bin. </a:t>
                </a:r>
                <a:r>
                  <a:rPr lang="en-US" sz="3700" dirty="0" smtClean="0"/>
                  <a:t>Let feature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7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37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altLang="zh-CN" sz="37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sz="3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7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37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7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7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37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37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altLang="zh-CN" sz="37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7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37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37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3700" dirty="0"/>
              </a:p>
              <a:p>
                <a:r>
                  <a:rPr lang="en-US" sz="3700" dirty="0" smtClean="0"/>
                  <a:t>2) For an input image, we extract its feature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7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37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7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3700" b="0" i="1" smtClean="0">
                                <a:latin typeface="Cambria Math"/>
                              </a:rPr>
                              <m:t>𝑖𝑛𝑝𝑢𝑡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3700" dirty="0" smtClean="0"/>
                  <a:t> utilizing the same method and calculate the distances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7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3700" b="0" i="1" smtClean="0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altLang="zh-CN" sz="37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700" dirty="0" smtClean="0"/>
                  <a:t> to all feature vectors of training images.</a:t>
                </a:r>
              </a:p>
              <a:p>
                <a:r>
                  <a:rPr lang="en-US" sz="3700" dirty="0" smtClean="0"/>
                  <a:t>3) We find the </a:t>
                </a:r>
                <a14:m>
                  <m:oMath xmlns:m="http://schemas.openxmlformats.org/officeDocument/2006/math">
                    <m:r>
                      <a:rPr lang="en-US" sz="37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4700" dirty="0" smtClean="0"/>
                  <a:t> </a:t>
                </a:r>
                <a:r>
                  <a:rPr lang="en-US" sz="3700" dirty="0" smtClean="0"/>
                  <a:t>minimum values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7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3700" b="0" i="1" smtClean="0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sz="3700" dirty="0" smtClean="0"/>
                  <a:t>, and compute the mode of them, which is the most likely gesture of the image.</a:t>
                </a:r>
                <a:endParaRPr lang="en-US" sz="47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8280" y="12041187"/>
                <a:ext cx="9244701" cy="845565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BC1BCDA0-3A41-44BB-8749-C85397CC90EA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53" y="556285"/>
            <a:ext cx="6420358" cy="2619176"/>
          </a:xfrm>
          <a:prstGeom prst="rect">
            <a:avLst/>
          </a:prstGeom>
        </p:spPr>
      </p:pic>
      <p:pic>
        <p:nvPicPr>
          <p:cNvPr id="36" name="Picture 35" descr="6D7DBF5E-9A6C-4611-8A81-93E1EAE9F0E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19" y="3923005"/>
            <a:ext cx="8937284" cy="623484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5877988" y="20294710"/>
            <a:ext cx="5510873" cy="117135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28506" tIns="214253" rIns="428506" bIns="214253" rtlCol="0" anchor="ctr">
            <a:spAutoFit/>
          </a:bodyPr>
          <a:lstStyle/>
          <a:p>
            <a:pPr algn="ctr"/>
            <a:r>
              <a:rPr lang="en-US" sz="4800" b="1" dirty="0" smtClean="0"/>
              <a:t>Future Work</a:t>
            </a:r>
            <a:endParaRPr lang="en-US" sz="4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5815931" y="951168"/>
            <a:ext cx="5486403" cy="11713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28506" tIns="214253" rIns="428506" bIns="214253" rtlCol="0" anchor="ctr">
            <a:spAutoFit/>
          </a:bodyPr>
          <a:lstStyle/>
          <a:p>
            <a:pPr algn="ctr"/>
            <a:r>
              <a:rPr lang="en-US" sz="4800" b="1" dirty="0"/>
              <a:t>Flow Chart</a:t>
            </a:r>
          </a:p>
        </p:txBody>
      </p:sp>
      <p:sp>
        <p:nvSpPr>
          <p:cNvPr id="39" name="Text Placeholder 6"/>
          <p:cNvSpPr txBox="1">
            <a:spLocks/>
          </p:cNvSpPr>
          <p:nvPr/>
        </p:nvSpPr>
        <p:spPr>
          <a:xfrm>
            <a:off x="18418280" y="10809339"/>
            <a:ext cx="9244701" cy="1255849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28506" tIns="214253" rIns="428506" bIns="214253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 smtClean="0"/>
              <a:t>Making Prediction</a:t>
            </a:r>
            <a:endParaRPr lang="en-US" sz="4800" dirty="0"/>
          </a:p>
        </p:txBody>
      </p:sp>
      <p:sp>
        <p:nvSpPr>
          <p:cNvPr id="43" name="TextBox 42"/>
          <p:cNvSpPr txBox="1"/>
          <p:nvPr/>
        </p:nvSpPr>
        <p:spPr>
          <a:xfrm>
            <a:off x="35879775" y="21470279"/>
            <a:ext cx="5520333" cy="6695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28506" tIns="214253" rIns="428506" bIns="214253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3700" dirty="0" smtClean="0"/>
              <a:t>Increase  the number of gestures in our training model.</a:t>
            </a:r>
          </a:p>
          <a:p>
            <a:pPr marL="742950" indent="-742950">
              <a:buAutoNum type="arabicParenR"/>
            </a:pPr>
            <a:r>
              <a:rPr lang="en-US" sz="3700" dirty="0" smtClean="0"/>
              <a:t>Expand the work content into motion gesture detection</a:t>
            </a:r>
          </a:p>
          <a:p>
            <a:pPr marL="742950" indent="-742950">
              <a:buAutoNum type="arabicParenR"/>
            </a:pPr>
            <a:r>
              <a:rPr lang="en-US" sz="3700" dirty="0" smtClean="0"/>
              <a:t>Exploit the point distance factor and add to the feature of the gesture.</a:t>
            </a:r>
            <a:endParaRPr lang="en-US" sz="3700" dirty="0"/>
          </a:p>
        </p:txBody>
      </p:sp>
      <p:sp>
        <p:nvSpPr>
          <p:cNvPr id="46" name="TextBox 45"/>
          <p:cNvSpPr txBox="1"/>
          <p:nvPr/>
        </p:nvSpPr>
        <p:spPr>
          <a:xfrm>
            <a:off x="35815932" y="2521704"/>
            <a:ext cx="5486400" cy="18792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28506" tIns="214253" rIns="428506" bIns="214253" rtlCol="0">
            <a:spAutoFit/>
          </a:bodyPr>
          <a:lstStyle/>
          <a:p>
            <a:pPr algn="ctr"/>
            <a:r>
              <a:rPr lang="en-US" sz="4700" b="1" dirty="0"/>
              <a:t>Sample Gestures</a:t>
            </a:r>
          </a:p>
          <a:p>
            <a:pPr algn="ctr"/>
            <a:r>
              <a:rPr lang="en-US" sz="4700" b="1" dirty="0"/>
              <a:t>(Training Data)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877988" y="5605248"/>
            <a:ext cx="5436452" cy="18792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28506" tIns="214253" rIns="428506" bIns="214253" rtlCol="0">
            <a:spAutoFit/>
          </a:bodyPr>
          <a:lstStyle/>
          <a:p>
            <a:pPr algn="ctr"/>
            <a:r>
              <a:rPr lang="en-US" sz="4700" b="1" dirty="0" smtClean="0"/>
              <a:t>Edge</a:t>
            </a:r>
          </a:p>
          <a:p>
            <a:pPr algn="ctr"/>
            <a:r>
              <a:rPr lang="en-US" sz="4700" b="1" dirty="0" smtClean="0"/>
              <a:t> Detector</a:t>
            </a:r>
            <a:endParaRPr lang="en-US" sz="47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5877988" y="8617716"/>
            <a:ext cx="5436452" cy="19207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28506" tIns="214253" rIns="428506" bIns="214253" rtlCol="0">
            <a:spAutoFit/>
          </a:bodyPr>
          <a:lstStyle/>
          <a:p>
            <a:pPr algn="ctr"/>
            <a:r>
              <a:rPr lang="en-US" sz="4700" b="1" dirty="0"/>
              <a:t>Feature </a:t>
            </a:r>
          </a:p>
          <a:p>
            <a:pPr algn="ctr"/>
            <a:r>
              <a:rPr lang="en-US" sz="4700" b="1" dirty="0"/>
              <a:t>Extraction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877988" y="11773953"/>
            <a:ext cx="5436452" cy="19207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28506" tIns="214253" rIns="428506" bIns="214253" rtlCol="0">
            <a:spAutoFit/>
          </a:bodyPr>
          <a:lstStyle/>
          <a:p>
            <a:pPr algn="ctr"/>
            <a:r>
              <a:rPr lang="en-US" sz="4700" b="1" dirty="0"/>
              <a:t>Feature</a:t>
            </a:r>
          </a:p>
          <a:p>
            <a:pPr algn="ctr"/>
            <a:r>
              <a:rPr lang="en-US" sz="4700" b="1" dirty="0"/>
              <a:t>Analysis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877986" y="14799359"/>
            <a:ext cx="5436454" cy="19207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28506" tIns="214253" rIns="428506" bIns="214253" rtlCol="0">
            <a:spAutoFit/>
          </a:bodyPr>
          <a:lstStyle/>
          <a:p>
            <a:pPr algn="ctr"/>
            <a:r>
              <a:rPr lang="en-US" sz="4700" b="1" dirty="0"/>
              <a:t>Compare to</a:t>
            </a:r>
          </a:p>
          <a:p>
            <a:pPr algn="ctr"/>
            <a:r>
              <a:rPr lang="en-US" sz="4700" b="1" dirty="0"/>
              <a:t>Training data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877984" y="17818403"/>
            <a:ext cx="5436455" cy="19207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28506" tIns="214253" rIns="428506" bIns="214253" rtlCol="0">
            <a:spAutoFit/>
          </a:bodyPr>
          <a:lstStyle/>
          <a:p>
            <a:pPr algn="ctr"/>
            <a:r>
              <a:rPr lang="en-US" sz="4700" b="1" dirty="0"/>
              <a:t>Derive </a:t>
            </a:r>
          </a:p>
          <a:p>
            <a:pPr algn="ctr"/>
            <a:r>
              <a:rPr lang="en-US" sz="4700" b="1" dirty="0"/>
              <a:t>Conclusion</a:t>
            </a:r>
          </a:p>
        </p:txBody>
      </p:sp>
      <p:sp>
        <p:nvSpPr>
          <p:cNvPr id="55" name="Down Arrow 54"/>
          <p:cNvSpPr/>
          <p:nvPr/>
        </p:nvSpPr>
        <p:spPr>
          <a:xfrm>
            <a:off x="38514662" y="4686281"/>
            <a:ext cx="1088020" cy="7879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28506" tIns="214253" rIns="428506" bIns="214253"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38514662" y="7765792"/>
            <a:ext cx="1088020" cy="7879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28506" tIns="214253" rIns="428506" bIns="214253"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38514662" y="10780574"/>
            <a:ext cx="1088020" cy="7879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28506" tIns="214253" rIns="428506" bIns="214253"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38514662" y="13897999"/>
            <a:ext cx="1088020" cy="7879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28506" tIns="214253" rIns="428506" bIns="214253"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8514662" y="16945208"/>
            <a:ext cx="1088020" cy="7879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28506" tIns="214253" rIns="428506" bIns="214253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8386302" y="30666556"/>
            <a:ext cx="9244703" cy="103423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428506" tIns="214253" rIns="428506" bIns="214253" rtlCol="0" anchor="t">
            <a:spAutoFit/>
          </a:bodyPr>
          <a:lstStyle/>
          <a:p>
            <a:pPr algn="ctr"/>
            <a:r>
              <a:rPr lang="en-US" sz="3700" dirty="0"/>
              <a:t>Figure 5</a:t>
            </a:r>
          </a:p>
        </p:txBody>
      </p:sp>
      <p:pic>
        <p:nvPicPr>
          <p:cNvPr id="1036" name="Picture 12" descr="F:\My Documents\my docs\Dropbox\!FALL 2013\ELEC 301\final proj\present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35" y="15957903"/>
            <a:ext cx="3886196" cy="388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My Documents\my docs\Dropbox\!FALL 2013\ELEC 301\final proj\present3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964" y="20601232"/>
            <a:ext cx="3860555" cy="386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:\My Documents\my docs\Dropbox\!FALL 2013\ELEC 301\final proj\present4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34" y="20575589"/>
            <a:ext cx="3886197" cy="38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My Documents\my docs\Dropbox\!FALL 2013\ELEC 301\final proj\present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964" y="15957903"/>
            <a:ext cx="3860552" cy="38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:\My Documents\my docs\Dropbox\!FALL 2013\ELEC 301\final proj\vulcan\Demo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302" y="20880387"/>
            <a:ext cx="9244701" cy="967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9446639" y="25188641"/>
            <a:ext cx="4136508" cy="1034231"/>
          </a:xfrm>
          <a:prstGeom prst="rect">
            <a:avLst/>
          </a:prstGeom>
          <a:gradFill>
            <a:gsLst>
              <a:gs pos="28000">
                <a:srgbClr val="A2C1E8"/>
              </a:gs>
              <a:gs pos="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428506" tIns="214253" rIns="428506" bIns="214253" rtlCol="0">
            <a:spAutoFit/>
          </a:bodyPr>
          <a:lstStyle/>
          <a:p>
            <a:pPr algn="ctr"/>
            <a:r>
              <a:rPr lang="en-US" sz="3700" dirty="0"/>
              <a:t>Figure </a:t>
            </a:r>
            <a:r>
              <a:rPr lang="en-US" sz="3700" dirty="0" smtClean="0"/>
              <a:t>1</a:t>
            </a:r>
            <a:endParaRPr lang="en-US" sz="3700" dirty="0"/>
          </a:p>
        </p:txBody>
      </p:sp>
      <p:sp>
        <p:nvSpPr>
          <p:cNvPr id="63" name="TextBox 62"/>
          <p:cNvSpPr txBox="1"/>
          <p:nvPr/>
        </p:nvSpPr>
        <p:spPr>
          <a:xfrm>
            <a:off x="9449018" y="30666556"/>
            <a:ext cx="4134130" cy="1034231"/>
          </a:xfrm>
          <a:prstGeom prst="rect">
            <a:avLst/>
          </a:prstGeom>
          <a:gradFill>
            <a:gsLst>
              <a:gs pos="28000">
                <a:srgbClr val="A2C1E8"/>
              </a:gs>
              <a:gs pos="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428506" tIns="214253" rIns="428506" bIns="214253" rtlCol="0" anchor="t">
            <a:spAutoFit/>
          </a:bodyPr>
          <a:lstStyle/>
          <a:p>
            <a:pPr algn="ctr"/>
            <a:r>
              <a:rPr lang="en-US" sz="3700" dirty="0"/>
              <a:t>Figure </a:t>
            </a:r>
            <a:r>
              <a:rPr lang="en-US" sz="3700" dirty="0" smtClean="0"/>
              <a:t>3</a:t>
            </a:r>
            <a:endParaRPr lang="en-US" sz="3700" dirty="0"/>
          </a:p>
        </p:txBody>
      </p:sp>
      <p:sp>
        <p:nvSpPr>
          <p:cNvPr id="64" name="TextBox 63"/>
          <p:cNvSpPr txBox="1"/>
          <p:nvPr/>
        </p:nvSpPr>
        <p:spPr>
          <a:xfrm>
            <a:off x="13888820" y="30666556"/>
            <a:ext cx="4156595" cy="1034231"/>
          </a:xfrm>
          <a:prstGeom prst="rect">
            <a:avLst/>
          </a:prstGeom>
          <a:gradFill>
            <a:gsLst>
              <a:gs pos="28000">
                <a:srgbClr val="A2C1E8"/>
              </a:gs>
              <a:gs pos="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428506" tIns="214253" rIns="428506" bIns="214253" rtlCol="0" anchor="t">
            <a:spAutoFit/>
          </a:bodyPr>
          <a:lstStyle/>
          <a:p>
            <a:pPr algn="ctr"/>
            <a:r>
              <a:rPr lang="en-US" sz="3700" dirty="0"/>
              <a:t>Figure </a:t>
            </a:r>
            <a:r>
              <a:rPr lang="en-US" sz="3700" dirty="0" smtClean="0"/>
              <a:t>4</a:t>
            </a:r>
            <a:endParaRPr lang="en-US" sz="37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415" y="3923006"/>
            <a:ext cx="10608166" cy="6310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043980" y="5080274"/>
            <a:ext cx="7239001" cy="26620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5000" dirty="0" smtClean="0"/>
          </a:p>
          <a:p>
            <a:endParaRPr lang="en-US" altLang="zh-CN" sz="5000" dirty="0"/>
          </a:p>
          <a:p>
            <a:endParaRPr lang="en-US" altLang="zh-CN" sz="5000" dirty="0" smtClean="0"/>
          </a:p>
          <a:p>
            <a:endParaRPr lang="en-US" altLang="zh-CN" sz="5000" dirty="0"/>
          </a:p>
          <a:p>
            <a:endParaRPr lang="en-US" altLang="zh-CN" sz="5000" dirty="0" smtClean="0"/>
          </a:p>
          <a:p>
            <a:endParaRPr lang="en-US" altLang="zh-CN" sz="5000" dirty="0"/>
          </a:p>
          <a:p>
            <a:endParaRPr lang="en-US" altLang="zh-CN" sz="5000" dirty="0" smtClean="0"/>
          </a:p>
          <a:p>
            <a:endParaRPr lang="en-US" altLang="zh-CN" sz="5000" dirty="0"/>
          </a:p>
          <a:p>
            <a:endParaRPr lang="en-US" altLang="zh-CN" sz="5000" dirty="0" smtClean="0"/>
          </a:p>
          <a:p>
            <a:endParaRPr lang="en-US" altLang="zh-CN" sz="5000" dirty="0"/>
          </a:p>
          <a:p>
            <a:endParaRPr lang="en-US" altLang="zh-CN" sz="5000" dirty="0" smtClean="0"/>
          </a:p>
          <a:p>
            <a:endParaRPr lang="en-US" altLang="zh-CN" sz="5000" dirty="0"/>
          </a:p>
          <a:p>
            <a:endParaRPr lang="en-US" altLang="zh-CN" sz="5000" dirty="0" smtClean="0"/>
          </a:p>
          <a:p>
            <a:endParaRPr lang="en-US" altLang="zh-CN" sz="5000" dirty="0"/>
          </a:p>
          <a:p>
            <a:endParaRPr lang="en-US" altLang="zh-CN" sz="5000" dirty="0" smtClean="0"/>
          </a:p>
          <a:p>
            <a:endParaRPr lang="en-US" altLang="zh-CN" sz="5000" dirty="0"/>
          </a:p>
          <a:p>
            <a:endParaRPr lang="en-US" altLang="zh-CN" sz="5000" dirty="0" smtClean="0"/>
          </a:p>
          <a:p>
            <a:endParaRPr lang="en-US" altLang="zh-CN" sz="5000" dirty="0"/>
          </a:p>
          <a:p>
            <a:endParaRPr lang="en-US" altLang="zh-CN" sz="5000" dirty="0" smtClean="0"/>
          </a:p>
          <a:p>
            <a:endParaRPr lang="en-US" altLang="zh-CN" sz="5000" dirty="0"/>
          </a:p>
          <a:p>
            <a:endParaRPr lang="en-US" altLang="zh-CN" sz="5000" dirty="0" smtClean="0"/>
          </a:p>
          <a:p>
            <a:endParaRPr lang="en-US" altLang="zh-CN" sz="5000" dirty="0"/>
          </a:p>
          <a:p>
            <a:endParaRPr lang="en-US" altLang="zh-CN" sz="5000" dirty="0" smtClean="0"/>
          </a:p>
          <a:p>
            <a:endParaRPr lang="en-US" altLang="zh-CN" sz="5000" dirty="0"/>
          </a:p>
          <a:p>
            <a:endParaRPr lang="en-US" altLang="zh-CN" sz="5000" dirty="0" smtClean="0"/>
          </a:p>
          <a:p>
            <a:endParaRPr lang="en-US" altLang="zh-CN" sz="5000" dirty="0"/>
          </a:p>
          <a:p>
            <a:endParaRPr lang="en-US" altLang="zh-CN" sz="5000" dirty="0" smtClean="0"/>
          </a:p>
          <a:p>
            <a:endParaRPr lang="en-US" altLang="zh-CN" sz="5000" dirty="0"/>
          </a:p>
          <a:p>
            <a:endParaRPr lang="en-US" altLang="zh-CN" sz="5000" dirty="0" smtClean="0"/>
          </a:p>
          <a:p>
            <a:endParaRPr lang="en-US" altLang="zh-CN" sz="5000" dirty="0"/>
          </a:p>
          <a:p>
            <a:endParaRPr lang="en-US" altLang="zh-CN" sz="5000" dirty="0" smtClean="0"/>
          </a:p>
          <a:p>
            <a:endParaRPr lang="en-US" altLang="zh-CN" sz="5000" dirty="0"/>
          </a:p>
          <a:p>
            <a:endParaRPr lang="en-US" altLang="zh-CN" sz="5000" dirty="0" smtClean="0"/>
          </a:p>
          <a:p>
            <a:endParaRPr lang="en-US" altLang="zh-CN" sz="5000" dirty="0"/>
          </a:p>
        </p:txBody>
      </p:sp>
      <p:sp>
        <p:nvSpPr>
          <p:cNvPr id="65" name="TextBox 64"/>
          <p:cNvSpPr txBox="1"/>
          <p:nvPr/>
        </p:nvSpPr>
        <p:spPr>
          <a:xfrm>
            <a:off x="28043981" y="3879898"/>
            <a:ext cx="7239000" cy="117135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28506" tIns="214253" rIns="428506" bIns="214253" rtlCol="0" anchor="ctr">
            <a:spAutoFit/>
          </a:bodyPr>
          <a:lstStyle/>
          <a:p>
            <a:pPr algn="ctr"/>
            <a:r>
              <a:rPr lang="en-US" sz="4800" b="1" dirty="0" smtClean="0"/>
              <a:t>Results</a:t>
            </a:r>
            <a:endParaRPr lang="en-US" sz="48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5889235" y="28166223"/>
            <a:ext cx="5510873" cy="115596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28506" tIns="214253" rIns="428506" bIns="214253" rtlCol="0" anchor="ctr">
            <a:spAutoFit/>
          </a:bodyPr>
          <a:lstStyle/>
          <a:p>
            <a:pPr algn="ctr"/>
            <a:r>
              <a:rPr lang="en-US" sz="4700" b="1" dirty="0" smtClean="0">
                <a:solidFill>
                  <a:srgbClr val="002060"/>
                </a:solidFill>
              </a:rPr>
              <a:t>Acknowledgement</a:t>
            </a:r>
            <a:endParaRPr lang="en-US" sz="47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89236" y="29338587"/>
            <a:ext cx="5510872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700" dirty="0" smtClean="0"/>
              <a:t>Our group thanks Prof. </a:t>
            </a:r>
            <a:r>
              <a:rPr lang="en-US" altLang="zh-CN" sz="3700" dirty="0" err="1" smtClean="0"/>
              <a:t>Baraniuk</a:t>
            </a:r>
            <a:r>
              <a:rPr lang="en-US" altLang="zh-CN" sz="3700" dirty="0" smtClean="0"/>
              <a:t>, Dr. </a:t>
            </a:r>
            <a:r>
              <a:rPr lang="en-US" altLang="zh-CN" sz="3700" dirty="0" err="1" smtClean="0"/>
              <a:t>Kaushik</a:t>
            </a:r>
            <a:r>
              <a:rPr lang="en-US" altLang="zh-CN" sz="3700" dirty="0" smtClean="0"/>
              <a:t> </a:t>
            </a:r>
            <a:r>
              <a:rPr lang="en-US" altLang="zh-CN" sz="3700" dirty="0" err="1" smtClean="0"/>
              <a:t>Mitra</a:t>
            </a:r>
            <a:r>
              <a:rPr lang="en-US" altLang="zh-CN" sz="3700" dirty="0" smtClean="0"/>
              <a:t> and our TA </a:t>
            </a:r>
            <a:r>
              <a:rPr lang="en-US" altLang="zh-CN" sz="3700" dirty="0" err="1" smtClean="0"/>
              <a:t>Rajen</a:t>
            </a:r>
            <a:r>
              <a:rPr lang="en-US" altLang="zh-CN" sz="3700" dirty="0" smtClean="0"/>
              <a:t> Patel for their assistance</a:t>
            </a:r>
            <a:endParaRPr lang="zh-CN" altLang="en-US" sz="3700" dirty="0"/>
          </a:p>
        </p:txBody>
      </p:sp>
    </p:spTree>
    <p:extLst>
      <p:ext uri="{BB962C8B-B14F-4D97-AF65-F5344CB8AC3E}">
        <p14:creationId xmlns:p14="http://schemas.microsoft.com/office/powerpoint/2010/main" val="2301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466</Words>
  <Application>Microsoft Office PowerPoint</Application>
  <PresentationFormat>自定义</PresentationFormat>
  <Paragraphs>76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2D Still Image Hand Gesture Recognition Zihe Huang, Chenxin Fu, Minyang Ma, Aoliang Zhi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Hand Gesture Recognition Zihe Zhang, Chenxin Fu, Minyang Ma, Aoliang Zhi</dc:title>
  <dc:creator>Aoliang Zhi</dc:creator>
  <cp:lastModifiedBy>wxjiangcn</cp:lastModifiedBy>
  <cp:revision>87</cp:revision>
  <dcterms:created xsi:type="dcterms:W3CDTF">2013-12-15T13:07:10Z</dcterms:created>
  <dcterms:modified xsi:type="dcterms:W3CDTF">2013-12-16T03:36:13Z</dcterms:modified>
</cp:coreProperties>
</file>