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4" r:id="rId3"/>
    <p:sldId id="281" r:id="rId4"/>
    <p:sldId id="311" r:id="rId5"/>
    <p:sldId id="297" r:id="rId6"/>
    <p:sldId id="308" r:id="rId7"/>
    <p:sldId id="283" r:id="rId8"/>
    <p:sldId id="272" r:id="rId9"/>
    <p:sldId id="288" r:id="rId10"/>
    <p:sldId id="301" r:id="rId11"/>
    <p:sldId id="306" r:id="rId12"/>
    <p:sldId id="318" r:id="rId13"/>
    <p:sldId id="290" r:id="rId14"/>
    <p:sldId id="291" r:id="rId15"/>
    <p:sldId id="265" r:id="rId16"/>
    <p:sldId id="310" r:id="rId17"/>
    <p:sldId id="304" r:id="rId18"/>
    <p:sldId id="282" r:id="rId19"/>
    <p:sldId id="317" r:id="rId20"/>
    <p:sldId id="309" r:id="rId21"/>
    <p:sldId id="312" r:id="rId22"/>
    <p:sldId id="313" r:id="rId23"/>
    <p:sldId id="315" r:id="rId24"/>
    <p:sldId id="319" r:id="rId25"/>
    <p:sldId id="320" r:id="rId26"/>
    <p:sldId id="321" r:id="rId27"/>
    <p:sldId id="305" r:id="rId28"/>
    <p:sldId id="31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01" autoAdjust="0"/>
    <p:restoredTop sz="85009" autoAdjust="0"/>
  </p:normalViewPr>
  <p:slideViewPr>
    <p:cSldViewPr>
      <p:cViewPr varScale="1">
        <p:scale>
          <a:sx n="66" d="100"/>
          <a:sy n="66" d="100"/>
        </p:scale>
        <p:origin x="-12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55526C-6B9A-47A4-87A5-69394716FDB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C1BC16-F55D-4F39-BE37-D6452DE28790}">
      <dgm:prSet phldrT="[Text]" custT="1"/>
      <dgm:spPr/>
      <dgm:t>
        <a:bodyPr/>
        <a:lstStyle/>
        <a:p>
          <a:r>
            <a:rPr lang="en-US" sz="3600" b="1" dirty="0" smtClean="0">
              <a:solidFill>
                <a:schemeClr val="bg1"/>
              </a:solidFill>
            </a:rPr>
            <a:t>EAC</a:t>
          </a:r>
          <a:endParaRPr lang="en-US" sz="3600" b="1" dirty="0">
            <a:solidFill>
              <a:schemeClr val="bg1"/>
            </a:solidFill>
          </a:endParaRPr>
        </a:p>
      </dgm:t>
    </dgm:pt>
    <dgm:pt modelId="{8D10E307-8418-43C5-ADE4-63BAB88151F8}" type="parTrans" cxnId="{423B28C4-D78A-42E2-AB27-3FF8A8460597}">
      <dgm:prSet/>
      <dgm:spPr/>
      <dgm:t>
        <a:bodyPr/>
        <a:lstStyle/>
        <a:p>
          <a:endParaRPr lang="en-US"/>
        </a:p>
      </dgm:t>
    </dgm:pt>
    <dgm:pt modelId="{BC09B26A-96FA-47FD-845C-BFE2EC800536}" type="sibTrans" cxnId="{423B28C4-D78A-42E2-AB27-3FF8A8460597}">
      <dgm:prSet/>
      <dgm:spPr/>
      <dgm:t>
        <a:bodyPr/>
        <a:lstStyle/>
        <a:p>
          <a:endParaRPr lang="en-US"/>
        </a:p>
      </dgm:t>
    </dgm:pt>
    <dgm:pt modelId="{71CE28F7-002D-4DA3-9AA2-345DA10FC12E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bg1"/>
              </a:solidFill>
            </a:rPr>
            <a:t>Stand Alone Course</a:t>
          </a:r>
          <a:endParaRPr lang="en-US" sz="1800" b="1" dirty="0">
            <a:solidFill>
              <a:schemeClr val="bg1"/>
            </a:solidFill>
          </a:endParaRPr>
        </a:p>
      </dgm:t>
    </dgm:pt>
    <dgm:pt modelId="{E7920091-7633-4E7A-810D-F8B14AD9304F}" type="parTrans" cxnId="{2DD68AEE-7C4F-47F7-B289-59CF808C8980}">
      <dgm:prSet/>
      <dgm:spPr/>
      <dgm:t>
        <a:bodyPr/>
        <a:lstStyle/>
        <a:p>
          <a:endParaRPr lang="en-US"/>
        </a:p>
      </dgm:t>
    </dgm:pt>
    <dgm:pt modelId="{37867D17-476F-424E-A59C-263DBFCBD976}" type="sibTrans" cxnId="{2DD68AEE-7C4F-47F7-B289-59CF808C8980}">
      <dgm:prSet/>
      <dgm:spPr/>
      <dgm:t>
        <a:bodyPr/>
        <a:lstStyle/>
        <a:p>
          <a:endParaRPr lang="en-US"/>
        </a:p>
      </dgm:t>
    </dgm:pt>
    <dgm:pt modelId="{486BB1BA-F2AC-4875-A057-3A55F217ED71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Special Activities </a:t>
          </a:r>
          <a:r>
            <a:rPr lang="en-US" sz="1600" dirty="0" smtClean="0">
              <a:solidFill>
                <a:schemeClr val="bg1"/>
              </a:solidFill>
            </a:rPr>
            <a:t>(e.g. Ethics Bowl)</a:t>
          </a:r>
          <a:endParaRPr lang="en-US" sz="1600" dirty="0">
            <a:solidFill>
              <a:schemeClr val="bg1"/>
            </a:solidFill>
          </a:endParaRPr>
        </a:p>
      </dgm:t>
    </dgm:pt>
    <dgm:pt modelId="{23C7D510-9626-4767-9780-AED7D70D47A2}" type="parTrans" cxnId="{E9FF992D-B6D4-4D65-A5B4-D5C57C4909C4}">
      <dgm:prSet/>
      <dgm:spPr/>
      <dgm:t>
        <a:bodyPr/>
        <a:lstStyle/>
        <a:p>
          <a:endParaRPr lang="en-US"/>
        </a:p>
      </dgm:t>
    </dgm:pt>
    <dgm:pt modelId="{4541410C-B764-414B-88DE-52EA7B8D2EF8}" type="sibTrans" cxnId="{E9FF992D-B6D4-4D65-A5B4-D5C57C4909C4}">
      <dgm:prSet/>
      <dgm:spPr/>
      <dgm:t>
        <a:bodyPr/>
        <a:lstStyle/>
        <a:p>
          <a:endParaRPr lang="en-US"/>
        </a:p>
      </dgm:t>
    </dgm:pt>
    <dgm:pt modelId="{49CF7FD2-29CF-4032-9B00-9E74561DC456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EAC Resources </a:t>
          </a:r>
          <a:r>
            <a:rPr lang="en-US" sz="1600" b="0" i="1" dirty="0" smtClean="0">
              <a:solidFill>
                <a:schemeClr val="bg1"/>
              </a:solidFill>
            </a:rPr>
            <a:t>(cases, exercises, modules, etc.)</a:t>
          </a:r>
          <a:endParaRPr lang="en-US" sz="1600" b="0" i="1" dirty="0">
            <a:solidFill>
              <a:schemeClr val="bg1"/>
            </a:solidFill>
          </a:endParaRPr>
        </a:p>
      </dgm:t>
    </dgm:pt>
    <dgm:pt modelId="{D12A73C8-65C0-4831-AC94-474EE214D28B}" type="parTrans" cxnId="{FCEEECDD-2B48-4BEC-80E7-017F27A21333}">
      <dgm:prSet/>
      <dgm:spPr/>
      <dgm:t>
        <a:bodyPr/>
        <a:lstStyle/>
        <a:p>
          <a:endParaRPr lang="en-US"/>
        </a:p>
      </dgm:t>
    </dgm:pt>
    <dgm:pt modelId="{9D7C16B8-702F-4357-A1C4-91463F685885}" type="sibTrans" cxnId="{FCEEECDD-2B48-4BEC-80E7-017F27A21333}">
      <dgm:prSet/>
      <dgm:spPr/>
      <dgm:t>
        <a:bodyPr/>
        <a:lstStyle/>
        <a:p>
          <a:endParaRPr lang="en-US"/>
        </a:p>
      </dgm:t>
    </dgm:pt>
    <dgm:pt modelId="{D1098EA8-0DCD-4827-A546-79988A9DDA4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Faculty Development Workshops</a:t>
          </a:r>
          <a:endParaRPr lang="en-US" sz="1600" b="1" dirty="0">
            <a:solidFill>
              <a:schemeClr val="bg1"/>
            </a:solidFill>
          </a:endParaRPr>
        </a:p>
      </dgm:t>
    </dgm:pt>
    <dgm:pt modelId="{DB53970F-25EF-45FF-AB75-65EE0CF5A473}" type="parTrans" cxnId="{9C67B5ED-5CC8-4166-9A69-3647898C276A}">
      <dgm:prSet/>
      <dgm:spPr/>
      <dgm:t>
        <a:bodyPr/>
        <a:lstStyle/>
        <a:p>
          <a:endParaRPr lang="en-US"/>
        </a:p>
      </dgm:t>
    </dgm:pt>
    <dgm:pt modelId="{903D57A4-FAA6-4F4F-B8A8-8260D901ED07}" type="sibTrans" cxnId="{9C67B5ED-5CC8-4166-9A69-3647898C276A}">
      <dgm:prSet/>
      <dgm:spPr/>
      <dgm:t>
        <a:bodyPr/>
        <a:lstStyle/>
        <a:p>
          <a:endParaRPr lang="en-US"/>
        </a:p>
      </dgm:t>
    </dgm:pt>
    <dgm:pt modelId="{2FD57EE5-8272-4EB8-989B-9C48453648B4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bg1"/>
              </a:solidFill>
            </a:rPr>
            <a:t>Micro-</a:t>
          </a:r>
          <a:br>
            <a:rPr lang="en-US" sz="1800" b="1" dirty="0" smtClean="0">
              <a:solidFill>
                <a:schemeClr val="bg1"/>
              </a:solidFill>
            </a:rPr>
          </a:br>
          <a:r>
            <a:rPr lang="en-US" sz="1800" b="1" dirty="0" smtClean="0">
              <a:solidFill>
                <a:schemeClr val="bg1"/>
              </a:solidFill>
            </a:rPr>
            <a:t>interventions</a:t>
          </a:r>
          <a:endParaRPr lang="en-US" sz="1800" b="1" dirty="0">
            <a:solidFill>
              <a:schemeClr val="bg1"/>
            </a:solidFill>
          </a:endParaRPr>
        </a:p>
      </dgm:t>
    </dgm:pt>
    <dgm:pt modelId="{B51E27F2-AAFF-45F5-A32C-EB01AFACD95B}" type="parTrans" cxnId="{F9D0A542-4CDC-4B8D-AABD-F05999A6738C}">
      <dgm:prSet/>
      <dgm:spPr/>
      <dgm:t>
        <a:bodyPr/>
        <a:lstStyle/>
        <a:p>
          <a:endParaRPr lang="en-US"/>
        </a:p>
      </dgm:t>
    </dgm:pt>
    <dgm:pt modelId="{7AF53F1B-0642-4286-8A30-DDE431C84413}" type="sibTrans" cxnId="{F9D0A542-4CDC-4B8D-AABD-F05999A6738C}">
      <dgm:prSet/>
      <dgm:spPr/>
      <dgm:t>
        <a:bodyPr/>
        <a:lstStyle/>
        <a:p>
          <a:endParaRPr lang="en-US"/>
        </a:p>
      </dgm:t>
    </dgm:pt>
    <dgm:pt modelId="{FFDAFA08-8A30-4E71-9B25-32000435C1CC}" type="pres">
      <dgm:prSet presAssocID="{2655526C-6B9A-47A4-87A5-69394716FDB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074B48-FFE4-4AD9-9EDF-965E78C64823}" type="pres">
      <dgm:prSet presAssocID="{29C1BC16-F55D-4F39-BE37-D6452DE28790}" presName="centerShape" presStyleLbl="node0" presStyleIdx="0" presStyleCnt="1" custScaleX="75549" custScaleY="70482" custLinFactNeighborX="384" custLinFactNeighborY="-193"/>
      <dgm:spPr/>
      <dgm:t>
        <a:bodyPr/>
        <a:lstStyle/>
        <a:p>
          <a:endParaRPr lang="en-US"/>
        </a:p>
      </dgm:t>
    </dgm:pt>
    <dgm:pt modelId="{289E1E88-6310-4DF5-AC5C-4D6400D34A3E}" type="pres">
      <dgm:prSet presAssocID="{71CE28F7-002D-4DA3-9AA2-345DA10FC12E}" presName="node" presStyleLbl="node1" presStyleIdx="0" presStyleCnt="5" custScaleX="130592" custScaleY="820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DDB21-F6CB-4002-A17C-6176CB545B3A}" type="pres">
      <dgm:prSet presAssocID="{71CE28F7-002D-4DA3-9AA2-345DA10FC12E}" presName="dummy" presStyleCnt="0"/>
      <dgm:spPr/>
    </dgm:pt>
    <dgm:pt modelId="{9FC6261A-BAE7-4722-A18F-765948D5A518}" type="pres">
      <dgm:prSet presAssocID="{37867D17-476F-424E-A59C-263DBFCBD97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180A854D-2234-4E5E-88AB-10CAAE00E021}" type="pres">
      <dgm:prSet presAssocID="{2FD57EE5-8272-4EB8-989B-9C48453648B4}" presName="node" presStyleLbl="node1" presStyleIdx="1" presStyleCnt="5" custScaleX="138585" custScaleY="82917" custRadScaleRad="94147" custRadScaleInc="-174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D7928-373E-446D-B060-2BD5D8B4C3BD}" type="pres">
      <dgm:prSet presAssocID="{2FD57EE5-8272-4EB8-989B-9C48453648B4}" presName="dummy" presStyleCnt="0"/>
      <dgm:spPr/>
    </dgm:pt>
    <dgm:pt modelId="{16CE2FCC-F151-4EB5-A49C-E9A0A1685207}" type="pres">
      <dgm:prSet presAssocID="{7AF53F1B-0642-4286-8A30-DDE431C8441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5619412-FA70-468E-B01F-E8BE81F01E12}" type="pres">
      <dgm:prSet presAssocID="{486BB1BA-F2AC-4875-A057-3A55F217ED71}" presName="node" presStyleLbl="node1" presStyleIdx="2" presStyleCnt="5" custScaleX="131091" custScaleY="88422" custRadScaleRad="95233" custRadScaleInc="-494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A49B7-9169-4E42-A25D-D409E026132A}" type="pres">
      <dgm:prSet presAssocID="{486BB1BA-F2AC-4875-A057-3A55F217ED71}" presName="dummy" presStyleCnt="0"/>
      <dgm:spPr/>
    </dgm:pt>
    <dgm:pt modelId="{FBDAA346-66A6-44D8-AE23-67A771EF3CE4}" type="pres">
      <dgm:prSet presAssocID="{4541410C-B764-414B-88DE-52EA7B8D2EF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1EAB261-F33C-428A-8CD1-4714E05AEDD7}" type="pres">
      <dgm:prSet presAssocID="{49CF7FD2-29CF-4032-9B00-9E74561DC456}" presName="node" presStyleLbl="node1" presStyleIdx="3" presStyleCnt="5" custScaleX="140565" custScaleY="83520" custRadScaleRad="94787" custRadScaleInc="36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C6303-2CBE-4300-B0ED-7B69F0BEFEBC}" type="pres">
      <dgm:prSet presAssocID="{49CF7FD2-29CF-4032-9B00-9E74561DC456}" presName="dummy" presStyleCnt="0"/>
      <dgm:spPr/>
    </dgm:pt>
    <dgm:pt modelId="{8D2CC9F1-258E-44E3-A9FB-339B73720201}" type="pres">
      <dgm:prSet presAssocID="{9D7C16B8-702F-4357-A1C4-91463F68588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2F871A10-83A8-474E-ABF5-589C57E8463A}" type="pres">
      <dgm:prSet presAssocID="{D1098EA8-0DCD-4827-A546-79988A9DDA49}" presName="node" presStyleLbl="node1" presStyleIdx="4" presStyleCnt="5" custScaleX="139190" custScaleY="80111" custRadScaleRad="92674" custRadScaleInc="17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FC082-8CE7-4AAC-8512-F8F6E0F4CFFB}" type="pres">
      <dgm:prSet presAssocID="{D1098EA8-0DCD-4827-A546-79988A9DDA49}" presName="dummy" presStyleCnt="0"/>
      <dgm:spPr/>
    </dgm:pt>
    <dgm:pt modelId="{5311E2D7-39DB-4B53-B82B-619A4B611591}" type="pres">
      <dgm:prSet presAssocID="{903D57A4-FAA6-4F4F-B8A8-8260D901ED07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C67B5ED-5CC8-4166-9A69-3647898C276A}" srcId="{29C1BC16-F55D-4F39-BE37-D6452DE28790}" destId="{D1098EA8-0DCD-4827-A546-79988A9DDA49}" srcOrd="4" destOrd="0" parTransId="{DB53970F-25EF-45FF-AB75-65EE0CF5A473}" sibTransId="{903D57A4-FAA6-4F4F-B8A8-8260D901ED07}"/>
    <dgm:cxn modelId="{C104D7E8-A339-437B-98C0-09BD272A6EA2}" type="presOf" srcId="{2655526C-6B9A-47A4-87A5-69394716FDB2}" destId="{FFDAFA08-8A30-4E71-9B25-32000435C1CC}" srcOrd="0" destOrd="0" presId="urn:microsoft.com/office/officeart/2005/8/layout/radial6"/>
    <dgm:cxn modelId="{B898DA3C-18BF-4B98-AABA-6D391D69B152}" type="presOf" srcId="{29C1BC16-F55D-4F39-BE37-D6452DE28790}" destId="{25074B48-FFE4-4AD9-9EDF-965E78C64823}" srcOrd="0" destOrd="0" presId="urn:microsoft.com/office/officeart/2005/8/layout/radial6"/>
    <dgm:cxn modelId="{423B28C4-D78A-42E2-AB27-3FF8A8460597}" srcId="{2655526C-6B9A-47A4-87A5-69394716FDB2}" destId="{29C1BC16-F55D-4F39-BE37-D6452DE28790}" srcOrd="0" destOrd="0" parTransId="{8D10E307-8418-43C5-ADE4-63BAB88151F8}" sibTransId="{BC09B26A-96FA-47FD-845C-BFE2EC800536}"/>
    <dgm:cxn modelId="{9EBB880D-9B9B-4F98-8F97-8CC69D4329FE}" type="presOf" srcId="{903D57A4-FAA6-4F4F-B8A8-8260D901ED07}" destId="{5311E2D7-39DB-4B53-B82B-619A4B611591}" srcOrd="0" destOrd="0" presId="urn:microsoft.com/office/officeart/2005/8/layout/radial6"/>
    <dgm:cxn modelId="{E9FF992D-B6D4-4D65-A5B4-D5C57C4909C4}" srcId="{29C1BC16-F55D-4F39-BE37-D6452DE28790}" destId="{486BB1BA-F2AC-4875-A057-3A55F217ED71}" srcOrd="2" destOrd="0" parTransId="{23C7D510-9626-4767-9780-AED7D70D47A2}" sibTransId="{4541410C-B764-414B-88DE-52EA7B8D2EF8}"/>
    <dgm:cxn modelId="{F9D0A542-4CDC-4B8D-AABD-F05999A6738C}" srcId="{29C1BC16-F55D-4F39-BE37-D6452DE28790}" destId="{2FD57EE5-8272-4EB8-989B-9C48453648B4}" srcOrd="1" destOrd="0" parTransId="{B51E27F2-AAFF-45F5-A32C-EB01AFACD95B}" sibTransId="{7AF53F1B-0642-4286-8A30-DDE431C84413}"/>
    <dgm:cxn modelId="{F1568F45-A01C-4A27-A700-D70B53B75520}" type="presOf" srcId="{4541410C-B764-414B-88DE-52EA7B8D2EF8}" destId="{FBDAA346-66A6-44D8-AE23-67A771EF3CE4}" srcOrd="0" destOrd="0" presId="urn:microsoft.com/office/officeart/2005/8/layout/radial6"/>
    <dgm:cxn modelId="{246C6B9E-0989-4E8F-8217-61E6795CA445}" type="presOf" srcId="{71CE28F7-002D-4DA3-9AA2-345DA10FC12E}" destId="{289E1E88-6310-4DF5-AC5C-4D6400D34A3E}" srcOrd="0" destOrd="0" presId="urn:microsoft.com/office/officeart/2005/8/layout/radial6"/>
    <dgm:cxn modelId="{4CFA9F0A-3696-4BBF-B077-740074DE8907}" type="presOf" srcId="{9D7C16B8-702F-4357-A1C4-91463F685885}" destId="{8D2CC9F1-258E-44E3-A9FB-339B73720201}" srcOrd="0" destOrd="0" presId="urn:microsoft.com/office/officeart/2005/8/layout/radial6"/>
    <dgm:cxn modelId="{1F063AC2-59DC-43C1-B203-33E781C20C59}" type="presOf" srcId="{2FD57EE5-8272-4EB8-989B-9C48453648B4}" destId="{180A854D-2234-4E5E-88AB-10CAAE00E021}" srcOrd="0" destOrd="0" presId="urn:microsoft.com/office/officeart/2005/8/layout/radial6"/>
    <dgm:cxn modelId="{521ABCB3-F852-4940-9CAA-FFE4EC040428}" type="presOf" srcId="{7AF53F1B-0642-4286-8A30-DDE431C84413}" destId="{16CE2FCC-F151-4EB5-A49C-E9A0A1685207}" srcOrd="0" destOrd="0" presId="urn:microsoft.com/office/officeart/2005/8/layout/radial6"/>
    <dgm:cxn modelId="{897E44DA-EC60-48F0-AE7A-981F864569B8}" type="presOf" srcId="{37867D17-476F-424E-A59C-263DBFCBD976}" destId="{9FC6261A-BAE7-4722-A18F-765948D5A518}" srcOrd="0" destOrd="0" presId="urn:microsoft.com/office/officeart/2005/8/layout/radial6"/>
    <dgm:cxn modelId="{FCEEECDD-2B48-4BEC-80E7-017F27A21333}" srcId="{29C1BC16-F55D-4F39-BE37-D6452DE28790}" destId="{49CF7FD2-29CF-4032-9B00-9E74561DC456}" srcOrd="3" destOrd="0" parTransId="{D12A73C8-65C0-4831-AC94-474EE214D28B}" sibTransId="{9D7C16B8-702F-4357-A1C4-91463F685885}"/>
    <dgm:cxn modelId="{1B5C3E22-9821-4CCC-882A-2D1521D78FFD}" type="presOf" srcId="{D1098EA8-0DCD-4827-A546-79988A9DDA49}" destId="{2F871A10-83A8-474E-ABF5-589C57E8463A}" srcOrd="0" destOrd="0" presId="urn:microsoft.com/office/officeart/2005/8/layout/radial6"/>
    <dgm:cxn modelId="{31A236B9-1CF7-444C-8B85-9AE12C255DCE}" type="presOf" srcId="{486BB1BA-F2AC-4875-A057-3A55F217ED71}" destId="{D5619412-FA70-468E-B01F-E8BE81F01E12}" srcOrd="0" destOrd="0" presId="urn:microsoft.com/office/officeart/2005/8/layout/radial6"/>
    <dgm:cxn modelId="{E436D6CF-3F03-4817-9845-7956C8721DF1}" type="presOf" srcId="{49CF7FD2-29CF-4032-9B00-9E74561DC456}" destId="{B1EAB261-F33C-428A-8CD1-4714E05AEDD7}" srcOrd="0" destOrd="0" presId="urn:microsoft.com/office/officeart/2005/8/layout/radial6"/>
    <dgm:cxn modelId="{2DD68AEE-7C4F-47F7-B289-59CF808C8980}" srcId="{29C1BC16-F55D-4F39-BE37-D6452DE28790}" destId="{71CE28F7-002D-4DA3-9AA2-345DA10FC12E}" srcOrd="0" destOrd="0" parTransId="{E7920091-7633-4E7A-810D-F8B14AD9304F}" sibTransId="{37867D17-476F-424E-A59C-263DBFCBD976}"/>
    <dgm:cxn modelId="{E15D9B8E-F706-4E49-98F6-8DA887983870}" type="presParOf" srcId="{FFDAFA08-8A30-4E71-9B25-32000435C1CC}" destId="{25074B48-FFE4-4AD9-9EDF-965E78C64823}" srcOrd="0" destOrd="0" presId="urn:microsoft.com/office/officeart/2005/8/layout/radial6"/>
    <dgm:cxn modelId="{E562BFDB-7599-4B1F-B31D-B499D34501D3}" type="presParOf" srcId="{FFDAFA08-8A30-4E71-9B25-32000435C1CC}" destId="{289E1E88-6310-4DF5-AC5C-4D6400D34A3E}" srcOrd="1" destOrd="0" presId="urn:microsoft.com/office/officeart/2005/8/layout/radial6"/>
    <dgm:cxn modelId="{78E9EF5F-4AE0-44E3-BDDF-2727AD79293A}" type="presParOf" srcId="{FFDAFA08-8A30-4E71-9B25-32000435C1CC}" destId="{4BBDDB21-F6CB-4002-A17C-6176CB545B3A}" srcOrd="2" destOrd="0" presId="urn:microsoft.com/office/officeart/2005/8/layout/radial6"/>
    <dgm:cxn modelId="{A1E7ADF4-BF06-4FEE-B8BC-A35F3114ACE4}" type="presParOf" srcId="{FFDAFA08-8A30-4E71-9B25-32000435C1CC}" destId="{9FC6261A-BAE7-4722-A18F-765948D5A518}" srcOrd="3" destOrd="0" presId="urn:microsoft.com/office/officeart/2005/8/layout/radial6"/>
    <dgm:cxn modelId="{979C1BB5-C16E-4F4A-920B-6CC55833E369}" type="presParOf" srcId="{FFDAFA08-8A30-4E71-9B25-32000435C1CC}" destId="{180A854D-2234-4E5E-88AB-10CAAE00E021}" srcOrd="4" destOrd="0" presId="urn:microsoft.com/office/officeart/2005/8/layout/radial6"/>
    <dgm:cxn modelId="{4D2E19DB-93BF-49C4-B38A-DBA3957808D9}" type="presParOf" srcId="{FFDAFA08-8A30-4E71-9B25-32000435C1CC}" destId="{11BD7928-373E-446D-B060-2BD5D8B4C3BD}" srcOrd="5" destOrd="0" presId="urn:microsoft.com/office/officeart/2005/8/layout/radial6"/>
    <dgm:cxn modelId="{EB64AFF2-CE71-4B06-86FD-1E83D2D43A34}" type="presParOf" srcId="{FFDAFA08-8A30-4E71-9B25-32000435C1CC}" destId="{16CE2FCC-F151-4EB5-A49C-E9A0A1685207}" srcOrd="6" destOrd="0" presId="urn:microsoft.com/office/officeart/2005/8/layout/radial6"/>
    <dgm:cxn modelId="{82641894-F041-47F9-BBA9-C3A7189897A3}" type="presParOf" srcId="{FFDAFA08-8A30-4E71-9B25-32000435C1CC}" destId="{D5619412-FA70-468E-B01F-E8BE81F01E12}" srcOrd="7" destOrd="0" presId="urn:microsoft.com/office/officeart/2005/8/layout/radial6"/>
    <dgm:cxn modelId="{8968B512-ABAE-49E4-92D5-705D31A60B9B}" type="presParOf" srcId="{FFDAFA08-8A30-4E71-9B25-32000435C1CC}" destId="{B55A49B7-9169-4E42-A25D-D409E026132A}" srcOrd="8" destOrd="0" presId="urn:microsoft.com/office/officeart/2005/8/layout/radial6"/>
    <dgm:cxn modelId="{15A43423-6DE3-4357-A773-F213A001CD99}" type="presParOf" srcId="{FFDAFA08-8A30-4E71-9B25-32000435C1CC}" destId="{FBDAA346-66A6-44D8-AE23-67A771EF3CE4}" srcOrd="9" destOrd="0" presId="urn:microsoft.com/office/officeart/2005/8/layout/radial6"/>
    <dgm:cxn modelId="{255C6FFA-E15F-40BD-8C3F-D31E94A34D12}" type="presParOf" srcId="{FFDAFA08-8A30-4E71-9B25-32000435C1CC}" destId="{B1EAB261-F33C-428A-8CD1-4714E05AEDD7}" srcOrd="10" destOrd="0" presId="urn:microsoft.com/office/officeart/2005/8/layout/radial6"/>
    <dgm:cxn modelId="{3FF6FF62-62FC-4AB1-A799-0D48FE6FA9D4}" type="presParOf" srcId="{FFDAFA08-8A30-4E71-9B25-32000435C1CC}" destId="{0BFC6303-2CBE-4300-B0ED-7B69F0BEFEBC}" srcOrd="11" destOrd="0" presId="urn:microsoft.com/office/officeart/2005/8/layout/radial6"/>
    <dgm:cxn modelId="{748A6AD1-A451-445A-AB5E-D26564187F37}" type="presParOf" srcId="{FFDAFA08-8A30-4E71-9B25-32000435C1CC}" destId="{8D2CC9F1-258E-44E3-A9FB-339B73720201}" srcOrd="12" destOrd="0" presId="urn:microsoft.com/office/officeart/2005/8/layout/radial6"/>
    <dgm:cxn modelId="{1891A16A-0ED3-4EA5-BD98-60073A31756C}" type="presParOf" srcId="{FFDAFA08-8A30-4E71-9B25-32000435C1CC}" destId="{2F871A10-83A8-474E-ABF5-589C57E8463A}" srcOrd="13" destOrd="0" presId="urn:microsoft.com/office/officeart/2005/8/layout/radial6"/>
    <dgm:cxn modelId="{FFBF11D4-100C-4904-976C-D6E1AE3AD907}" type="presParOf" srcId="{FFDAFA08-8A30-4E71-9B25-32000435C1CC}" destId="{FE0FC082-8CE7-4AAC-8512-F8F6E0F4CFFB}" srcOrd="14" destOrd="0" presId="urn:microsoft.com/office/officeart/2005/8/layout/radial6"/>
    <dgm:cxn modelId="{4A3EAD99-E700-4461-B3BE-42FF8977B63C}" type="presParOf" srcId="{FFDAFA08-8A30-4E71-9B25-32000435C1CC}" destId="{5311E2D7-39DB-4B53-B82B-619A4B611591}" srcOrd="15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60928-08C0-4819-BA79-7833B1B081C6}" type="datetimeFigureOut">
              <a:rPr lang="en-US" smtClean="0"/>
              <a:pPr/>
              <a:t>3/4/2009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3DB86-1DC2-493F-8A46-00AAE950B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 two</a:t>
            </a:r>
            <a:r>
              <a:rPr lang="en-US" baseline="0" dirty="0" smtClean="0"/>
              <a:t> of the grants up to this point.  The Toolkit grant comes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3DB86-1DC2-493F-8A46-00AAE950BC2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Modeled</a:t>
            </a:r>
            <a:r>
              <a:rPr lang="en-US" baseline="0" dirty="0" smtClean="0"/>
              <a:t> on GERERSE grant: progressive series of micro-interventions</a:t>
            </a:r>
          </a:p>
          <a:p>
            <a:r>
              <a:rPr lang="en-US" baseline="0" dirty="0" smtClean="0"/>
              <a:t>Designed to give maximum coverage of 3c (ethics in design), 3d (multi-disciplinary team skills), 3f (professional and ethical responsibility), 3h (social and global impacts).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3DB86-1DC2-493F-8A46-00AAE950BC2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3DB86-1DC2-493F-8A46-00AAE950BC2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Bill:  I’m not sure what you mean by “Assessment levels pedagogical content”</a:t>
            </a:r>
            <a:r>
              <a:rPr lang="en-US" baseline="0" dirty="0" smtClean="0"/>
              <a:t>   do you mean assessment “reduces” or “transforms” pedagogical content …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Course,</a:t>
            </a:r>
            <a:r>
              <a:rPr lang="en-US" baseline="0" dirty="0" smtClean="0"/>
              <a:t> because not easily assessed and not required (=program wide) slipped through the “assessment net.”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Filtered content was Sound and fury signifying nothing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3DB86-1DC2-493F-8A46-00AAE950BC2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things to teach.  Ethics tends to get lost in the shuffle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3c—Ethics in Design</a:t>
            </a:r>
          </a:p>
          <a:p>
            <a:r>
              <a:rPr lang="en-US" dirty="0" smtClean="0"/>
              <a:t>3d—Multidisciplinary Team Skills</a:t>
            </a:r>
          </a:p>
          <a:p>
            <a:r>
              <a:rPr lang="en-US" dirty="0" smtClean="0"/>
              <a:t>3f—Professional ethical responsibility</a:t>
            </a:r>
          </a:p>
          <a:p>
            <a:r>
              <a:rPr lang="en-US" dirty="0" smtClean="0"/>
              <a:t>3h—Global and Social Impacts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3DB86-1DC2-493F-8A46-00AAE950BC2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Tacking</a:t>
            </a:r>
            <a:r>
              <a:rPr lang="en-US" baseline="0" dirty="0" smtClean="0"/>
              <a:t> on Government Ethics Requirements took the voluntariness of ethics pedagogy away.  A major component of 15/85 disappeared as our workshops began to include more and more people attending against their will.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3DB86-1DC2-493F-8A46-00AAE950BC2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can’t be characterized as micro </a:t>
            </a:r>
            <a:r>
              <a:rPr lang="en-US" dirty="0" err="1" smtClean="0"/>
              <a:t>vs</a:t>
            </a:r>
            <a:r>
              <a:rPr lang="en-US" dirty="0" smtClean="0"/>
              <a:t> macro emphases.  The mechanical engineering experience shows a lack</a:t>
            </a:r>
            <a:r>
              <a:rPr lang="en-US" baseline="0" dirty="0" smtClean="0"/>
              <a:t> of exposure to both kinds of issues.  But we need to expand program to cover these without losing the grasp of basic micro ethics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3DB86-1DC2-493F-8A46-00AAE950BC2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Bill:</a:t>
            </a:r>
            <a:r>
              <a:rPr lang="en-US" sz="1200" baseline="0" dirty="0" smtClean="0"/>
              <a:t>  There seems to be a word missing … do you mean “</a:t>
            </a:r>
            <a:r>
              <a:rPr lang="en-US" sz="1200" dirty="0" smtClean="0"/>
              <a:t>An Interdisciplinary APPROACH captures … “   Approach or some other</a:t>
            </a:r>
            <a:r>
              <a:rPr lang="en-US" sz="1200" baseline="0" dirty="0" smtClean="0"/>
              <a:t> word …?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3DB86-1DC2-493F-8A46-00AAE950BC2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Bill:  I would say …  built on Rice University’s </a:t>
            </a:r>
            <a:r>
              <a:rPr lang="en-US" dirty="0" err="1" smtClean="0"/>
              <a:t>Connexions</a:t>
            </a:r>
            <a:r>
              <a:rPr lang="en-US" dirty="0" smtClean="0"/>
              <a:t>® knowledge sharing / </a:t>
            </a:r>
            <a:r>
              <a:rPr lang="en-US" smtClean="0"/>
              <a:t>open education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3DB86-1DC2-493F-8A46-00AAE950BC2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Privacy, property, trust, responsibility, etc.  Values promoted</a:t>
            </a:r>
            <a:r>
              <a:rPr lang="en-US" baseline="0" dirty="0" smtClean="0"/>
              <a:t> and blocked by different platforms.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3DB86-1DC2-493F-8A46-00AAE950BC2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82BA-CE94-42A2-A6F0-2B53A1E6A415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FB28709-EB9B-45C1-B937-F05E02F92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9681-FD42-4A81-A7D0-60CE3DF84E4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709-EB9B-45C1-B937-F05E02F92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19D6-8EB6-451D-8AAE-60D3D28B3AB2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709-EB9B-45C1-B937-F05E02F92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FB28709-EB9B-45C1-B937-F05E02F92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8ABE-AE35-4E7D-85C3-B890126D8DE6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709-EB9B-45C1-B937-F05E02F924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6A88-A23C-44DA-BFFD-A2809AEF2647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709-EB9B-45C1-B937-F05E02F92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D91E-DA91-4D07-847D-1BCD5D6EF1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FB28709-EB9B-45C1-B937-F05E02F924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3A-B964-45A0-AD7B-2D507D0254B8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709-EB9B-45C1-B937-F05E02F92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1E0B-E4EB-46BD-88AE-8A864BCE4C55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709-EB9B-45C1-B937-F05E02F92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DD35-1CBB-4FFE-8F36-F061B732958B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709-EB9B-45C1-B937-F05E02F92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437B-0E87-44CD-8157-275619A7F435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709-EB9B-45C1-B937-F05E02F924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BD9690A-5D0C-4FEA-B6FF-629C08B51718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William J. Frey, CBA, UPRM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FB28709-EB9B-45C1-B937-F05E02F924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ctoolkit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828800"/>
            <a:ext cx="8763000" cy="1222375"/>
          </a:xfrm>
        </p:spPr>
        <p:txBody>
          <a:bodyPr>
            <a:noAutofit/>
          </a:bodyPr>
          <a:lstStyle/>
          <a:p>
            <a:r>
              <a:rPr lang="en-US" sz="4000" dirty="0" smtClean="0"/>
              <a:t>ABET Criterion 3f: 10 Years Later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91000"/>
            <a:ext cx="8458200" cy="16764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600" dirty="0" smtClean="0"/>
              <a:t>A view from Puerto Rico</a:t>
            </a:r>
          </a:p>
          <a:p>
            <a:pPr algn="ctr"/>
            <a:r>
              <a:rPr lang="en-US" sz="3600" dirty="0" smtClean="0"/>
              <a:t>by</a:t>
            </a:r>
          </a:p>
          <a:p>
            <a:pPr algn="ctr"/>
            <a:r>
              <a:rPr lang="en-US" sz="3600" dirty="0" smtClean="0"/>
              <a:t>William J. Frey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C696-18FC-4B25-983D-14C05313D3C4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00" y="6248400"/>
            <a:ext cx="8382000" cy="381000"/>
          </a:xfrm>
        </p:spPr>
        <p:txBody>
          <a:bodyPr/>
          <a:lstStyle/>
          <a:p>
            <a:pPr algn="ctr"/>
            <a:r>
              <a:rPr lang="en-US" dirty="0" smtClean="0"/>
              <a:t>William J. Frey, College of Business Administration, University of Puerto Rico - Mayaguez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Unexpected</a:t>
            </a:r>
            <a:r>
              <a:rPr lang="en-US" dirty="0" smtClean="0"/>
              <a:t>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Assessment Filtering Effect</a:t>
            </a:r>
          </a:p>
          <a:p>
            <a:pPr lvl="1"/>
            <a:r>
              <a:rPr lang="en-US" dirty="0" smtClean="0"/>
              <a:t>Assessment zeros in on content especially amenable to quantitative measurement and program-wide implementation</a:t>
            </a:r>
          </a:p>
          <a:p>
            <a:endParaRPr lang="en-US" sz="1100" dirty="0" smtClean="0"/>
          </a:p>
          <a:p>
            <a:r>
              <a:rPr lang="en-US" dirty="0" smtClean="0"/>
              <a:t>What was filtered (=left out)</a:t>
            </a:r>
          </a:p>
          <a:p>
            <a:pPr lvl="1"/>
            <a:r>
              <a:rPr lang="en-US" dirty="0" smtClean="0"/>
              <a:t>Standalone course</a:t>
            </a:r>
          </a:p>
          <a:p>
            <a:pPr lvl="1"/>
            <a:r>
              <a:rPr lang="en-US" dirty="0" smtClean="0"/>
              <a:t>Code writing activities</a:t>
            </a:r>
          </a:p>
          <a:p>
            <a:pPr lvl="1"/>
            <a:r>
              <a:rPr lang="en-US" dirty="0" smtClean="0"/>
              <a:t>Engineering Ethics Bowl Debates</a:t>
            </a:r>
          </a:p>
          <a:p>
            <a:pPr lvl="1"/>
            <a:r>
              <a:rPr lang="en-US" dirty="0" smtClean="0"/>
              <a:t>Interdisciplinary faculty retreats and workshops + materials (=cases modules) </a:t>
            </a:r>
          </a:p>
          <a:p>
            <a:endParaRPr lang="en-US" sz="1300" dirty="0" smtClean="0"/>
          </a:p>
          <a:p>
            <a:endParaRPr lang="en-US" sz="11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strategy: Concentrate “soft”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/>
          </a:bodyPr>
          <a:lstStyle/>
          <a:p>
            <a:r>
              <a:rPr lang="en-US" dirty="0" smtClean="0"/>
              <a:t>UPRM engineering school created </a:t>
            </a:r>
            <a:r>
              <a:rPr lang="en-US" b="1" dirty="0" smtClean="0">
                <a:solidFill>
                  <a:srgbClr val="FF0000"/>
                </a:solidFill>
              </a:rPr>
              <a:t>SEGI</a:t>
            </a:r>
            <a:r>
              <a:rPr lang="en-US" dirty="0" smtClean="0"/>
              <a:t> to collect “soft” skills found in 3, a-k</a:t>
            </a:r>
          </a:p>
          <a:p>
            <a:pPr lvl="1"/>
            <a:r>
              <a:rPr lang="en-US" dirty="0" smtClean="0"/>
              <a:t>SEGI = Social, ethical, global impacts of engineering</a:t>
            </a:r>
          </a:p>
          <a:p>
            <a:pPr lvl="1"/>
            <a:r>
              <a:rPr lang="en-US" dirty="0" smtClean="0"/>
              <a:t>History of engineering and technology</a:t>
            </a:r>
          </a:p>
          <a:p>
            <a:pPr lvl="1"/>
            <a:r>
              <a:rPr lang="en-US" dirty="0" smtClean="0"/>
              <a:t>Sustainable energy development</a:t>
            </a:r>
          </a:p>
          <a:p>
            <a:pPr lvl="1"/>
            <a:r>
              <a:rPr lang="en-US" dirty="0" smtClean="0"/>
              <a:t>Community projects (without ethical reflection)</a:t>
            </a:r>
          </a:p>
          <a:p>
            <a:r>
              <a:rPr lang="en-US" dirty="0" smtClean="0"/>
              <a:t>Old style AACSB:</a:t>
            </a:r>
          </a:p>
          <a:p>
            <a:pPr lvl="1"/>
            <a:r>
              <a:rPr lang="en-US" dirty="0" smtClean="0"/>
              <a:t>Collect ethics, social, historical, legal, etc “components” into  standalone course</a:t>
            </a:r>
          </a:p>
          <a:p>
            <a:pPr lvl="1"/>
            <a:endParaRPr lang="en-US" sz="11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458200" cy="1222375"/>
          </a:xfrm>
        </p:spPr>
        <p:txBody>
          <a:bodyPr/>
          <a:lstStyle/>
          <a:p>
            <a:r>
              <a:rPr lang="en-US" dirty="0" smtClean="0"/>
              <a:t>Interdisciplinary reinterpreted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1000" y="2438400"/>
            <a:ext cx="84582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Engineering ethics integrated with other “soft” </a:t>
            </a:r>
            <a:r>
              <a:rPr lang="en-US" sz="2800" dirty="0" smtClean="0"/>
              <a:t>disciplines</a:t>
            </a:r>
          </a:p>
          <a:p>
            <a:r>
              <a:rPr lang="en-US" sz="2800" dirty="0" smtClean="0"/>
              <a:t>3c—Ethics </a:t>
            </a:r>
            <a:r>
              <a:rPr lang="en-US" sz="2800" dirty="0" smtClean="0"/>
              <a:t>(and other components) in </a:t>
            </a:r>
            <a:r>
              <a:rPr lang="en-US" sz="2800" dirty="0" smtClean="0"/>
              <a:t>Design</a:t>
            </a:r>
          </a:p>
          <a:p>
            <a:r>
              <a:rPr lang="en-US" sz="2800" dirty="0" smtClean="0"/>
              <a:t>3d—Multidisciplinary Team Skills</a:t>
            </a:r>
          </a:p>
          <a:p>
            <a:r>
              <a:rPr lang="en-US" sz="2800" dirty="0" smtClean="0"/>
              <a:t>3f—Professional ethical responsibility</a:t>
            </a:r>
          </a:p>
          <a:p>
            <a:r>
              <a:rPr lang="en-US" sz="2800" dirty="0" smtClean="0"/>
              <a:t>3h—Global and Social Impacts</a:t>
            </a:r>
          </a:p>
          <a:p>
            <a:endParaRPr lang="en-US" sz="1300" dirty="0" smtClean="0"/>
          </a:p>
          <a:p>
            <a:r>
              <a:rPr lang="en-US" sz="2800" dirty="0" smtClean="0"/>
              <a:t>There are still two separate </a:t>
            </a:r>
            <a:r>
              <a:rPr lang="en-US" sz="2800" dirty="0" smtClean="0"/>
              <a:t>worlds: Engineering vs. Social/Humanistic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458200" cy="1222375"/>
          </a:xfrm>
        </p:spPr>
        <p:txBody>
          <a:bodyPr/>
          <a:lstStyle/>
          <a:p>
            <a:r>
              <a:rPr lang="en-US" dirty="0" smtClean="0"/>
              <a:t>Second abet visit under ec2000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04800" y="3810000"/>
            <a:ext cx="84582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Getting by with less in 2008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De-emphasis of EAC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Discontinued Faculty Development Workshops</a:t>
            </a:r>
          </a:p>
          <a:p>
            <a:pPr lvl="1"/>
            <a:r>
              <a:rPr lang="en-US" dirty="0" smtClean="0"/>
              <a:t>Faculty complained of “workshop saturation”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Engineering Ethics telescoped into 2 modules for ECE (Electrical and Computer Engineering)</a:t>
            </a:r>
          </a:p>
          <a:p>
            <a:pPr lvl="1"/>
            <a:r>
              <a:rPr lang="en-US" dirty="0" smtClean="0"/>
              <a:t>Two basic ethical approaches (deontology and utilitarianism)</a:t>
            </a:r>
          </a:p>
          <a:p>
            <a:pPr lvl="1"/>
            <a:r>
              <a:rPr lang="en-US" dirty="0" smtClean="0"/>
              <a:t>Primer on CIAPR code of ethics</a:t>
            </a:r>
          </a:p>
          <a:p>
            <a:endParaRPr lang="en-US" sz="1100" dirty="0" smtClean="0"/>
          </a:p>
          <a:p>
            <a:r>
              <a:rPr lang="en-US" dirty="0" smtClean="0"/>
              <a:t>2 modules for senior capstone design class in Mechanical Engineering</a:t>
            </a:r>
          </a:p>
          <a:p>
            <a:pPr lvl="1"/>
            <a:r>
              <a:rPr lang="en-US" dirty="0" smtClean="0"/>
              <a:t>“Ethical Awareness Module” (as with ECE)</a:t>
            </a:r>
          </a:p>
          <a:p>
            <a:pPr lvl="1"/>
            <a:r>
              <a:rPr lang="en-US" dirty="0" smtClean="0"/>
              <a:t>“Being an Ethical Job Candidate”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alarming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334000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Decline in ethical awareness over 15 years</a:t>
            </a:r>
          </a:p>
          <a:p>
            <a:pPr lvl="1"/>
            <a:r>
              <a:rPr lang="en-US" sz="3200" dirty="0" smtClean="0"/>
              <a:t>Is it ethical to accept several job offers and choose only the best one?</a:t>
            </a:r>
          </a:p>
          <a:p>
            <a:pPr lvl="1"/>
            <a:r>
              <a:rPr lang="en-US" sz="3200" dirty="0" smtClean="0"/>
              <a:t>Is it ethical to lie about one’s GPA on a job application in order to get an interview?</a:t>
            </a:r>
          </a:p>
          <a:p>
            <a:pPr lvl="1"/>
            <a:r>
              <a:rPr lang="en-US" sz="3200" dirty="0" smtClean="0"/>
              <a:t>Is it really necessary to cancel a job interview if you are no longer interested in the position?</a:t>
            </a:r>
          </a:p>
          <a:p>
            <a:pPr lvl="1"/>
            <a:endParaRPr lang="en-US" sz="1100" dirty="0" smtClean="0"/>
          </a:p>
          <a:p>
            <a:r>
              <a:rPr lang="en-US" sz="3600" dirty="0" smtClean="0"/>
              <a:t>Module reveals an “awareness gap” that is not touched upon in engineering curriculum</a:t>
            </a:r>
          </a:p>
          <a:p>
            <a:pPr lvl="1"/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Concerns 10 years ago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Should I consider a job in a company with defense contracts?</a:t>
            </a:r>
          </a:p>
          <a:p>
            <a:endParaRPr lang="en-US" sz="1100" dirty="0" smtClean="0"/>
          </a:p>
          <a:p>
            <a:r>
              <a:rPr lang="en-US" dirty="0" smtClean="0"/>
              <a:t>Is the CIAPR sensitive to the macro and micro ethical issues facing engineers?</a:t>
            </a:r>
          </a:p>
          <a:p>
            <a:endParaRPr lang="en-US" sz="1100" dirty="0" smtClean="0"/>
          </a:p>
          <a:p>
            <a:r>
              <a:rPr lang="en-US" dirty="0" smtClean="0"/>
              <a:t>Is it necessary to become “</a:t>
            </a:r>
            <a:r>
              <a:rPr lang="en-US" dirty="0" err="1" smtClean="0"/>
              <a:t>colegiado</a:t>
            </a:r>
            <a:r>
              <a:rPr lang="en-US" dirty="0" smtClean="0"/>
              <a:t>” to practice (good) engineering?</a:t>
            </a:r>
          </a:p>
          <a:p>
            <a:endParaRPr lang="en-US" sz="1100" dirty="0" smtClean="0"/>
          </a:p>
          <a:p>
            <a:r>
              <a:rPr lang="en-US" dirty="0" smtClean="0"/>
              <a:t>What should be done about the engineering brain drain in Puerto Rico?</a:t>
            </a:r>
          </a:p>
          <a:p>
            <a:endParaRPr lang="en-US" sz="1300" dirty="0" smtClean="0"/>
          </a:p>
          <a:p>
            <a:r>
              <a:rPr lang="en-US" dirty="0" smtClean="0"/>
              <a:t>Students lack basic decision making skills and seem unaware of macro ethical issues discussed by students 10 years ago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1000" y="2438400"/>
            <a:ext cx="8458200" cy="1222375"/>
          </a:xfrm>
        </p:spPr>
        <p:txBody>
          <a:bodyPr/>
          <a:lstStyle/>
          <a:p>
            <a:r>
              <a:rPr lang="en-US" dirty="0" smtClean="0"/>
              <a:t>Back to the Drawing Board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137160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An Imperative: Collect and preserve the best practices of the last 30 years of Engineering Ethics Education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EAC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NSF Grant: EAC Toolkit (2006-2009)</a:t>
            </a:r>
          </a:p>
          <a:p>
            <a:pPr lvl="1"/>
            <a:r>
              <a:rPr lang="en-US" dirty="0" smtClean="0"/>
              <a:t>“Collaborative Development of Ethics Across the Curriculum Resources and Sharing of Best Practices” (SES 0551779)</a:t>
            </a:r>
          </a:p>
          <a:p>
            <a:pPr lvl="1"/>
            <a:endParaRPr lang="en-US" sz="1100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Online repository of modules and resources in EAC for faculty in professional and occupational areas</a:t>
            </a:r>
          </a:p>
          <a:p>
            <a:pPr lvl="1"/>
            <a:endParaRPr lang="en-US" sz="1100" dirty="0" smtClean="0"/>
          </a:p>
          <a:p>
            <a:r>
              <a:rPr lang="en-US" dirty="0" smtClean="0"/>
              <a:t>Toolkit built on Rice University’s </a:t>
            </a:r>
            <a:r>
              <a:rPr lang="en-US" dirty="0" err="1" smtClean="0"/>
              <a:t>Connexions</a:t>
            </a:r>
            <a:r>
              <a:rPr lang="en-US" dirty="0" smtClean="0"/>
              <a:t>® knowledge sharing / open education platform</a:t>
            </a:r>
          </a:p>
          <a:p>
            <a:pPr lvl="1"/>
            <a:r>
              <a:rPr lang="en-US" dirty="0" smtClean="0"/>
              <a:t>Currently studying how CNX platform has shaped and channeled Toolkit concept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Toolkit over different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Wiki</a:t>
            </a:r>
          </a:p>
          <a:p>
            <a:r>
              <a:rPr lang="en-US" dirty="0" smtClean="0"/>
              <a:t>Blog (</a:t>
            </a:r>
            <a:r>
              <a:rPr lang="en-US" dirty="0" smtClean="0">
                <a:hlinkClick r:id="rId3"/>
              </a:rPr>
              <a:t>www.eactoolkit.com</a:t>
            </a:r>
            <a:r>
              <a:rPr lang="en-US" dirty="0" smtClean="0"/>
              <a:t>) </a:t>
            </a:r>
          </a:p>
          <a:p>
            <a:r>
              <a:rPr lang="en-US" dirty="0" smtClean="0"/>
              <a:t>Web-CT/Blackboard</a:t>
            </a:r>
          </a:p>
          <a:p>
            <a:r>
              <a:rPr lang="en-US" dirty="0" err="1" smtClean="0"/>
              <a:t>Connexions</a:t>
            </a:r>
            <a:r>
              <a:rPr lang="en-US" dirty="0" smtClean="0"/>
              <a:t>®</a:t>
            </a:r>
          </a:p>
          <a:p>
            <a:pPr lvl="1"/>
            <a:r>
              <a:rPr lang="en-US" dirty="0" smtClean="0"/>
              <a:t>XML language </a:t>
            </a:r>
          </a:p>
          <a:p>
            <a:pPr lvl="1"/>
            <a:r>
              <a:rPr lang="en-US" dirty="0" smtClean="0"/>
              <a:t>Creative Commons </a:t>
            </a:r>
            <a:r>
              <a:rPr lang="en-US" dirty="0" smtClean="0"/>
              <a:t>Attribution License</a:t>
            </a:r>
            <a:endParaRPr lang="en-US" dirty="0" smtClean="0"/>
          </a:p>
          <a:p>
            <a:pPr lvl="1"/>
            <a:r>
              <a:rPr lang="en-US" dirty="0" smtClean="0"/>
              <a:t>Content Commons</a:t>
            </a:r>
          </a:p>
          <a:p>
            <a:pPr lvl="1"/>
            <a:r>
              <a:rPr lang="en-US" dirty="0" smtClean="0"/>
              <a:t>Work Groups</a:t>
            </a:r>
          </a:p>
          <a:p>
            <a:pPr lvl="1"/>
            <a:r>
              <a:rPr lang="en-US" dirty="0" smtClean="0"/>
              <a:t>Lenses</a:t>
            </a:r>
          </a:p>
          <a:p>
            <a:endParaRPr lang="en-US" sz="1200" dirty="0" smtClean="0"/>
          </a:p>
          <a:p>
            <a:r>
              <a:rPr lang="en-US" dirty="0" smtClean="0"/>
              <a:t>How would values embedded in these platforms shape the Toolkit concept and promote the development of an EAC community?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458200" cy="2209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Setting the stage for EC2000 at UPRM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8458200" cy="1828801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Interdisciplinary, Co-Integration Strategy: </a:t>
            </a:r>
          </a:p>
          <a:p>
            <a:r>
              <a:rPr lang="en-US" sz="3200" dirty="0" smtClean="0"/>
              <a:t>1. Ethics into BSE </a:t>
            </a:r>
            <a:r>
              <a:rPr lang="en-US" dirty="0" smtClean="0"/>
              <a:t>(Business, Science, Engineering)</a:t>
            </a:r>
            <a:endParaRPr lang="en-US" sz="3200" dirty="0" smtClean="0"/>
          </a:p>
          <a:p>
            <a:r>
              <a:rPr lang="en-US" sz="3200" dirty="0" smtClean="0"/>
              <a:t>2. BSE into Ethics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Toolkit motivates independently of accreditation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Risks of tying EAC to assessment and accreditation</a:t>
            </a:r>
          </a:p>
          <a:p>
            <a:endParaRPr lang="en-US" sz="1100" dirty="0" smtClean="0"/>
          </a:p>
          <a:p>
            <a:r>
              <a:rPr lang="en-US" dirty="0" smtClean="0"/>
              <a:t>Alternative: </a:t>
            </a:r>
            <a:r>
              <a:rPr lang="en-US" b="1" dirty="0" smtClean="0">
                <a:solidFill>
                  <a:srgbClr val="FF0000"/>
                </a:solidFill>
              </a:rPr>
              <a:t>voluntary, interdisciplinary</a:t>
            </a:r>
            <a:r>
              <a:rPr lang="en-US" dirty="0" smtClean="0"/>
              <a:t> EAC community committed to identifying and sharing resources and best practices</a:t>
            </a:r>
          </a:p>
          <a:p>
            <a:endParaRPr lang="en-US" sz="1000" dirty="0" smtClean="0"/>
          </a:p>
          <a:p>
            <a:r>
              <a:rPr lang="en-US" dirty="0" smtClean="0"/>
              <a:t>Adding value to workshops, retreats, and conferences by creating virtual collaborative spaces and EAC resources commons</a:t>
            </a:r>
          </a:p>
          <a:p>
            <a:endParaRPr lang="en-US" sz="1100" dirty="0" smtClean="0"/>
          </a:p>
          <a:p>
            <a:r>
              <a:rPr lang="en-US" dirty="0" smtClean="0"/>
              <a:t>Working toward the </a:t>
            </a:r>
            <a:r>
              <a:rPr lang="en-US" b="1" dirty="0" smtClean="0">
                <a:solidFill>
                  <a:srgbClr val="FF0000"/>
                </a:solidFill>
              </a:rPr>
              <a:t>three C’s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Collaboration, Continuity, Community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Some EAC Toolkit Modules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828800"/>
                <a:gridCol w="2209800"/>
                <a:gridCol w="2057400"/>
              </a:tblGrid>
              <a:tr h="661811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Hastings Skill</a:t>
                      </a:r>
                      <a:r>
                        <a:rPr lang="en-US" baseline="0" dirty="0" smtClean="0"/>
                        <a:t> 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Redeployed Pedagogical  Approach</a:t>
                      </a:r>
                      <a:endParaRPr lang="en-US" dirty="0"/>
                    </a:p>
                  </a:txBody>
                  <a:tcPr/>
                </a:tc>
              </a:tr>
              <a:tr h="598781">
                <a:tc>
                  <a:txBody>
                    <a:bodyPr/>
                    <a:lstStyle/>
                    <a:p>
                      <a:r>
                        <a:rPr lang="en-US" sz="1700" i="1" dirty="0" smtClean="0"/>
                        <a:t>Business Ethics </a:t>
                      </a:r>
                    </a:p>
                    <a:p>
                      <a:r>
                        <a:rPr lang="en-US" sz="1700" i="1" dirty="0" smtClean="0"/>
                        <a:t>(col10491)</a:t>
                      </a:r>
                      <a:endParaRPr lang="en-US" sz="17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92.84% /87.13%/ 88.63%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Skill Based Approach to Course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Collects modules below</a:t>
                      </a:r>
                      <a:endParaRPr lang="en-US" sz="1700" dirty="0"/>
                    </a:p>
                  </a:txBody>
                  <a:tcPr/>
                </a:tc>
              </a:tr>
              <a:tr h="598781">
                <a:tc>
                  <a:txBody>
                    <a:bodyPr/>
                    <a:lstStyle/>
                    <a:p>
                      <a:r>
                        <a:rPr lang="en-US" sz="1700" i="1" dirty="0" smtClean="0"/>
                        <a:t>Ethics of Team Work</a:t>
                      </a:r>
                    </a:p>
                    <a:p>
                      <a:r>
                        <a:rPr lang="en-US" sz="1700" i="1" dirty="0" smtClean="0"/>
                        <a:t>(13760)</a:t>
                      </a:r>
                      <a:endParaRPr lang="en-US" sz="17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93.78% /93.54%/ 94.72%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Moral awareness and moral imagination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Collaborative/</a:t>
                      </a:r>
                      <a:r>
                        <a:rPr lang="en-US" sz="1700" baseline="0" dirty="0" smtClean="0"/>
                        <a:t> Cooperative Learning</a:t>
                      </a:r>
                      <a:endParaRPr lang="en-US" sz="1700" dirty="0"/>
                    </a:p>
                  </a:txBody>
                  <a:tcPr/>
                </a:tc>
              </a:tr>
              <a:tr h="598781">
                <a:tc>
                  <a:txBody>
                    <a:bodyPr/>
                    <a:lstStyle/>
                    <a:p>
                      <a:r>
                        <a:rPr lang="en-US" sz="1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Theory Building Activities: Virtue Ethics (m13755)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88.61% / 89.06%/ 90.82%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Moral awareness and moral concepts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598781">
                <a:tc>
                  <a:txBody>
                    <a:bodyPr/>
                    <a:lstStyle/>
                    <a:p>
                      <a:r>
                        <a:rPr lang="en-US" sz="1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Pirate Code for Engineering Ethics (m13849)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74.28% / 75.12%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Moral awareness and (intermediate) mc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Using code to teach professional ethics</a:t>
                      </a:r>
                      <a:endParaRPr lang="en-US" sz="1700" dirty="0"/>
                    </a:p>
                  </a:txBody>
                  <a:tcPr/>
                </a:tc>
              </a:tr>
              <a:tr h="598781">
                <a:tc>
                  <a:txBody>
                    <a:bodyPr/>
                    <a:lstStyle/>
                    <a:p>
                      <a:r>
                        <a:rPr lang="en-US" sz="1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 Toolkit - Instructor Module: Pirate Code of Ethics (m14357)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61.39% / 56.62%</a:t>
                      </a:r>
                    </a:p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Locates</a:t>
                      </a:r>
                      <a:r>
                        <a:rPr lang="en-US" sz="1700" baseline="0" dirty="0" smtClean="0"/>
                        <a:t> student module in curricular “space”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Qualitative assessment to document progress in skill(s)</a:t>
                      </a:r>
                      <a:endParaRPr lang="en-US" sz="1700" dirty="0"/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r>
                        <a:rPr lang="en-US" sz="1700" i="1" dirty="0" smtClean="0"/>
                        <a:t>Three Frameworks for Ethical Decision Making and Good Computing Reports (m13757)</a:t>
                      </a:r>
                      <a:endParaRPr lang="en-US" sz="17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86.02% / 87.21%/ 90.07%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Moral</a:t>
                      </a:r>
                      <a:r>
                        <a:rPr lang="en-US" sz="1700" baseline="0" dirty="0" smtClean="0"/>
                        <a:t> awareness, concepts, and imagination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Ethical heuristics</a:t>
                      </a:r>
                      <a:r>
                        <a:rPr lang="en-US" sz="1700" baseline="0" dirty="0" smtClean="0"/>
                        <a:t> (theory into test)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91AC3-2FE5-40ED-AB0E-6539DABC2072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457201"/>
          <a:ext cx="9144000" cy="61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1295400"/>
                <a:gridCol w="2286000"/>
                <a:gridCol w="2133600"/>
              </a:tblGrid>
              <a:tr h="80420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Hastings Skill Objectives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Redeployed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Pedagogical Approach</a:t>
                      </a:r>
                      <a:endParaRPr lang="en-US" dirty="0"/>
                    </a:p>
                  </a:txBody>
                  <a:tcPr/>
                </a:tc>
              </a:tr>
              <a:tr h="928769">
                <a:tc>
                  <a:txBody>
                    <a:bodyPr/>
                    <a:lstStyle/>
                    <a:p>
                      <a:r>
                        <a:rPr lang="en-US" sz="1600" i="1" smtClean="0"/>
                        <a:t>Rubrics for Exams and Group Projects in Ethics</a:t>
                      </a:r>
                    </a:p>
                    <a:p>
                      <a:r>
                        <a:rPr lang="en-US" sz="1600" i="1" smtClean="0"/>
                        <a:t>(m14059)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81.46%/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EAC Toolkit - Assessment Tools Module (m14498)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Collecting</a:t>
                      </a:r>
                      <a:r>
                        <a:rPr lang="en-US" sz="1600" baseline="0" smtClean="0"/>
                        <a:t> and disseminate useful rubrics</a:t>
                      </a:r>
                      <a:endParaRPr lang="en-US" sz="1600" dirty="0"/>
                    </a:p>
                  </a:txBody>
                  <a:tcPr/>
                </a:tc>
              </a:tr>
              <a:tr h="932942">
                <a:tc>
                  <a:txBody>
                    <a:bodyPr/>
                    <a:lstStyle/>
                    <a:p>
                      <a:r>
                        <a:rPr lang="en-US" sz="1600" i="1" smtClean="0"/>
                        <a:t>Theory Building Activity: Mountain Terrorist Exercise (m13764)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78.13% / 75.82%/ 82.05%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Moral awareness,</a:t>
                      </a:r>
                      <a:r>
                        <a:rPr lang="en-US" sz="1600" baseline="0" smtClean="0"/>
                        <a:t> imagination, and concepts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smtClean="0"/>
                        <a:t>“Jim and the Jungle” reworked by P. Thompson</a:t>
                      </a:r>
                      <a:endParaRPr lang="en-US" sz="1600" dirty="0"/>
                    </a:p>
                  </a:txBody>
                  <a:tcPr/>
                </a:tc>
              </a:tr>
              <a:tr h="928769">
                <a:tc>
                  <a:txBody>
                    <a:bodyPr/>
                    <a:lstStyle/>
                    <a:p>
                      <a:r>
                        <a:rPr lang="en-US" sz="1600" i="1" smtClean="0"/>
                        <a:t>Three Views of Corporate Social Responsibility (m17318)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88.09%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Moral concepts and working with ambiguity and disagreement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Cases, role playing, ethical heuristics</a:t>
                      </a:r>
                      <a:endParaRPr lang="en-US" sz="1600" dirty="0"/>
                    </a:p>
                  </a:txBody>
                  <a:tcPr/>
                </a:tc>
              </a:tr>
              <a:tr h="1221160">
                <a:tc>
                  <a:txBody>
                    <a:bodyPr/>
                    <a:lstStyle/>
                    <a:p>
                      <a:r>
                        <a:rPr lang="en-US" sz="1600" i="1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Professional Ethics in Puerto Rico: Codes, Problem-Solving, and Ethical dissent (m15501)</a:t>
                      </a:r>
                      <a:endParaRPr lang="en-US" sz="16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43.69%/ 62.19%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EAC Toolkit - Assessment Tools Module (m14498)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Using “Incident at Morales” to teach decision making and moral imagination</a:t>
                      </a:r>
                      <a:endParaRPr lang="en-US" sz="1600" dirty="0"/>
                    </a:p>
                  </a:txBody>
                  <a:tcPr/>
                </a:tc>
              </a:tr>
              <a:tr h="1203960">
                <a:tc>
                  <a:txBody>
                    <a:bodyPr/>
                    <a:lstStyle/>
                    <a:p>
                      <a:r>
                        <a:rPr lang="en-US" sz="1600" i="1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Ethical Issues in Risk Management (m19085)</a:t>
                      </a:r>
                      <a:endParaRPr lang="en-US" sz="16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78.02%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Moral concepts,</a:t>
                      </a:r>
                      <a:r>
                        <a:rPr lang="en-US" sz="1600" baseline="0" smtClean="0"/>
                        <a:t> moral awareness, working with ambiguity and disagreement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Case-based</a:t>
                      </a:r>
                      <a:r>
                        <a:rPr lang="en-US" sz="1600" baseline="0" dirty="0" smtClean="0"/>
                        <a:t> activity with role playing activity (CECO)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91AC3-2FE5-40ED-AB0E-6539DABC2072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Pedagogical approaches (Haws)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professional codes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humanistic readings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engineering ethics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theoretical groundings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ethical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 learning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2000" b="1" dirty="0" smtClean="0"/>
              <a:t>Haws, D.  (2004).  “The Importance of Meta-Ethics in Engineering Education.”  Science and Engineering Ethics, 10(2): 204-210.</a:t>
            </a:r>
          </a:p>
          <a:p>
            <a:pPr marL="514350" indent="-514350">
              <a:buNone/>
            </a:pPr>
            <a:r>
              <a:rPr lang="en-US" sz="2000" b="1" dirty="0" smtClean="0"/>
              <a:t> Haws, D.  (2001)  “Ethics Instruction in Engineering Education: A (Mini) Meta-Analysis,” Journal of Engineering Education.  April: 223-229.</a:t>
            </a: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Modules in </a:t>
            </a:r>
            <a:r>
              <a:rPr lang="en-US" dirty="0" err="1" smtClean="0"/>
              <a:t>Connexions</a:t>
            </a:r>
            <a:r>
              <a:rPr lang="en-US" dirty="0" smtClean="0"/>
              <a:t>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Engineering Ethics Modules for EAC</a:t>
            </a:r>
          </a:p>
          <a:p>
            <a:pPr lvl="1"/>
            <a:r>
              <a:rPr lang="en-US" dirty="0" smtClean="0"/>
              <a:t>Col10552</a:t>
            </a:r>
          </a:p>
          <a:p>
            <a:pPr lvl="1"/>
            <a:endParaRPr lang="en-US" sz="1300" dirty="0" smtClean="0"/>
          </a:p>
          <a:p>
            <a:r>
              <a:rPr lang="en-US" dirty="0" smtClean="0"/>
              <a:t>Four Years, Four Micro Interventions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Ethical Implications for Engineering – Student Module </a:t>
            </a:r>
            <a:r>
              <a:rPr lang="en-US" dirty="0" smtClean="0"/>
              <a:t>(m17226)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Socio-Technical Systems in Professional Decision Making </a:t>
            </a:r>
            <a:r>
              <a:rPr lang="en-US" dirty="0" smtClean="0"/>
              <a:t>(m14025)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FF0000"/>
                </a:solidFill>
              </a:rPr>
              <a:t>Three Frameworks for Ethical Decision Making and Good Computing Reports </a:t>
            </a:r>
            <a:r>
              <a:rPr lang="en-US" i="1" dirty="0" smtClean="0"/>
              <a:t>(m13757)</a:t>
            </a:r>
            <a:endParaRPr lang="en-US" i="1" dirty="0" smtClean="0">
              <a:solidFill>
                <a:schemeClr val="dk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Professional Ethics in Puerto Rico: Codes, Problem-Solving, and Ethical Dissent </a:t>
            </a:r>
            <a:r>
              <a:rPr lang="en-US" dirty="0" smtClean="0"/>
              <a:t>(m15501)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Theory Building Exercise: Responsibility and Incident at Morales </a:t>
            </a:r>
            <a:r>
              <a:rPr lang="en-US" dirty="0" smtClean="0"/>
              <a:t>(m15627)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EAC Pilot Program in Engineering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Modeled on GERESE grant</a:t>
            </a:r>
          </a:p>
          <a:p>
            <a:endParaRPr lang="en-US" sz="1200" dirty="0" smtClean="0"/>
          </a:p>
          <a:p>
            <a:r>
              <a:rPr lang="en-US" dirty="0" smtClean="0"/>
              <a:t>Targets Hastings skills</a:t>
            </a:r>
          </a:p>
          <a:p>
            <a:pPr lvl="1"/>
            <a:r>
              <a:rPr lang="en-US" dirty="0" smtClean="0"/>
              <a:t>Moral imagination, moral awareness, analyzing moral concepts, eliciting a sense of responsibility, and dealing with ambiguity and disagreement</a:t>
            </a:r>
          </a:p>
          <a:p>
            <a:endParaRPr lang="en-US" sz="1200" dirty="0" smtClean="0"/>
          </a:p>
          <a:p>
            <a:r>
              <a:rPr lang="en-US" dirty="0" smtClean="0"/>
              <a:t>Also Targets (and integrates)…</a:t>
            </a:r>
          </a:p>
          <a:p>
            <a:pPr lvl="1"/>
            <a:r>
              <a:rPr lang="en-US" dirty="0" smtClean="0"/>
              <a:t>3c (ethics in design)</a:t>
            </a:r>
          </a:p>
          <a:p>
            <a:pPr lvl="1"/>
            <a:r>
              <a:rPr lang="en-US" dirty="0" smtClean="0"/>
              <a:t>3d (multi-disciplinary team skills)</a:t>
            </a:r>
          </a:p>
          <a:p>
            <a:pPr lvl="1"/>
            <a:r>
              <a:rPr lang="en-US" dirty="0" smtClean="0"/>
              <a:t>3f (professional and ethical responsibility)</a:t>
            </a:r>
          </a:p>
          <a:p>
            <a:pPr lvl="1"/>
            <a:r>
              <a:rPr lang="en-US" dirty="0" smtClean="0"/>
              <a:t>3h (social and global impacts)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Successful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Successes</a:t>
            </a:r>
          </a:p>
          <a:p>
            <a:pPr lvl="1"/>
            <a:r>
              <a:rPr lang="en-US" dirty="0" smtClean="0"/>
              <a:t>Skills based freestanding course in Engineering Ethics</a:t>
            </a:r>
          </a:p>
          <a:p>
            <a:pPr lvl="1"/>
            <a:r>
              <a:rPr lang="en-US" dirty="0" smtClean="0"/>
              <a:t>EAC modules in engineering ethics for first and fourth year students</a:t>
            </a:r>
          </a:p>
          <a:p>
            <a:pPr lvl="1"/>
            <a:r>
              <a:rPr lang="en-US" dirty="0" smtClean="0"/>
              <a:t>Successful faculty development workshop format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Tying EAC too closely to ABET</a:t>
            </a:r>
          </a:p>
          <a:p>
            <a:pPr lvl="1"/>
            <a:r>
              <a:rPr lang="en-US" dirty="0" smtClean="0"/>
              <a:t>Assessment procedures filter out innovative practices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Virtual Toolkit to create community to develops and share EAC best practices</a:t>
            </a:r>
          </a:p>
          <a:p>
            <a:pPr lvl="1"/>
            <a:r>
              <a:rPr lang="en-US" dirty="0" smtClean="0"/>
              <a:t>Challenges with open source and open education approaches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458200" cy="122237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1000" y="3048000"/>
            <a:ext cx="84582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William J. Frey</a:t>
            </a:r>
          </a:p>
          <a:p>
            <a:r>
              <a:rPr lang="en-US" dirty="0" smtClean="0"/>
              <a:t>University of Puerto Rico at Mayaguez</a:t>
            </a:r>
          </a:p>
          <a:p>
            <a:r>
              <a:rPr lang="en-US" dirty="0" smtClean="0"/>
              <a:t>College of Business Administration</a:t>
            </a:r>
          </a:p>
          <a:p>
            <a:r>
              <a:rPr lang="en-US" dirty="0" smtClean="0"/>
              <a:t>wfrey@uprm.edu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638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Huff, C., &amp; Frey, William.  (2005)  “Moral Pedagogy and Practical Ethics.”  </a:t>
            </a:r>
            <a:r>
              <a:rPr lang="en-US" b="1" i="1" dirty="0" smtClean="0"/>
              <a:t>Science and </a:t>
            </a:r>
            <a:r>
              <a:rPr lang="en-US" b="1" i="1" dirty="0" err="1" smtClean="0"/>
              <a:t>Engineeirng</a:t>
            </a:r>
            <a:r>
              <a:rPr lang="en-US" b="1" i="1" dirty="0" smtClean="0"/>
              <a:t> Ethics</a:t>
            </a:r>
            <a:r>
              <a:rPr lang="en-US" dirty="0" smtClean="0"/>
              <a:t>, 11(3): 389-408.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Huff, C., Barnard, L., &amp; Frey, W. (2008). “Good computing: a pedagogically focused model of virtue in the practice of computing (part 1),” </a:t>
            </a:r>
            <a:r>
              <a:rPr lang="en-US" b="1" i="1" dirty="0" smtClean="0"/>
              <a:t>Journal of Information, Communication &amp; Ethics in Society</a:t>
            </a:r>
            <a:r>
              <a:rPr lang="en-US" b="1" dirty="0" smtClean="0"/>
              <a:t> </a:t>
            </a:r>
            <a:r>
              <a:rPr lang="en-US" dirty="0" smtClean="0"/>
              <a:t>6(3): 246-278.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Huff, C., Barnard, L., &amp; Frey, W. (2008). “Good computing: a pedagogically focused model of virtue in the practice of computing (part 2),” </a:t>
            </a:r>
            <a:r>
              <a:rPr lang="en-US" b="1" i="1" dirty="0" smtClean="0"/>
              <a:t>Journal of Information, Communication &amp; Ethics in Society</a:t>
            </a:r>
            <a:r>
              <a:rPr lang="en-US" b="1" dirty="0" smtClean="0"/>
              <a:t> </a:t>
            </a:r>
            <a:r>
              <a:rPr lang="en-US" dirty="0" smtClean="0"/>
              <a:t>6(4).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Frey, W. and O’Neill-</a:t>
            </a:r>
            <a:r>
              <a:rPr lang="en-US" dirty="0" err="1" smtClean="0"/>
              <a:t>Carillo</a:t>
            </a:r>
            <a:r>
              <a:rPr lang="en-US" dirty="0" smtClean="0"/>
              <a:t>, E. (2008), “Engineering ethics in Puerto Rico: issues and narratives”, </a:t>
            </a:r>
            <a:r>
              <a:rPr lang="en-US" b="1" dirty="0" smtClean="0"/>
              <a:t>Science and Engineering Ethics</a:t>
            </a:r>
            <a:r>
              <a:rPr lang="en-US" dirty="0" smtClean="0"/>
              <a:t>, Vol. 14 No. 3, pp. 417-31.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Lugo, E. (1985). </a:t>
            </a:r>
            <a:r>
              <a:rPr lang="es-ES" b="1" dirty="0" err="1" smtClean="0"/>
              <a:t>Etica</a:t>
            </a:r>
            <a:r>
              <a:rPr lang="es-ES" b="1" dirty="0" smtClean="0"/>
              <a:t> Profesional Para La </a:t>
            </a:r>
            <a:r>
              <a:rPr lang="es-ES" b="1" dirty="0" err="1" smtClean="0"/>
              <a:t>Ingenieria</a:t>
            </a:r>
            <a:r>
              <a:rPr lang="es-ES" dirty="0" smtClean="0"/>
              <a:t>. </a:t>
            </a:r>
            <a:r>
              <a:rPr lang="es-ES" dirty="0" err="1" smtClean="0"/>
              <a:t>Mayaguez</a:t>
            </a:r>
            <a:r>
              <a:rPr lang="es-ES" dirty="0" smtClean="0"/>
              <a:t>, Puerto Rico: </a:t>
            </a:r>
            <a:r>
              <a:rPr lang="es-ES" dirty="0" err="1" smtClean="0"/>
              <a:t>Libreria</a:t>
            </a:r>
            <a:r>
              <a:rPr lang="es-ES" dirty="0" smtClean="0"/>
              <a:t> Universal.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Munoz-Roman, W. (1997). </a:t>
            </a:r>
            <a:r>
              <a:rPr lang="en-US" b="1" dirty="0" err="1" smtClean="0"/>
              <a:t>Etica</a:t>
            </a:r>
            <a:r>
              <a:rPr lang="en-US" b="1" dirty="0" smtClean="0"/>
              <a:t> en la </a:t>
            </a:r>
            <a:r>
              <a:rPr lang="en-US" b="1" dirty="0" err="1" smtClean="0"/>
              <a:t>Practica</a:t>
            </a:r>
            <a:r>
              <a:rPr lang="en-US" b="1" dirty="0" smtClean="0"/>
              <a:t> </a:t>
            </a:r>
            <a:r>
              <a:rPr lang="en-US" b="1" dirty="0" err="1" smtClean="0"/>
              <a:t>Profesional</a:t>
            </a:r>
            <a:r>
              <a:rPr lang="en-US" b="1" dirty="0" smtClean="0"/>
              <a:t> de la </a:t>
            </a:r>
            <a:r>
              <a:rPr lang="en-US" b="1" dirty="0" err="1" smtClean="0"/>
              <a:t>Ingenierıa</a:t>
            </a:r>
            <a:r>
              <a:rPr lang="en-US" b="1" dirty="0" smtClean="0"/>
              <a:t>: </a:t>
            </a:r>
            <a:r>
              <a:rPr lang="en-US" b="1" dirty="0" err="1" smtClean="0"/>
              <a:t>Aspectos</a:t>
            </a:r>
            <a:r>
              <a:rPr lang="en-US" b="1" dirty="0" smtClean="0"/>
              <a:t> </a:t>
            </a:r>
            <a:r>
              <a:rPr lang="en-US" b="1" dirty="0" err="1" smtClean="0"/>
              <a:t>Filosoficos</a:t>
            </a:r>
            <a:r>
              <a:rPr lang="en-US" b="1" dirty="0" smtClean="0"/>
              <a:t>, </a:t>
            </a:r>
            <a:r>
              <a:rPr lang="es-ES" b="1" dirty="0" err="1" smtClean="0"/>
              <a:t>Historicos</a:t>
            </a:r>
            <a:r>
              <a:rPr lang="es-ES" b="1" dirty="0" smtClean="0"/>
              <a:t> y Procesales</a:t>
            </a:r>
            <a:r>
              <a:rPr lang="es-ES" dirty="0" smtClean="0"/>
              <a:t>. San Juan, Puerto Rico: Universidad </a:t>
            </a:r>
            <a:r>
              <a:rPr lang="es-ES" dirty="0" err="1" smtClean="0"/>
              <a:t>Politecnica</a:t>
            </a:r>
            <a:r>
              <a:rPr lang="es-ES" dirty="0" smtClean="0"/>
              <a:t> de Puerto Rico.</a:t>
            </a:r>
            <a:r>
              <a:rPr lang="en-US" dirty="0" smtClean="0"/>
              <a:t> (Co-sponsored by the Universidad </a:t>
            </a:r>
            <a:r>
              <a:rPr lang="en-US" dirty="0" err="1" smtClean="0"/>
              <a:t>Politecnica</a:t>
            </a:r>
            <a:r>
              <a:rPr lang="en-US" dirty="0" smtClean="0"/>
              <a:t> de Puerto Rico).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NSF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/>
          </a:bodyPr>
          <a:lstStyle/>
          <a:p>
            <a:r>
              <a:rPr lang="en-US" dirty="0" smtClean="0"/>
              <a:t>Faculty Development Retreats in EAC (1998, 1999, 2000)</a:t>
            </a:r>
          </a:p>
          <a:p>
            <a:pPr lvl="1"/>
            <a:r>
              <a:rPr lang="en-US" dirty="0" smtClean="0"/>
              <a:t>Interdisciplinary Research and Training Program in Ethics for Business, Science, and Engineering in the Puerto Rican Context (SBR 9810253)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Based on co-integration strategy: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Ethics into BSE and BSE into Ethics</a:t>
            </a:r>
          </a:p>
          <a:p>
            <a:endParaRPr lang="en-US" sz="1000" dirty="0" smtClean="0"/>
          </a:p>
          <a:p>
            <a:r>
              <a:rPr lang="en-US" dirty="0" smtClean="0"/>
              <a:t>Generated cases, modules and expertise in EAC from BSE standpoints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54" y="110736"/>
            <a:ext cx="8859329" cy="74327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A Hybrid Holistic Approach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757" y="1981200"/>
            <a:ext cx="2693329" cy="2275116"/>
          </a:xfrm>
        </p:spPr>
        <p:txBody>
          <a:bodyPr>
            <a:normAutofit/>
          </a:bodyPr>
          <a:lstStyle/>
          <a:p>
            <a:r>
              <a:rPr lang="en-US" sz="2600" i="1" dirty="0" smtClean="0">
                <a:latin typeface="Verdana" pitchFamily="34" charset="0"/>
              </a:rPr>
              <a:t>Interrelated activities integrate ethics across curriculum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612571" y="914400"/>
          <a:ext cx="6334125" cy="580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teaching Engineering Ethics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Mini cases provide decision points that allow students to practice decision-making</a:t>
            </a:r>
          </a:p>
          <a:p>
            <a:pPr lvl="1"/>
            <a:r>
              <a:rPr lang="en-US" dirty="0" smtClean="0"/>
              <a:t>Ethics tests (reversibility, harm, publicity) encapsulate ethical theory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Students write codes of ethics to help them critically encounter professional codes</a:t>
            </a:r>
          </a:p>
          <a:p>
            <a:endParaRPr lang="en-US" sz="1000" dirty="0" smtClean="0"/>
          </a:p>
          <a:p>
            <a:r>
              <a:rPr lang="en-US" dirty="0" smtClean="0"/>
              <a:t>An Engineering Ethics Bowl helps students develop understanding of basic and intermediate moral concepts</a:t>
            </a:r>
          </a:p>
          <a:p>
            <a:pPr lvl="1"/>
            <a:r>
              <a:rPr lang="en-US" dirty="0" smtClean="0"/>
              <a:t>UPRM cases</a:t>
            </a:r>
          </a:p>
          <a:p>
            <a:pPr lvl="1"/>
            <a:r>
              <a:rPr lang="en-US" dirty="0" smtClean="0"/>
              <a:t>BER cases involving “code concepts” grounded in relations to public, client, profession, peer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Advances in moral psychology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Moral exemplars studies in computing have revealed that… </a:t>
            </a:r>
          </a:p>
          <a:p>
            <a:endParaRPr lang="en-US" sz="1000" dirty="0" smtClean="0"/>
          </a:p>
          <a:p>
            <a:r>
              <a:rPr lang="en-US" dirty="0" smtClean="0"/>
              <a:t>more  focus can be given to teaching skills of moral expertise </a:t>
            </a:r>
          </a:p>
          <a:p>
            <a:endParaRPr lang="en-US" sz="1000" dirty="0" smtClean="0"/>
          </a:p>
          <a:p>
            <a:r>
              <a:rPr lang="en-US" dirty="0" smtClean="0"/>
              <a:t>Hastings Center</a:t>
            </a:r>
          </a:p>
          <a:p>
            <a:pPr lvl="1"/>
            <a:r>
              <a:rPr lang="en-US" dirty="0" smtClean="0"/>
              <a:t>Stimulate moral imagination.</a:t>
            </a:r>
          </a:p>
          <a:p>
            <a:pPr lvl="1"/>
            <a:r>
              <a:rPr lang="en-US" dirty="0" smtClean="0"/>
              <a:t>Recognizing moral issues.</a:t>
            </a:r>
          </a:p>
          <a:p>
            <a:pPr lvl="1"/>
            <a:r>
              <a:rPr lang="en-US" dirty="0" smtClean="0"/>
              <a:t>Analyzing basic and intermediate moral concepts.</a:t>
            </a:r>
          </a:p>
          <a:p>
            <a:pPr lvl="1"/>
            <a:r>
              <a:rPr lang="en-US" dirty="0" smtClean="0"/>
              <a:t>Eliciting a sense of responsibility.</a:t>
            </a:r>
          </a:p>
          <a:p>
            <a:pPr lvl="1"/>
            <a:r>
              <a:rPr lang="en-US" dirty="0" smtClean="0"/>
              <a:t>Dealing with moral ambiguity and disagreement.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Point: EAC pilot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Design pilot at graduate level, then integrate into undergraduate education</a:t>
            </a:r>
          </a:p>
          <a:p>
            <a:endParaRPr lang="en-US" sz="1000" dirty="0" smtClean="0"/>
          </a:p>
          <a:p>
            <a:r>
              <a:rPr lang="en-US" dirty="0" smtClean="0"/>
              <a:t>NSF Grant: Graduate Education in Research Ethics for Scientists and Engineers (SES 0629377) 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workshop series </a:t>
            </a:r>
            <a:r>
              <a:rPr lang="en-US" dirty="0" smtClean="0"/>
              <a:t>to generate awareness and teach a moral deliberation procedure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free standing course </a:t>
            </a:r>
            <a:r>
              <a:rPr lang="en-US" dirty="0" smtClean="0"/>
              <a:t>in research ethics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faculty development workshops </a:t>
            </a:r>
            <a:r>
              <a:rPr lang="en-US" dirty="0" smtClean="0"/>
              <a:t>to generate awareness and teaching materials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outreach program </a:t>
            </a:r>
            <a:r>
              <a:rPr lang="en-US" dirty="0" smtClean="0"/>
              <a:t>to K-12 students (with graduate student ethics mentors)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ABET 3f: Round One (2001-2002)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334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Implementation</a:t>
            </a:r>
          </a:p>
          <a:p>
            <a:pPr lvl="1"/>
            <a:r>
              <a:rPr lang="en-US" sz="3200" dirty="0" smtClean="0"/>
              <a:t>6 faculty development workshops for engineering faculty</a:t>
            </a:r>
          </a:p>
          <a:p>
            <a:pPr lvl="1"/>
            <a:r>
              <a:rPr lang="en-US" sz="3200" dirty="0" smtClean="0"/>
              <a:t>2 modules for ECE</a:t>
            </a:r>
          </a:p>
          <a:p>
            <a:pPr lvl="1"/>
            <a:r>
              <a:rPr lang="en-US" sz="3200" dirty="0" smtClean="0"/>
              <a:t>Ethics “interventions” in Mechanical Engineering</a:t>
            </a:r>
          </a:p>
          <a:p>
            <a:pPr lvl="1"/>
            <a:r>
              <a:rPr lang="en-US" sz="3200" dirty="0" smtClean="0"/>
              <a:t>Generate EAC resources (cases, modules, activities)</a:t>
            </a:r>
          </a:p>
          <a:p>
            <a:pPr lvl="1"/>
            <a:r>
              <a:rPr lang="en-US" sz="3200" dirty="0" smtClean="0"/>
              <a:t>3 NSF Grants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Successful Failure (good results, little recognition)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257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Mistake to tie engineering ethics to ABET process</a:t>
            </a:r>
          </a:p>
          <a:p>
            <a:pPr lvl="1"/>
            <a:r>
              <a:rPr lang="en-US" sz="3200" dirty="0" smtClean="0"/>
              <a:t>Engineering Ethics not important to self evaluation and overall program</a:t>
            </a:r>
          </a:p>
          <a:p>
            <a:pPr lvl="1"/>
            <a:r>
              <a:rPr lang="en-US" sz="3200" dirty="0" smtClean="0"/>
              <a:t>No feedback from ABET evaluators on ethics integration activities</a:t>
            </a:r>
            <a:endParaRPr lang="en-US" sz="600" dirty="0" smtClean="0"/>
          </a:p>
          <a:p>
            <a:r>
              <a:rPr lang="en-US" sz="3600" dirty="0" smtClean="0"/>
              <a:t>Bottom Line: Ethics response appeared in excess of what was required</a:t>
            </a:r>
          </a:p>
          <a:p>
            <a:pPr lvl="1"/>
            <a:r>
              <a:rPr lang="en-US" sz="3200" dirty="0" smtClean="0"/>
              <a:t>You can get by with less next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59E-81A9-4591-AE0C-962D7D7D1F9F}" type="datetime1">
              <a:rPr lang="en-US" smtClean="0"/>
              <a:pPr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William J. Frey, CBA, UPRM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2974</TotalTime>
  <Words>2183</Words>
  <Application>Microsoft Office PowerPoint</Application>
  <PresentationFormat>On-screen Show (4:3)</PresentationFormat>
  <Paragraphs>341</Paragraphs>
  <Slides>28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Trek</vt:lpstr>
      <vt:lpstr>ABET Criterion 3f: 10 Years Later</vt:lpstr>
      <vt:lpstr>Setting the stage for EC2000 at UPRM</vt:lpstr>
      <vt:lpstr>NSF Grant</vt:lpstr>
      <vt:lpstr>A Hybrid Holistic Approach</vt:lpstr>
      <vt:lpstr>teaching Engineering Ethics skills</vt:lpstr>
      <vt:lpstr>Advances in moral psychology</vt:lpstr>
      <vt:lpstr>High Point: EAC pilot program</vt:lpstr>
      <vt:lpstr>ABET 3f: Round One (2001-2002)</vt:lpstr>
      <vt:lpstr>a Successful Failure (good results, little recognition)</vt:lpstr>
      <vt:lpstr>Unexpected outcomes</vt:lpstr>
      <vt:lpstr>New strategy: Concentrate “soft” skills</vt:lpstr>
      <vt:lpstr>Interdisciplinary reinterpreted</vt:lpstr>
      <vt:lpstr>Second abet visit under ec2000</vt:lpstr>
      <vt:lpstr>De-emphasis of EAC </vt:lpstr>
      <vt:lpstr>An alarming trend</vt:lpstr>
      <vt:lpstr>Different Concerns 10 years ago</vt:lpstr>
      <vt:lpstr>Back to the Drawing Board</vt:lpstr>
      <vt:lpstr>Supporting EAC efforts</vt:lpstr>
      <vt:lpstr>Visual Toolkit over different platforms</vt:lpstr>
      <vt:lpstr>Toolkit motivates independently of accreditation</vt:lpstr>
      <vt:lpstr>Some EAC Toolkit Modules</vt:lpstr>
      <vt:lpstr>Slide 22</vt:lpstr>
      <vt:lpstr>Pedagogical approaches (Haws)</vt:lpstr>
      <vt:lpstr>Engineering Modules in Connexions®</vt:lpstr>
      <vt:lpstr>EAC Pilot Program in Engineering ethics</vt:lpstr>
      <vt:lpstr>Conclusion: Successful Failure</vt:lpstr>
      <vt:lpstr>Thank you</vt:lpstr>
      <vt:lpstr>Resources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321</cp:revision>
  <dcterms:created xsi:type="dcterms:W3CDTF">2009-02-07T11:08:14Z</dcterms:created>
  <dcterms:modified xsi:type="dcterms:W3CDTF">2009-03-04T13:42:23Z</dcterms:modified>
</cp:coreProperties>
</file>