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1" r:id="rId1"/>
    <p:sldMasterId id="2147483794" r:id="rId2"/>
  </p:sldMasterIdLst>
  <p:notesMasterIdLst>
    <p:notesMasterId r:id="rId53"/>
  </p:notesMasterIdLst>
  <p:sldIdLst>
    <p:sldId id="256" r:id="rId3"/>
    <p:sldId id="316" r:id="rId4"/>
    <p:sldId id="326" r:id="rId5"/>
    <p:sldId id="303" r:id="rId6"/>
    <p:sldId id="301" r:id="rId7"/>
    <p:sldId id="351" r:id="rId8"/>
    <p:sldId id="352" r:id="rId9"/>
    <p:sldId id="353" r:id="rId10"/>
    <p:sldId id="365" r:id="rId11"/>
    <p:sldId id="328" r:id="rId12"/>
    <p:sldId id="329" r:id="rId13"/>
    <p:sldId id="330" r:id="rId14"/>
    <p:sldId id="297" r:id="rId15"/>
    <p:sldId id="317" r:id="rId16"/>
    <p:sldId id="318" r:id="rId17"/>
    <p:sldId id="319" r:id="rId18"/>
    <p:sldId id="331" r:id="rId19"/>
    <p:sldId id="332" r:id="rId20"/>
    <p:sldId id="342" r:id="rId21"/>
    <p:sldId id="310" r:id="rId22"/>
    <p:sldId id="313" r:id="rId23"/>
    <p:sldId id="338" r:id="rId24"/>
    <p:sldId id="293" r:id="rId25"/>
    <p:sldId id="339" r:id="rId26"/>
    <p:sldId id="343" r:id="rId27"/>
    <p:sldId id="354" r:id="rId28"/>
    <p:sldId id="355" r:id="rId29"/>
    <p:sldId id="356" r:id="rId30"/>
    <p:sldId id="357" r:id="rId31"/>
    <p:sldId id="358" r:id="rId32"/>
    <p:sldId id="359" r:id="rId33"/>
    <p:sldId id="360" r:id="rId34"/>
    <p:sldId id="361" r:id="rId35"/>
    <p:sldId id="362" r:id="rId36"/>
    <p:sldId id="363" r:id="rId37"/>
    <p:sldId id="364" r:id="rId38"/>
    <p:sldId id="366" r:id="rId39"/>
    <p:sldId id="344" r:id="rId40"/>
    <p:sldId id="325" r:id="rId41"/>
    <p:sldId id="288" r:id="rId42"/>
    <p:sldId id="324" r:id="rId43"/>
    <p:sldId id="340" r:id="rId44"/>
    <p:sldId id="333" r:id="rId45"/>
    <p:sldId id="335" r:id="rId46"/>
    <p:sldId id="334" r:id="rId47"/>
    <p:sldId id="336" r:id="rId48"/>
    <p:sldId id="337" r:id="rId49"/>
    <p:sldId id="298" r:id="rId50"/>
    <p:sldId id="274" r:id="rId51"/>
    <p:sldId id="275"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16CBFF"/>
    <a:srgbClr val="FF9900"/>
    <a:srgbClr val="FF0000"/>
    <a:srgbClr val="99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3907" autoAdjust="0"/>
  </p:normalViewPr>
  <p:slideViewPr>
    <p:cSldViewPr>
      <p:cViewPr>
        <p:scale>
          <a:sx n="67" d="100"/>
          <a:sy n="67" d="100"/>
        </p:scale>
        <p:origin x="-1164" y="-8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232"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a:defRPr>
            </a:lvl1pPr>
          </a:lstStyle>
          <a:p>
            <a:pPr>
              <a:defRPr/>
            </a:pPr>
            <a:endParaRPr lang="en-US"/>
          </a:p>
        </p:txBody>
      </p:sp>
      <p:sp>
        <p:nvSpPr>
          <p:cNvPr id="296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a:defRPr>
            </a:lvl1pPr>
          </a:lstStyle>
          <a:p>
            <a:pPr>
              <a:defRPr/>
            </a:pPr>
            <a:endParaRPr lang="en-US"/>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a:defRPr>
            </a:lvl1pPr>
          </a:lstStyle>
          <a:p>
            <a:pPr>
              <a:defRPr/>
            </a:pPr>
            <a:fld id="{51A7A63B-C386-44AB-B936-A0DAB27C88A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a:ea typeface="+mn-ea"/>
        <a:cs typeface="+mn-cs"/>
      </a:defRPr>
    </a:lvl1pPr>
    <a:lvl2pPr marL="457200" algn="l" rtl="0" eaLnBrk="0" fontAlgn="base" hangingPunct="0">
      <a:spcBef>
        <a:spcPct val="30000"/>
      </a:spcBef>
      <a:spcAft>
        <a:spcPct val="0"/>
      </a:spcAft>
      <a:defRPr kumimoji="1" sz="1200" kern="1200">
        <a:solidFill>
          <a:schemeClr val="tx1"/>
        </a:solidFill>
        <a:latin typeface="Times"/>
        <a:ea typeface="+mn-ea"/>
        <a:cs typeface="+mn-cs"/>
      </a:defRPr>
    </a:lvl2pPr>
    <a:lvl3pPr marL="914400" algn="l" rtl="0" eaLnBrk="0" fontAlgn="base" hangingPunct="0">
      <a:spcBef>
        <a:spcPct val="30000"/>
      </a:spcBef>
      <a:spcAft>
        <a:spcPct val="0"/>
      </a:spcAft>
      <a:defRPr kumimoji="1" sz="1200" kern="1200">
        <a:solidFill>
          <a:schemeClr val="tx1"/>
        </a:solidFill>
        <a:latin typeface="Times"/>
        <a:ea typeface="+mn-ea"/>
        <a:cs typeface="+mn-cs"/>
      </a:defRPr>
    </a:lvl3pPr>
    <a:lvl4pPr marL="1371600" algn="l" rtl="0" eaLnBrk="0" fontAlgn="base" hangingPunct="0">
      <a:spcBef>
        <a:spcPct val="30000"/>
      </a:spcBef>
      <a:spcAft>
        <a:spcPct val="0"/>
      </a:spcAft>
      <a:defRPr kumimoji="1" sz="1200" kern="1200">
        <a:solidFill>
          <a:schemeClr val="tx1"/>
        </a:solidFill>
        <a:latin typeface="Times"/>
        <a:ea typeface="+mn-ea"/>
        <a:cs typeface="+mn-cs"/>
      </a:defRPr>
    </a:lvl4pPr>
    <a:lvl5pPr marL="1828800" algn="l" rtl="0" eaLnBrk="0" fontAlgn="base" hangingPunct="0">
      <a:spcBef>
        <a:spcPct val="30000"/>
      </a:spcBef>
      <a:spcAft>
        <a:spcPct val="0"/>
      </a:spcAft>
      <a:defRPr kumimoji="1"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35C974C-F928-4767-93C8-0F624B246EC7}" type="slidenum">
              <a:rPr lang="en-US" smtClean="0">
                <a:latin typeface="Times" pitchFamily="18" charset="0"/>
              </a:rPr>
              <a:pPr/>
              <a:t>5</a:t>
            </a:fld>
            <a:endParaRPr lang="en-US" smtClean="0">
              <a:latin typeface="Times"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p:spPr>
        <p:txBody>
          <a:bodyPr/>
          <a:lstStyle/>
          <a:p>
            <a:r>
              <a:rPr lang="en-US" smtClean="0">
                <a:latin typeface="Times" pitchFamily="18" charset="0"/>
              </a:rPr>
              <a:t>Primary point: ethics is about reflecting on our behavior and the world that we want to create (ethos).  The image of the community is demonstrative.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630307-A09E-4395-89FE-40C56BE4E6EE}" type="slidenum">
              <a:rPr lang="en-US" smtClean="0">
                <a:latin typeface="Times" pitchFamily="18" charset="0"/>
              </a:rPr>
              <a:pPr/>
              <a:t>35</a:t>
            </a:fld>
            <a:endParaRPr lang="en-US" smtClean="0">
              <a:latin typeface="Times"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r>
              <a:rPr lang="en-US" smtClean="0">
                <a:latin typeface="Times" pitchFamily="18" charset="0"/>
              </a:rPr>
              <a:t>Can be used to frame the comments of students in Exercise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A2BCDA7-BA15-4875-9CD7-29E59447C4AD}" type="slidenum">
              <a:rPr lang="en-US" smtClean="0">
                <a:latin typeface="Times" pitchFamily="18" charset="0"/>
              </a:rPr>
              <a:pPr/>
              <a:t>36</a:t>
            </a:fld>
            <a:endParaRPr lang="en-US" smtClean="0">
              <a:latin typeface="Times"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FE1A195-7547-4673-B33D-612616C3788E}" type="slidenum">
              <a:rPr lang="en-US" smtClean="0">
                <a:latin typeface="Times" pitchFamily="18" charset="0"/>
              </a:rPr>
              <a:pPr/>
              <a:t>39</a:t>
            </a:fld>
            <a:endParaRPr lang="en-US" smtClean="0">
              <a:latin typeface="Times"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1413173-8D22-4B35-B00B-A36D750C5601}" type="slidenum">
              <a:rPr lang="en-US" smtClean="0">
                <a:latin typeface="Times" pitchFamily="18" charset="0"/>
              </a:rPr>
              <a:pPr/>
              <a:t>41</a:t>
            </a:fld>
            <a:endParaRPr lang="en-US" smtClean="0">
              <a:latin typeface="Times"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99A6B68-57C8-4D2F-BD57-889E70877AE8}" type="slidenum">
              <a:rPr lang="en-US" smtClean="0">
                <a:latin typeface="Times" pitchFamily="18" charset="0"/>
              </a:rPr>
              <a:pPr/>
              <a:t>48</a:t>
            </a:fld>
            <a:endParaRPr lang="en-US" smtClean="0">
              <a:latin typeface="Times"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1179444-0DEE-42A8-BFB6-E191B9EA1C26}" type="slidenum">
              <a:rPr lang="en-US" smtClean="0">
                <a:latin typeface="Times" pitchFamily="18" charset="0"/>
              </a:rPr>
              <a:pPr/>
              <a:t>49</a:t>
            </a:fld>
            <a:endParaRPr lang="en-US" smtClean="0">
              <a:latin typeface="Times"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3312890-264C-4A9B-A607-8D1104FCF372}" type="slidenum">
              <a:rPr lang="en-US" smtClean="0">
                <a:latin typeface="Times" pitchFamily="18" charset="0"/>
              </a:rPr>
              <a:pPr/>
              <a:t>50</a:t>
            </a:fld>
            <a:endParaRPr lang="en-US" smtClean="0">
              <a:latin typeface="Times"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42B4B00-95F4-4241-8F44-DBCF88EBF5B2}" type="slidenum">
              <a:rPr lang="en-US" smtClean="0">
                <a:latin typeface="Times" pitchFamily="18" charset="0"/>
              </a:rPr>
              <a:pPr/>
              <a:t>13</a:t>
            </a:fld>
            <a:endParaRPr lang="en-US" smtClean="0">
              <a:latin typeface="Times" pitchFamily="18"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w="9525"/>
        </p:spPr>
        <p:txBody>
          <a:bodyPr/>
          <a:lstStyle/>
          <a:p>
            <a:r>
              <a:rPr lang="en-US" smtClean="0">
                <a:latin typeface="Times" pitchFamily="18" charset="0"/>
              </a:rPr>
              <a:t>Will run through the questions quickly and apply them later when we do examples.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BAA1FA4-4E1E-4198-AEE3-BC0176861A0F}" type="slidenum">
              <a:rPr lang="en-US" smtClean="0">
                <a:latin typeface="Times" pitchFamily="18" charset="0"/>
              </a:rPr>
              <a:pPr/>
              <a:t>14</a:t>
            </a:fld>
            <a:endParaRPr lang="en-US" smtClean="0">
              <a:latin typeface="Times"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r>
              <a:rPr lang="en-US" smtClean="0">
                <a:latin typeface="Times" pitchFamily="18" charset="0"/>
              </a:rPr>
              <a:t>Luis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13E0D0-CD13-41DB-B94B-34FEE1811A10}" type="slidenum">
              <a:rPr lang="en-US" smtClean="0">
                <a:latin typeface="Times" pitchFamily="18" charset="0"/>
              </a:rPr>
              <a:pPr/>
              <a:t>15</a:t>
            </a:fld>
            <a:endParaRPr lang="en-US" smtClean="0">
              <a:latin typeface="Times"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r>
              <a:rPr lang="en-US" smtClean="0">
                <a:latin typeface="Times" pitchFamily="18" charset="0"/>
              </a:rPr>
              <a:t>Luis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5926519-9BBF-48D7-AAAC-DEEDF8C0BAB7}" type="slidenum">
              <a:rPr lang="en-US" smtClean="0">
                <a:latin typeface="Times" pitchFamily="18" charset="0"/>
              </a:rPr>
              <a:pPr/>
              <a:t>16</a:t>
            </a:fld>
            <a:endParaRPr lang="en-US" smtClean="0">
              <a:latin typeface="Times"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p:spPr>
        <p:txBody>
          <a:bodyPr/>
          <a:lstStyle/>
          <a:p>
            <a:r>
              <a:rPr lang="en-US" smtClean="0">
                <a:latin typeface="Times" pitchFamily="18" charset="0"/>
              </a:rPr>
              <a:t>Luis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3B81851-14CC-4737-9231-2A9ABEB21151}" type="slidenum">
              <a:rPr lang="en-US" smtClean="0">
                <a:latin typeface="Times" pitchFamily="18" charset="0"/>
              </a:rPr>
              <a:pPr/>
              <a:t>20</a:t>
            </a:fld>
            <a:endParaRPr lang="en-US" smtClean="0">
              <a:latin typeface="Times"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EAB2ABA-CC4F-42DE-8D58-EB9A43E30B99}" type="slidenum">
              <a:rPr lang="en-US" smtClean="0">
                <a:latin typeface="Times" pitchFamily="18" charset="0"/>
              </a:rPr>
              <a:pPr/>
              <a:t>21</a:t>
            </a:fld>
            <a:endParaRPr lang="en-US" smtClean="0">
              <a:latin typeface="Times"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F0D7F26-C321-48A8-8AA7-D02D07F4EAA4}" type="slidenum">
              <a:rPr lang="en-US" smtClean="0">
                <a:latin typeface="Times" pitchFamily="18" charset="0"/>
              </a:rPr>
              <a:pPr/>
              <a:t>23</a:t>
            </a:fld>
            <a:endParaRPr lang="en-US" smtClean="0">
              <a:latin typeface="Times" pitchFamily="18"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w="9525"/>
        </p:spPr>
        <p:txBody>
          <a:bodyPr/>
          <a:lstStyle/>
          <a:p>
            <a:endParaRPr lang="en-US" smtClean="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12F8596-00F1-49BE-942C-597BCA9037A8}" type="slidenum">
              <a:rPr lang="en-US" smtClean="0">
                <a:latin typeface="Times" pitchFamily="18" charset="0"/>
              </a:rPr>
              <a:pPr/>
              <a:t>27</a:t>
            </a:fld>
            <a:endParaRPr lang="en-US" smtClean="0">
              <a:latin typeface="Times"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r>
              <a:rPr lang="en-US" smtClean="0">
                <a:latin typeface="Times" pitchFamily="18" charset="0"/>
              </a:rPr>
              <a:t>Might skip in the interest of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B79E19ED-E8EC-4415-BB17-3E0C35804D6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gn="ct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solidFill>
                  <a:srgbClr val="000000"/>
                </a:solidFill>
                <a:latin typeface="Times New Roman" pitchFamily="18" charset="0"/>
              </a:rPr>
              <a:pPr/>
              <a:t>‹#›</a:t>
            </a:fld>
            <a:endParaRPr lang="en-US">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nspe.org/Ethics/CodeofEthics/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hyperlink" Target="http://www.et.byu.edu/~terryr/ethics/" TargetMode="External"/><Relationship Id="rId3" Type="http://schemas.openxmlformats.org/officeDocument/2006/relationships/hyperlink" Target="http://cnx.org/content/col10552/1.1" TargetMode="External"/><Relationship Id="rId7" Type="http://schemas.openxmlformats.org/officeDocument/2006/relationships/hyperlink" Target="http://www.civeng.carleton.ca/ECL/cat-f93.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onlineethics.org/" TargetMode="External"/><Relationship Id="rId5" Type="http://schemas.openxmlformats.org/officeDocument/2006/relationships/hyperlink" Target="http://ethics.iit.edu/" TargetMode="External"/><Relationship Id="rId4" Type="http://schemas.openxmlformats.org/officeDocument/2006/relationships/hyperlink" Target="http://www.umass.edu/sts/digitallibrary/" TargetMode="External"/><Relationship Id="rId9" Type="http://schemas.openxmlformats.org/officeDocument/2006/relationships/hyperlink" Target="http://computingcase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2" descr="colegio.gif                                                    00000DFDMacintosh HD                   ADD8AF63:"/>
          <p:cNvPicPr>
            <a:picLocks noChangeAspect="1" noChangeArrowheads="1"/>
          </p:cNvPicPr>
          <p:nvPr/>
        </p:nvPicPr>
        <p:blipFill>
          <a:blip r:embed="rId2" cstate="print"/>
          <a:srcRect/>
          <a:stretch>
            <a:fillRect/>
          </a:stretch>
        </p:blipFill>
        <p:spPr bwMode="auto">
          <a:xfrm>
            <a:off x="304800" y="4267200"/>
            <a:ext cx="2286000" cy="2273300"/>
          </a:xfrm>
          <a:prstGeom prst="rect">
            <a:avLst/>
          </a:prstGeom>
          <a:noFill/>
          <a:ln w="9525">
            <a:noFill/>
            <a:miter lim="800000"/>
            <a:headEnd/>
            <a:tailEnd/>
          </a:ln>
        </p:spPr>
      </p:pic>
      <p:sp>
        <p:nvSpPr>
          <p:cNvPr id="3075" name="Rectangle 2"/>
          <p:cNvSpPr>
            <a:spLocks noGrp="1" noChangeArrowheads="1"/>
          </p:cNvSpPr>
          <p:nvPr>
            <p:ph type="ctrTitle"/>
          </p:nvPr>
        </p:nvSpPr>
        <p:spPr>
          <a:xfrm>
            <a:off x="381000" y="304800"/>
            <a:ext cx="8382000" cy="1981200"/>
          </a:xfrm>
          <a:ln w="9525">
            <a:headEnd/>
            <a:tailEnd/>
          </a:ln>
        </p:spPr>
        <p:txBody>
          <a:bodyPr>
            <a:normAutofit fontScale="90000"/>
          </a:bodyPr>
          <a:lstStyle/>
          <a:p>
            <a:r>
              <a:rPr lang="es-ES_tradnl" smtClean="0"/>
              <a:t>Ética: </a:t>
            </a:r>
            <a:r>
              <a:rPr lang="en-US" smtClean="0"/>
              <a:t>Fundación de las</a:t>
            </a:r>
            <a:r>
              <a:rPr lang="es-ES_tradnl" smtClean="0"/>
              <a:t/>
            </a:r>
            <a:br>
              <a:rPr lang="es-ES_tradnl" smtClean="0"/>
            </a:br>
            <a:r>
              <a:rPr lang="es-ES_tradnl" smtClean="0"/>
              <a:t>Comunidades Universitarias y</a:t>
            </a:r>
            <a:br>
              <a:rPr lang="es-ES_tradnl" smtClean="0"/>
            </a:br>
            <a:r>
              <a:rPr lang="es-ES_tradnl" smtClean="0"/>
              <a:t>de Ingeniería</a:t>
            </a:r>
          </a:p>
        </p:txBody>
      </p:sp>
      <p:sp>
        <p:nvSpPr>
          <p:cNvPr id="5" name="Rectangle 11"/>
          <p:cNvSpPr txBox="1">
            <a:spLocks noChangeArrowheads="1"/>
          </p:cNvSpPr>
          <p:nvPr/>
        </p:nvSpPr>
        <p:spPr bwMode="auto">
          <a:xfrm>
            <a:off x="533400" y="2438400"/>
            <a:ext cx="8153400" cy="1600200"/>
          </a:xfrm>
          <a:prstGeom prst="rect">
            <a:avLst/>
          </a:prstGeom>
          <a:noFill/>
          <a:ln w="9525" cap="sq">
            <a:noFill/>
            <a:miter lim="800000"/>
            <a:headEnd type="none" w="sm" len="sm"/>
            <a:tailEnd type="none" w="sm" len="sm"/>
          </a:ln>
        </p:spPr>
        <p:txBody>
          <a:bodyPr/>
          <a:lstStyle/>
          <a:p>
            <a:pPr algn="ctr">
              <a:spcBef>
                <a:spcPct val="20000"/>
              </a:spcBef>
              <a:buClr>
                <a:schemeClr val="accent1"/>
              </a:buClr>
              <a:buFont typeface="Monotype Sorts" charset="2"/>
              <a:buNone/>
              <a:defRPr/>
            </a:pPr>
            <a:r>
              <a:rPr kumimoji="1" lang="es-ES_tradnl" kern="0" dirty="0" err="1">
                <a:latin typeface="+mn-lt"/>
              </a:rPr>
              <a:t>Sponsored</a:t>
            </a:r>
            <a:r>
              <a:rPr kumimoji="1" lang="es-ES_tradnl" kern="0" dirty="0">
                <a:latin typeface="+mn-lt"/>
              </a:rPr>
              <a:t> </a:t>
            </a:r>
            <a:r>
              <a:rPr kumimoji="1" lang="es-ES_tradnl" kern="0" dirty="0" err="1">
                <a:latin typeface="+mn-lt"/>
              </a:rPr>
              <a:t>by</a:t>
            </a:r>
            <a:r>
              <a:rPr kumimoji="1" lang="es-ES_tradnl" kern="0" dirty="0">
                <a:latin typeface="+mn-lt"/>
              </a:rPr>
              <a:t> </a:t>
            </a:r>
            <a:r>
              <a:rPr kumimoji="1" lang="es-ES_tradnl" kern="0" dirty="0" err="1">
                <a:latin typeface="+mn-lt"/>
              </a:rPr>
              <a:t>the</a:t>
            </a:r>
            <a:endParaRPr kumimoji="1" lang="es-ES_tradnl" kern="0" dirty="0">
              <a:latin typeface="+mn-lt"/>
            </a:endParaRPr>
          </a:p>
          <a:p>
            <a:pPr algn="ctr">
              <a:spcBef>
                <a:spcPct val="20000"/>
              </a:spcBef>
              <a:buClr>
                <a:schemeClr val="accent1"/>
              </a:buClr>
              <a:buFont typeface="Monotype Sorts" charset="2"/>
              <a:buNone/>
              <a:defRPr/>
            </a:pPr>
            <a:r>
              <a:rPr kumimoji="1" lang="es-ES_tradnl" sz="3200" b="1" u="sng" kern="0" dirty="0">
                <a:latin typeface="+mn-lt"/>
              </a:rPr>
              <a:t>S</a:t>
            </a:r>
            <a:r>
              <a:rPr kumimoji="1" lang="es-ES_tradnl" sz="3200" kern="0" dirty="0">
                <a:latin typeface="+mn-lt"/>
              </a:rPr>
              <a:t>ocial, </a:t>
            </a:r>
            <a:r>
              <a:rPr kumimoji="1" lang="es-ES_tradnl" sz="3200" b="1" u="sng" kern="0" dirty="0" err="1">
                <a:latin typeface="+mn-lt"/>
              </a:rPr>
              <a:t>E</a:t>
            </a:r>
            <a:r>
              <a:rPr kumimoji="1" lang="es-ES_tradnl" sz="3200" kern="0" dirty="0" err="1">
                <a:latin typeface="+mn-lt"/>
              </a:rPr>
              <a:t>thical</a:t>
            </a:r>
            <a:r>
              <a:rPr kumimoji="1" lang="es-ES_tradnl" sz="3200" kern="0" dirty="0">
                <a:latin typeface="+mn-lt"/>
              </a:rPr>
              <a:t>, and </a:t>
            </a:r>
            <a:r>
              <a:rPr kumimoji="1" lang="es-ES_tradnl" sz="3200" b="1" u="sng" kern="0" dirty="0">
                <a:latin typeface="+mn-lt"/>
              </a:rPr>
              <a:t>G</a:t>
            </a:r>
            <a:r>
              <a:rPr kumimoji="1" lang="es-ES_tradnl" sz="3200" kern="0" dirty="0">
                <a:latin typeface="+mn-lt"/>
              </a:rPr>
              <a:t>lobal </a:t>
            </a:r>
            <a:r>
              <a:rPr kumimoji="1" lang="es-ES_tradnl" sz="3200" b="1" u="sng" kern="0" dirty="0" err="1">
                <a:latin typeface="+mn-lt"/>
              </a:rPr>
              <a:t>I</a:t>
            </a:r>
            <a:r>
              <a:rPr kumimoji="1" lang="es-ES_tradnl" sz="3200" kern="0" dirty="0" err="1">
                <a:latin typeface="+mn-lt"/>
              </a:rPr>
              <a:t>ssues</a:t>
            </a:r>
            <a:r>
              <a:rPr kumimoji="1" lang="es-ES_tradnl" sz="3200" kern="0" dirty="0">
                <a:latin typeface="+mn-lt"/>
              </a:rPr>
              <a:t> (SEGI) in </a:t>
            </a:r>
            <a:r>
              <a:rPr kumimoji="1" lang="es-ES_tradnl" sz="3200" kern="0" dirty="0" err="1">
                <a:latin typeface="+mn-lt"/>
              </a:rPr>
              <a:t>Engineering</a:t>
            </a:r>
            <a:r>
              <a:rPr kumimoji="1" lang="es-ES_tradnl" sz="3200" kern="0" dirty="0">
                <a:latin typeface="+mn-lt"/>
              </a:rPr>
              <a:t> </a:t>
            </a:r>
            <a:r>
              <a:rPr kumimoji="1" lang="es-ES_tradnl" sz="3200" kern="0" dirty="0" err="1">
                <a:latin typeface="+mn-lt"/>
              </a:rPr>
              <a:t>Program</a:t>
            </a:r>
            <a:endParaRPr kumimoji="1" lang="es-ES_tradnl" sz="3200" kern="0" dirty="0">
              <a:latin typeface="+mn-lt"/>
            </a:endParaRPr>
          </a:p>
        </p:txBody>
      </p:sp>
      <p:sp>
        <p:nvSpPr>
          <p:cNvPr id="6" name="Rectangle 11"/>
          <p:cNvSpPr txBox="1">
            <a:spLocks noChangeArrowheads="1"/>
          </p:cNvSpPr>
          <p:nvPr/>
        </p:nvSpPr>
        <p:spPr bwMode="auto">
          <a:xfrm>
            <a:off x="2971800" y="4572000"/>
            <a:ext cx="5791200" cy="1752600"/>
          </a:xfrm>
          <a:prstGeom prst="rect">
            <a:avLst/>
          </a:prstGeom>
          <a:noFill/>
          <a:ln w="9525" cap="sq">
            <a:noFill/>
            <a:miter lim="800000"/>
            <a:headEnd type="none" w="sm" len="sm"/>
            <a:tailEnd type="none" w="sm" len="sm"/>
          </a:ln>
        </p:spPr>
        <p:txBody>
          <a:bodyPr/>
          <a:lstStyle/>
          <a:p>
            <a:pPr algn="ctr">
              <a:buFont typeface="Monotype Sorts" charset="2"/>
              <a:buNone/>
              <a:defRPr/>
            </a:pPr>
            <a:r>
              <a:rPr lang="es-ES_tradnl" dirty="0">
                <a:latin typeface="Times"/>
              </a:rPr>
              <a:t>Dr. Luis O. Jiménez Rodríguez</a:t>
            </a:r>
          </a:p>
          <a:p>
            <a:pPr algn="ctr">
              <a:spcBef>
                <a:spcPct val="20000"/>
              </a:spcBef>
              <a:buClr>
                <a:schemeClr val="accent1"/>
              </a:buClr>
              <a:buFont typeface="Monotype Sorts" charset="2"/>
              <a:buNone/>
              <a:defRPr/>
            </a:pPr>
            <a:r>
              <a:rPr kumimoji="1" lang="es-ES_tradnl" kern="0" dirty="0">
                <a:latin typeface="+mn-lt"/>
              </a:rPr>
              <a:t>Dr. Christopher </a:t>
            </a:r>
            <a:r>
              <a:rPr kumimoji="1" lang="es-ES_tradnl" kern="0" dirty="0" err="1" smtClean="0">
                <a:latin typeface="+mn-lt"/>
              </a:rPr>
              <a:t>Papadopoulos</a:t>
            </a:r>
            <a:endParaRPr kumimoji="1" lang="es-ES_tradnl" kern="0" dirty="0" smtClean="0">
              <a:latin typeface="+mn-lt"/>
            </a:endParaRPr>
          </a:p>
          <a:p>
            <a:pPr algn="ctr">
              <a:spcBef>
                <a:spcPct val="20000"/>
              </a:spcBef>
              <a:buClr>
                <a:schemeClr val="accent1"/>
              </a:buClr>
              <a:buFont typeface="Monotype Sorts" charset="2"/>
              <a:buNone/>
              <a:defRPr/>
            </a:pPr>
            <a:r>
              <a:rPr kumimoji="1" lang="es-ES_tradnl" kern="0" dirty="0" smtClean="0">
                <a:latin typeface="+mn-lt"/>
              </a:rPr>
              <a:t>(</a:t>
            </a:r>
            <a:r>
              <a:rPr kumimoji="1" lang="es-ES_tradnl" kern="0" dirty="0" err="1" smtClean="0">
                <a:latin typeface="+mn-lt"/>
              </a:rPr>
              <a:t>With</a:t>
            </a:r>
            <a:r>
              <a:rPr kumimoji="1" lang="es-ES_tradnl" kern="0" dirty="0" smtClean="0">
                <a:latin typeface="+mn-lt"/>
              </a:rPr>
              <a:t> </a:t>
            </a:r>
            <a:r>
              <a:rPr kumimoji="1" lang="es-ES_tradnl" kern="0" dirty="0" err="1" smtClean="0">
                <a:latin typeface="+mn-lt"/>
              </a:rPr>
              <a:t>some</a:t>
            </a:r>
            <a:r>
              <a:rPr kumimoji="1" lang="es-ES_tradnl" kern="0" dirty="0" smtClean="0">
                <a:latin typeface="+mn-lt"/>
              </a:rPr>
              <a:t> </a:t>
            </a:r>
            <a:r>
              <a:rPr kumimoji="1" lang="es-ES_tradnl" kern="0" dirty="0" err="1" smtClean="0">
                <a:latin typeface="+mn-lt"/>
              </a:rPr>
              <a:t>small</a:t>
            </a:r>
            <a:r>
              <a:rPr kumimoji="1" lang="es-ES_tradnl" kern="0" dirty="0" smtClean="0">
                <a:latin typeface="+mn-lt"/>
              </a:rPr>
              <a:t> </a:t>
            </a:r>
            <a:r>
              <a:rPr kumimoji="1" lang="es-ES_tradnl" kern="0" dirty="0" err="1" smtClean="0">
                <a:latin typeface="+mn-lt"/>
              </a:rPr>
              <a:t>elaborations</a:t>
            </a:r>
            <a:r>
              <a:rPr kumimoji="1" lang="es-ES_tradnl" kern="0" dirty="0" smtClean="0">
                <a:latin typeface="+mn-lt"/>
              </a:rPr>
              <a:t> </a:t>
            </a:r>
            <a:r>
              <a:rPr kumimoji="1" lang="es-ES_tradnl" kern="0" dirty="0" err="1" smtClean="0">
                <a:latin typeface="+mn-lt"/>
              </a:rPr>
              <a:t>by</a:t>
            </a:r>
            <a:r>
              <a:rPr kumimoji="1" lang="es-ES_tradnl" kern="0" dirty="0" smtClean="0">
                <a:latin typeface="+mn-lt"/>
              </a:rPr>
              <a:t> Dr. William Frey)</a:t>
            </a:r>
            <a:endParaRPr kumimoji="1" lang="es-ES_tradnl" kern="0" dirty="0">
              <a:latin typeface="+mn-lt"/>
            </a:endParaRPr>
          </a:p>
          <a:p>
            <a:pPr algn="ctr">
              <a:spcBef>
                <a:spcPct val="20000"/>
              </a:spcBef>
              <a:buClr>
                <a:schemeClr val="accent1"/>
              </a:buClr>
              <a:buFont typeface="Monotype Sorts" charset="2"/>
              <a:buNone/>
              <a:defRPr/>
            </a:pPr>
            <a:endParaRPr kumimoji="1" lang="es-ES_tradnl" kern="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914400" y="228600"/>
            <a:ext cx="7772400" cy="609600"/>
          </a:xfrm>
        </p:spPr>
        <p:txBody>
          <a:bodyPr>
            <a:normAutofit/>
          </a:bodyPr>
          <a:lstStyle/>
          <a:p>
            <a:pPr fontAlgn="auto">
              <a:spcAft>
                <a:spcPts val="0"/>
              </a:spcAft>
              <a:defRPr/>
            </a:pPr>
            <a:r>
              <a:rPr lang="en-US" sz="3200" dirty="0"/>
              <a:t>Analogy between design and ethics problems</a:t>
            </a:r>
          </a:p>
        </p:txBody>
      </p:sp>
      <p:graphicFrame>
        <p:nvGraphicFramePr>
          <p:cNvPr id="275478" name="Group 22"/>
          <p:cNvGraphicFramePr>
            <a:graphicFrameLocks noGrp="1"/>
          </p:cNvGraphicFramePr>
          <p:nvPr>
            <p:ph type="tbl" idx="1"/>
          </p:nvPr>
        </p:nvGraphicFramePr>
        <p:xfrm>
          <a:off x="762000" y="1219201"/>
          <a:ext cx="8077200" cy="5332412"/>
        </p:xfrm>
        <a:graphic>
          <a:graphicData uri="http://schemas.openxmlformats.org/drawingml/2006/table">
            <a:tbl>
              <a:tblPr/>
              <a:tblGrid>
                <a:gridCol w="4000500"/>
                <a:gridCol w="4076700"/>
              </a:tblGrid>
              <a:tr h="521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smtClean="0">
                          <a:ln>
                            <a:noFill/>
                          </a:ln>
                          <a:solidFill>
                            <a:schemeClr val="tx1"/>
                          </a:solidFill>
                          <a:effectLst/>
                          <a:latin typeface="Arial" charset="0"/>
                        </a:rPr>
                        <a:t>Design Problem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chemeClr val="tx1"/>
                          </a:solidFill>
                          <a:effectLst/>
                          <a:latin typeface="Arial" charset="0"/>
                        </a:rPr>
                        <a:t>Ethics Problem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10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Construct a prototype that realizes designated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Construct a solution that realizes </a:t>
                      </a:r>
                      <a:r>
                        <a:rPr kumimoji="0" lang="en-US" sz="2200" b="0" i="1" u="sng" strike="noStrike" cap="none" normalizeH="0" baseline="0" dirty="0" smtClean="0">
                          <a:ln>
                            <a:noFill/>
                          </a:ln>
                          <a:solidFill>
                            <a:schemeClr val="tx1"/>
                          </a:solidFill>
                          <a:effectLst/>
                          <a:latin typeface="Arial" charset="0"/>
                        </a:rPr>
                        <a:t>ethical</a:t>
                      </a:r>
                      <a:r>
                        <a:rPr kumimoji="0" lang="en-US" sz="2200" b="0" i="0" u="none" strike="noStrike" cap="none" normalizeH="0" baseline="0" dirty="0" smtClean="0">
                          <a:ln>
                            <a:noFill/>
                          </a:ln>
                          <a:solidFill>
                            <a:schemeClr val="tx1"/>
                          </a:solidFill>
                          <a:effectLst/>
                          <a:latin typeface="Arial" charset="0"/>
                        </a:rPr>
                        <a:t> values (justice, responsibility, reasonableness, respect, and safety)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10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Conflicts between specifications are resolved through integration of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Resolve conflicts between  values (moral vs. moral or moral vs. non-moral) by integration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Prototype must be implemented over background constraints</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Ethical solution must be implemented over resource, interest, and technical constraints</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0" y="152400"/>
            <a:ext cx="9144000" cy="838200"/>
          </a:xfrm>
        </p:spPr>
        <p:txBody>
          <a:bodyPr>
            <a:noAutofit/>
          </a:bodyPr>
          <a:lstStyle/>
          <a:p>
            <a:pPr fontAlgn="auto">
              <a:spcAft>
                <a:spcPts val="0"/>
              </a:spcAft>
              <a:defRPr/>
            </a:pPr>
            <a:r>
              <a:rPr lang="en-US" sz="4000" b="1" dirty="0"/>
              <a:t>Problem-solving in </a:t>
            </a:r>
            <a:r>
              <a:rPr lang="en-US" sz="4000" b="1" dirty="0" smtClean="0"/>
              <a:t>engineering</a:t>
            </a:r>
            <a:endParaRPr lang="en-US" sz="4000" b="1" dirty="0"/>
          </a:p>
        </p:txBody>
      </p:sp>
      <p:sp>
        <p:nvSpPr>
          <p:cNvPr id="30723" name="Rectangle 3"/>
          <p:cNvSpPr>
            <a:spLocks noGrp="1" noChangeArrowheads="1"/>
          </p:cNvSpPr>
          <p:nvPr>
            <p:ph idx="1"/>
          </p:nvPr>
        </p:nvSpPr>
        <p:spPr>
          <a:xfrm>
            <a:off x="0" y="1066800"/>
            <a:ext cx="9144000" cy="5562600"/>
          </a:xfrm>
        </p:spPr>
        <p:txBody>
          <a:bodyPr>
            <a:normAutofit/>
          </a:bodyPr>
          <a:lstStyle/>
          <a:p>
            <a:pPr marL="677863" indent="-495300">
              <a:buFont typeface="Wingdings" pitchFamily="2" charset="2"/>
              <a:buAutoNum type="arabicPeriod"/>
            </a:pPr>
            <a:r>
              <a:rPr lang="en-US" b="1" dirty="0" smtClean="0"/>
              <a:t>Problem Specification</a:t>
            </a:r>
          </a:p>
          <a:p>
            <a:pPr marL="971550" lvl="1" indent="-514350"/>
            <a:r>
              <a:rPr lang="en-US" dirty="0" smtClean="0"/>
              <a:t>Be as clear as possible about your problem</a:t>
            </a:r>
            <a:endParaRPr lang="en-US" sz="900" dirty="0" smtClean="0"/>
          </a:p>
          <a:p>
            <a:pPr marL="677863" indent="-495300">
              <a:buFont typeface="Wingdings" pitchFamily="2" charset="2"/>
              <a:buAutoNum type="arabicPeriod"/>
            </a:pPr>
            <a:r>
              <a:rPr lang="en-US" b="1" dirty="0" smtClean="0"/>
              <a:t>Solution Generation</a:t>
            </a:r>
          </a:p>
          <a:p>
            <a:pPr marL="971550" lvl="1" indent="-514350"/>
            <a:r>
              <a:rPr lang="en-US" dirty="0" smtClean="0"/>
              <a:t>Solutions are not found but made</a:t>
            </a:r>
            <a:endParaRPr lang="en-US" sz="900" dirty="0" smtClean="0"/>
          </a:p>
          <a:p>
            <a:pPr marL="677863" indent="-495300">
              <a:buFont typeface="Wingdings" pitchFamily="2" charset="2"/>
              <a:buAutoNum type="arabicPeriod"/>
            </a:pPr>
            <a:r>
              <a:rPr lang="en-US" b="1" dirty="0" smtClean="0"/>
              <a:t>Solution Testing</a:t>
            </a:r>
          </a:p>
          <a:p>
            <a:pPr marL="971550" lvl="1" indent="-514350"/>
            <a:r>
              <a:rPr lang="en-US" dirty="0" smtClean="0"/>
              <a:t>Is solution (1) Reversible, (2) Harm-minimizing, (3) acceptable when made public, and (4) code-friendly?</a:t>
            </a:r>
            <a:endParaRPr lang="en-US" sz="1200" dirty="0" smtClean="0"/>
          </a:p>
          <a:p>
            <a:pPr marL="677863" indent="-495300">
              <a:buFont typeface="Wingdings" pitchFamily="2" charset="2"/>
              <a:buAutoNum type="arabicPeriod"/>
            </a:pPr>
            <a:r>
              <a:rPr lang="en-US" b="1" dirty="0" smtClean="0"/>
              <a:t>Solution Implementation</a:t>
            </a:r>
          </a:p>
          <a:p>
            <a:pPr marL="971550" lvl="1" indent="-514350"/>
            <a:r>
              <a:rPr lang="en-US" dirty="0" smtClean="0"/>
              <a:t>Design work </a:t>
            </a:r>
            <a:r>
              <a:rPr lang="en-US" dirty="0" err="1" smtClean="0"/>
              <a:t>arounds</a:t>
            </a:r>
            <a:r>
              <a:rPr lang="en-US" dirty="0" smtClean="0"/>
              <a:t> for resource, interest, and technical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Solution Testing</a:t>
            </a:r>
            <a:endParaRPr lang="en-US" dirty="0"/>
          </a:p>
        </p:txBody>
      </p:sp>
      <p:sp>
        <p:nvSpPr>
          <p:cNvPr id="31747" name="Subtitle 2"/>
          <p:cNvSpPr>
            <a:spLocks noGrp="1"/>
          </p:cNvSpPr>
          <p:nvPr>
            <p:ph type="subTitle" idx="1"/>
          </p:nvPr>
        </p:nvSpPr>
        <p:spPr>
          <a:xfrm>
            <a:off x="1371600" y="3332163"/>
            <a:ext cx="6400800" cy="1752600"/>
          </a:xfrm>
        </p:spPr>
        <p:txBody>
          <a:bodyPr/>
          <a:lstStyle/>
          <a:p>
            <a:r>
              <a:rPr lang="en-US" dirty="0" smtClean="0">
                <a:solidFill>
                  <a:schemeClr val="tx1"/>
                </a:solidFill>
              </a:rPr>
              <a:t>See how your solutions stand up to three ethics tests, the code test, and a feasibility test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533400" y="457200"/>
            <a:ext cx="8001000" cy="5181600"/>
          </a:xfrm>
          <a:ln w="9525">
            <a:headEnd/>
            <a:tailEnd/>
          </a:ln>
        </p:spPr>
        <p:txBody>
          <a:bodyPr>
            <a:normAutofit fontScale="90000"/>
          </a:bodyPr>
          <a:lstStyle/>
          <a:p>
            <a:r>
              <a:rPr lang="es-ES_tradnl" sz="4800" dirty="0" smtClean="0"/>
              <a:t>Tres pruebas para evaluar opciones o soluciones a problemas éticos:</a:t>
            </a:r>
            <a:br>
              <a:rPr lang="es-ES_tradnl" sz="4800" dirty="0" smtClean="0"/>
            </a:br>
            <a:r>
              <a:rPr lang="es-ES_tradnl" sz="4800" dirty="0" smtClean="0"/>
              <a:t/>
            </a:r>
            <a:br>
              <a:rPr lang="es-ES_tradnl" sz="4800" dirty="0" smtClean="0"/>
            </a:br>
            <a:r>
              <a:rPr lang="es-ES_tradnl" sz="4800" dirty="0" smtClean="0"/>
              <a:t>1. </a:t>
            </a:r>
            <a:r>
              <a:rPr lang="es-ES_tradnl" dirty="0" smtClean="0"/>
              <a:t>Daño </a:t>
            </a:r>
            <a:r>
              <a:rPr lang="es-ES_tradnl" sz="4800" dirty="0" smtClean="0"/>
              <a:t/>
            </a:r>
            <a:br>
              <a:rPr lang="es-ES_tradnl" sz="4800" dirty="0" smtClean="0"/>
            </a:br>
            <a:r>
              <a:rPr lang="es-ES_tradnl" sz="4800" dirty="0" smtClean="0"/>
              <a:t>2. </a:t>
            </a:r>
            <a:r>
              <a:rPr lang="es-ES_tradnl" dirty="0" smtClean="0"/>
              <a:t>Reversibilidad</a:t>
            </a:r>
            <a:r>
              <a:rPr lang="es-ES_tradnl" sz="4800" dirty="0" smtClean="0"/>
              <a:t/>
            </a:r>
            <a:br>
              <a:rPr lang="es-ES_tradnl" sz="4800" dirty="0" smtClean="0"/>
            </a:br>
            <a:r>
              <a:rPr lang="es-ES_tradnl" sz="4800" dirty="0" smtClean="0"/>
              <a:t>3. Publicidad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79500" y="76200"/>
            <a:ext cx="8064500" cy="1143000"/>
          </a:xfrm>
        </p:spPr>
        <p:txBody>
          <a:bodyPr>
            <a:normAutofit fontScale="90000"/>
          </a:bodyPr>
          <a:lstStyle/>
          <a:p>
            <a:r>
              <a:rPr lang="es-ES_tradnl" dirty="0" smtClean="0"/>
              <a:t>Prueba 1: Daño</a:t>
            </a:r>
            <a:br>
              <a:rPr lang="es-ES_tradnl" dirty="0" smtClean="0"/>
            </a:br>
            <a:r>
              <a:rPr lang="es-ES_tradnl" sz="3600" dirty="0" smtClean="0"/>
              <a:t>Ética de las Consecuencias</a:t>
            </a:r>
            <a:endParaRPr lang="es-ES_tradnl" dirty="0" smtClean="0"/>
          </a:p>
        </p:txBody>
      </p:sp>
      <p:sp>
        <p:nvSpPr>
          <p:cNvPr id="13315" name="Rectangle 3"/>
          <p:cNvSpPr>
            <a:spLocks noGrp="1" noChangeArrowheads="1"/>
          </p:cNvSpPr>
          <p:nvPr>
            <p:ph idx="1"/>
          </p:nvPr>
        </p:nvSpPr>
        <p:spPr>
          <a:xfrm>
            <a:off x="457200" y="1600200"/>
            <a:ext cx="8229600" cy="4953000"/>
          </a:xfrm>
        </p:spPr>
        <p:txBody>
          <a:bodyPr>
            <a:normAutofit fontScale="92500"/>
          </a:bodyPr>
          <a:lstStyle/>
          <a:p>
            <a:pPr>
              <a:lnSpc>
                <a:spcPct val="90000"/>
              </a:lnSpc>
            </a:pPr>
            <a:r>
              <a:rPr lang="es-ES_tradnl" sz="4000" dirty="0" smtClean="0"/>
              <a:t>¿Hay algún daño? ¿Hace menor daño que las alternativas?</a:t>
            </a:r>
          </a:p>
          <a:p>
            <a:pPr>
              <a:lnSpc>
                <a:spcPct val="90000"/>
              </a:lnSpc>
            </a:pPr>
            <a:r>
              <a:rPr lang="es-ES_tradnl" sz="4000" dirty="0" smtClean="0"/>
              <a:t>¿Es el remedio peor que la enfermedad?</a:t>
            </a:r>
          </a:p>
          <a:p>
            <a:pPr>
              <a:lnSpc>
                <a:spcPct val="90000"/>
              </a:lnSpc>
            </a:pPr>
            <a:r>
              <a:rPr lang="es-ES_tradnl" sz="4000" dirty="0" smtClean="0"/>
              <a:t>¿Cuáles son los posibles daños si falla la integridad académica o profesional?</a:t>
            </a:r>
          </a:p>
          <a:p>
            <a:pPr marL="0" indent="0" fontAlgn="base">
              <a:spcAft>
                <a:spcPct val="0"/>
              </a:spcAft>
            </a:pPr>
            <a:r>
              <a:rPr lang="en-US" sz="4300" i="1" dirty="0" smtClean="0">
                <a:latin typeface="+mj-lt"/>
              </a:rPr>
              <a:t>“</a:t>
            </a:r>
            <a:r>
              <a:rPr lang="en-US" sz="3900" i="1" dirty="0" smtClean="0">
                <a:latin typeface="+mj-lt"/>
              </a:rPr>
              <a:t>does this option do less harm than </a:t>
            </a:r>
          </a:p>
          <a:p>
            <a:pPr marL="0" indent="0" fontAlgn="base">
              <a:spcAft>
                <a:spcPct val="0"/>
              </a:spcAft>
              <a:buNone/>
            </a:pPr>
            <a:r>
              <a:rPr lang="en-US" sz="3900" i="1" dirty="0" smtClean="0">
                <a:latin typeface="+mj-lt"/>
              </a:rPr>
              <a:t>   alternatives?”</a:t>
            </a:r>
            <a:endParaRPr lang="es-ES_tradnl" sz="4000" i="1" dirty="0" smtClean="0">
              <a:latin typeface="+mj-lt"/>
            </a:endParaRPr>
          </a:p>
          <a:p>
            <a:pPr>
              <a:lnSpc>
                <a:spcPct val="90000"/>
              </a:lnSpc>
              <a:spcBef>
                <a:spcPct val="70000"/>
              </a:spcBef>
              <a:buFont typeface="Monotype Sorts" charset="2"/>
              <a:buNone/>
            </a:pPr>
            <a:endParaRPr lang="es-ES_tradnl" sz="4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9500" y="228600"/>
            <a:ext cx="7726363" cy="1143000"/>
          </a:xfrm>
        </p:spPr>
        <p:txBody>
          <a:bodyPr>
            <a:normAutofit fontScale="90000"/>
          </a:bodyPr>
          <a:lstStyle/>
          <a:p>
            <a:pPr>
              <a:lnSpc>
                <a:spcPct val="70000"/>
              </a:lnSpc>
            </a:pPr>
            <a:r>
              <a:rPr lang="es-ES_tradnl" dirty="0" smtClean="0"/>
              <a:t>Prueba 2: Reversibilidad</a:t>
            </a:r>
            <a:r>
              <a:rPr lang="es-ES_tradnl" sz="5400" dirty="0" smtClean="0"/>
              <a:t/>
            </a:r>
            <a:br>
              <a:rPr lang="es-ES_tradnl" sz="5400" dirty="0" smtClean="0"/>
            </a:br>
            <a:r>
              <a:rPr lang="es-ES_tradnl" sz="5400" dirty="0" smtClean="0"/>
              <a:t> </a:t>
            </a:r>
            <a:r>
              <a:rPr lang="es-ES_tradnl" sz="3600" dirty="0" smtClean="0"/>
              <a:t>Ética del Deber y Derechos</a:t>
            </a:r>
          </a:p>
        </p:txBody>
      </p:sp>
      <p:sp>
        <p:nvSpPr>
          <p:cNvPr id="14339" name="Rectangle 3"/>
          <p:cNvSpPr>
            <a:spLocks noGrp="1" noChangeArrowheads="1"/>
          </p:cNvSpPr>
          <p:nvPr>
            <p:ph idx="1"/>
          </p:nvPr>
        </p:nvSpPr>
        <p:spPr>
          <a:xfrm>
            <a:off x="885825" y="1447800"/>
            <a:ext cx="8105775" cy="5340350"/>
          </a:xfrm>
        </p:spPr>
        <p:txBody>
          <a:bodyPr>
            <a:normAutofit fontScale="92500" lnSpcReduction="20000"/>
          </a:bodyPr>
          <a:lstStyle/>
          <a:p>
            <a:pPr>
              <a:lnSpc>
                <a:spcPct val="90000"/>
              </a:lnSpc>
            </a:pPr>
            <a:r>
              <a:rPr lang="es-ES_tradnl" sz="3600" dirty="0" smtClean="0"/>
              <a:t>¿Pensaría que es una buena opción si yo estuviera entre los afectados?</a:t>
            </a:r>
          </a:p>
          <a:p>
            <a:pPr>
              <a:lnSpc>
                <a:spcPct val="90000"/>
              </a:lnSpc>
            </a:pPr>
            <a:r>
              <a:rPr lang="es-ES_tradnl" sz="3600" dirty="0" smtClean="0"/>
              <a:t>“Ponerse en los zapatos de los otros”</a:t>
            </a:r>
          </a:p>
          <a:p>
            <a:pPr>
              <a:lnSpc>
                <a:spcPct val="90000"/>
              </a:lnSpc>
            </a:pPr>
            <a:r>
              <a:rPr lang="es-ES_tradnl" sz="3600" dirty="0" smtClean="0"/>
              <a:t>Ejemplo: </a:t>
            </a:r>
          </a:p>
          <a:p>
            <a:pPr lvl="1">
              <a:lnSpc>
                <a:spcPct val="90000"/>
              </a:lnSpc>
            </a:pPr>
            <a:r>
              <a:rPr lang="es-ES_tradnl" sz="2400" dirty="0" smtClean="0"/>
              <a:t>Compañeros</a:t>
            </a:r>
          </a:p>
          <a:p>
            <a:pPr lvl="1">
              <a:lnSpc>
                <a:spcPct val="90000"/>
              </a:lnSpc>
            </a:pPr>
            <a:r>
              <a:rPr lang="es-ES_tradnl" sz="2400" dirty="0" smtClean="0"/>
              <a:t>Profesores</a:t>
            </a:r>
          </a:p>
          <a:p>
            <a:pPr lvl="1">
              <a:lnSpc>
                <a:spcPct val="90000"/>
              </a:lnSpc>
            </a:pPr>
            <a:r>
              <a:rPr lang="es-ES_tradnl" sz="2400" dirty="0" smtClean="0"/>
              <a:t>Futuro cliente,</a:t>
            </a:r>
          </a:p>
          <a:p>
            <a:pPr lvl="1">
              <a:lnSpc>
                <a:spcPct val="90000"/>
              </a:lnSpc>
            </a:pPr>
            <a:r>
              <a:rPr lang="es-ES_tradnl" sz="2400" dirty="0" smtClean="0"/>
              <a:t>Futuro jefe,</a:t>
            </a:r>
          </a:p>
          <a:p>
            <a:pPr lvl="1">
              <a:lnSpc>
                <a:spcPct val="90000"/>
              </a:lnSpc>
            </a:pPr>
            <a:r>
              <a:rPr lang="es-ES_tradnl" sz="2400" dirty="0" smtClean="0"/>
              <a:t>Futuro subalterno,</a:t>
            </a:r>
          </a:p>
          <a:p>
            <a:pPr lvl="1">
              <a:lnSpc>
                <a:spcPct val="90000"/>
              </a:lnSpc>
            </a:pPr>
            <a:r>
              <a:rPr lang="es-ES_tradnl" sz="2400" dirty="0" smtClean="0"/>
              <a:t>Futuro colega,</a:t>
            </a:r>
          </a:p>
          <a:p>
            <a:pPr lvl="1">
              <a:lnSpc>
                <a:spcPct val="90000"/>
              </a:lnSpc>
            </a:pPr>
            <a:r>
              <a:rPr lang="es-ES_tradnl" sz="2400" dirty="0" smtClean="0"/>
              <a:t>Asociación profesional</a:t>
            </a:r>
          </a:p>
          <a:p>
            <a:pPr lvl="1">
              <a:lnSpc>
                <a:spcPct val="90000"/>
              </a:lnSpc>
            </a:pPr>
            <a:r>
              <a:rPr lang="es-ES_tradnl" sz="2400" dirty="0" smtClean="0"/>
              <a:t>Sociedad</a:t>
            </a:r>
          </a:p>
          <a:p>
            <a:pPr lvl="1">
              <a:lnSpc>
                <a:spcPct val="90000"/>
              </a:lnSpc>
            </a:pPr>
            <a:endParaRPr lang="es-ES_tradnl" sz="1100" dirty="0" smtClean="0"/>
          </a:p>
          <a:p>
            <a:pPr lvl="0">
              <a:lnSpc>
                <a:spcPct val="90000"/>
              </a:lnSpc>
            </a:pPr>
            <a:r>
              <a:rPr lang="en-US" sz="3000" dirty="0" smtClean="0">
                <a:latin typeface="Arial" charset="0"/>
              </a:rPr>
              <a:t>“would I still think choice of this option good if I were adversely affected by 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9500" y="228600"/>
            <a:ext cx="7726363" cy="1143000"/>
          </a:xfrm>
        </p:spPr>
        <p:txBody>
          <a:bodyPr>
            <a:normAutofit fontScale="90000"/>
          </a:bodyPr>
          <a:lstStyle/>
          <a:p>
            <a:pPr>
              <a:lnSpc>
                <a:spcPct val="80000"/>
              </a:lnSpc>
            </a:pPr>
            <a:r>
              <a:rPr lang="es-ES_tradnl" dirty="0" smtClean="0"/>
              <a:t>Prueba 3: Publicidad</a:t>
            </a:r>
            <a:br>
              <a:rPr lang="es-ES_tradnl" dirty="0" smtClean="0"/>
            </a:br>
            <a:r>
              <a:rPr lang="es-ES_tradnl" dirty="0" smtClean="0"/>
              <a:t> </a:t>
            </a:r>
            <a:r>
              <a:rPr lang="es-ES_tradnl" sz="3600" dirty="0" smtClean="0"/>
              <a:t>Ética de las Virtudes</a:t>
            </a:r>
          </a:p>
        </p:txBody>
      </p:sp>
      <p:sp>
        <p:nvSpPr>
          <p:cNvPr id="15363" name="Rectangle 3"/>
          <p:cNvSpPr>
            <a:spLocks noGrp="1" noChangeArrowheads="1"/>
          </p:cNvSpPr>
          <p:nvPr>
            <p:ph idx="1"/>
          </p:nvPr>
        </p:nvSpPr>
        <p:spPr>
          <a:xfrm>
            <a:off x="885825" y="1143000"/>
            <a:ext cx="8105775" cy="5486400"/>
          </a:xfrm>
        </p:spPr>
        <p:txBody>
          <a:bodyPr>
            <a:normAutofit lnSpcReduction="10000"/>
          </a:bodyPr>
          <a:lstStyle/>
          <a:p>
            <a:pPr lvl="1">
              <a:lnSpc>
                <a:spcPct val="90000"/>
              </a:lnSpc>
              <a:buFont typeface="Monotype Sorts" charset="2"/>
              <a:buNone/>
            </a:pPr>
            <a:endParaRPr lang="es-ES_tradnl" sz="2400" dirty="0" smtClean="0"/>
          </a:p>
          <a:p>
            <a:pPr>
              <a:lnSpc>
                <a:spcPct val="90000"/>
              </a:lnSpc>
            </a:pPr>
            <a:r>
              <a:rPr lang="es-ES_tradnl" sz="2800" dirty="0" smtClean="0"/>
              <a:t>¿Quisiera o me preocuparía que esta opción fuese dada a conocer en Internet?</a:t>
            </a:r>
          </a:p>
          <a:p>
            <a:pPr>
              <a:lnSpc>
                <a:spcPct val="90000"/>
              </a:lnSpc>
            </a:pPr>
            <a:r>
              <a:rPr lang="es-ES_tradnl" sz="2800" dirty="0" smtClean="0"/>
              <a:t>“Ojos que no ven, corazón que no siente”</a:t>
            </a:r>
          </a:p>
          <a:p>
            <a:pPr lvl="1">
              <a:lnSpc>
                <a:spcPct val="90000"/>
              </a:lnSpc>
            </a:pPr>
            <a:endParaRPr lang="es-ES_tradnl" sz="1100" dirty="0" smtClean="0"/>
          </a:p>
          <a:p>
            <a:pPr>
              <a:lnSpc>
                <a:spcPct val="90000"/>
              </a:lnSpc>
            </a:pPr>
            <a:r>
              <a:rPr lang="es-ES_tradnl" sz="2800" dirty="0" smtClean="0"/>
              <a:t>¿Qué pasaría si se enteraran …?</a:t>
            </a:r>
          </a:p>
          <a:p>
            <a:pPr lvl="1">
              <a:lnSpc>
                <a:spcPct val="90000"/>
              </a:lnSpc>
            </a:pPr>
            <a:r>
              <a:rPr lang="es-ES_tradnl" sz="2400" dirty="0" smtClean="0"/>
              <a:t>Comunidad universitaria</a:t>
            </a:r>
          </a:p>
          <a:p>
            <a:pPr lvl="1">
              <a:lnSpc>
                <a:spcPct val="90000"/>
              </a:lnSpc>
            </a:pPr>
            <a:r>
              <a:rPr lang="es-ES_tradnl" sz="2400" dirty="0" smtClean="0"/>
              <a:t>Futuros clientes o potenciales empleadores.</a:t>
            </a:r>
          </a:p>
          <a:p>
            <a:pPr lvl="1">
              <a:lnSpc>
                <a:spcPct val="90000"/>
              </a:lnSpc>
            </a:pPr>
            <a:r>
              <a:rPr lang="es-ES_tradnl" sz="2400" dirty="0" smtClean="0"/>
              <a:t>Asociaciones profesionales, IEEE, Colegio de Ingenieros</a:t>
            </a:r>
          </a:p>
          <a:p>
            <a:pPr lvl="1">
              <a:lnSpc>
                <a:spcPct val="90000"/>
              </a:lnSpc>
            </a:pPr>
            <a:r>
              <a:rPr lang="es-ES_tradnl" sz="2400" dirty="0" smtClean="0"/>
              <a:t>Familiares</a:t>
            </a:r>
          </a:p>
          <a:p>
            <a:pPr lvl="1">
              <a:lnSpc>
                <a:spcPct val="90000"/>
              </a:lnSpc>
            </a:pPr>
            <a:r>
              <a:rPr lang="es-ES_tradnl" sz="2400" dirty="0" smtClean="0"/>
              <a:t>El Gobierno</a:t>
            </a:r>
          </a:p>
          <a:p>
            <a:pPr lvl="1">
              <a:lnSpc>
                <a:spcPct val="90000"/>
              </a:lnSpc>
            </a:pPr>
            <a:endParaRPr lang="es-ES_tradnl" sz="2400" dirty="0" smtClean="0"/>
          </a:p>
          <a:p>
            <a:pPr lvl="0">
              <a:lnSpc>
                <a:spcPct val="90000"/>
              </a:lnSpc>
            </a:pPr>
            <a:r>
              <a:rPr lang="en-US" dirty="0" smtClean="0">
                <a:latin typeface="Arial" charset="0"/>
              </a:rPr>
              <a:t>“would I want my choice of this option published in the newspaper?”</a:t>
            </a:r>
            <a:endParaRPr lang="es-ES_tradnl" dirty="0" smtClean="0"/>
          </a:p>
          <a:p>
            <a:pPr lvl="1">
              <a:lnSpc>
                <a:spcPct val="90000"/>
              </a:lnSpc>
            </a:pPr>
            <a:endParaRPr lang="es-ES_tradnl"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533400"/>
            <a:ext cx="7467600" cy="762000"/>
          </a:xfrm>
        </p:spPr>
        <p:txBody>
          <a:bodyPr>
            <a:normAutofit/>
          </a:bodyPr>
          <a:lstStyle/>
          <a:p>
            <a:pPr fontAlgn="auto">
              <a:spcAft>
                <a:spcPts val="0"/>
              </a:spcAft>
              <a:defRPr/>
            </a:pPr>
            <a:r>
              <a:rPr lang="en-US" dirty="0" smtClean="0"/>
              <a:t>Add a Code Test</a:t>
            </a:r>
            <a:endParaRPr lang="en-US" dirty="0"/>
          </a:p>
        </p:txBody>
      </p:sp>
      <p:sp>
        <p:nvSpPr>
          <p:cNvPr id="35843" name="Text Placeholder 4"/>
          <p:cNvSpPr>
            <a:spLocks noGrp="1"/>
          </p:cNvSpPr>
          <p:nvPr>
            <p:ph type="body" idx="1"/>
          </p:nvPr>
        </p:nvSpPr>
        <p:spPr>
          <a:xfrm>
            <a:off x="457200" y="1295400"/>
            <a:ext cx="8382000" cy="5257800"/>
          </a:xfrm>
        </p:spPr>
        <p:txBody>
          <a:bodyPr>
            <a:normAutofit fontScale="92500" lnSpcReduction="20000"/>
          </a:bodyPr>
          <a:lstStyle/>
          <a:p>
            <a:pPr marL="587375" indent="-514350"/>
            <a:r>
              <a:rPr lang="en-US" sz="3200" dirty="0" smtClean="0">
                <a:solidFill>
                  <a:schemeClr val="tx1"/>
                </a:solidFill>
              </a:rPr>
              <a:t>1. </a:t>
            </a:r>
            <a:r>
              <a:rPr lang="en-US" sz="3200" b="1" dirty="0" smtClean="0">
                <a:solidFill>
                  <a:srgbClr val="C00000"/>
                </a:solidFill>
              </a:rPr>
              <a:t>Engineer to Public</a:t>
            </a:r>
          </a:p>
          <a:p>
            <a:pPr marL="587375" indent="-514350">
              <a:buFont typeface="Arial" pitchFamily="34" charset="0"/>
              <a:buChar char="•"/>
            </a:pPr>
            <a:r>
              <a:rPr lang="en-US" sz="3200" dirty="0" smtClean="0">
                <a:solidFill>
                  <a:schemeClr val="tx1"/>
                </a:solidFill>
              </a:rPr>
              <a:t>Does the solution hold paramount public health, safety and welfare? </a:t>
            </a:r>
          </a:p>
          <a:p>
            <a:pPr marL="587375" indent="-514350"/>
            <a:endParaRPr lang="en-US" sz="1100" dirty="0">
              <a:solidFill>
                <a:schemeClr val="tx1"/>
              </a:solidFill>
            </a:endParaRPr>
          </a:p>
          <a:p>
            <a:pPr marL="587375" indent="-514350"/>
            <a:r>
              <a:rPr lang="en-US" sz="3200" dirty="0" smtClean="0">
                <a:solidFill>
                  <a:schemeClr val="tx1"/>
                </a:solidFill>
              </a:rPr>
              <a:t>2. </a:t>
            </a:r>
            <a:r>
              <a:rPr lang="en-US" sz="3200" b="1" dirty="0" smtClean="0">
                <a:solidFill>
                  <a:srgbClr val="C00000"/>
                </a:solidFill>
              </a:rPr>
              <a:t>Engineer to Client </a:t>
            </a:r>
          </a:p>
          <a:p>
            <a:pPr marL="587375" indent="-514350">
              <a:buFont typeface="Arial" pitchFamily="34" charset="0"/>
              <a:buChar char="•"/>
            </a:pPr>
            <a:r>
              <a:rPr lang="en-US" sz="3200" dirty="0" smtClean="0">
                <a:solidFill>
                  <a:schemeClr val="tx1"/>
                </a:solidFill>
              </a:rPr>
              <a:t>Does the solution maintain faithful agency?</a:t>
            </a:r>
          </a:p>
          <a:p>
            <a:pPr marL="587375" indent="-514350"/>
            <a:endParaRPr lang="en-US" sz="1100" dirty="0" smtClean="0">
              <a:solidFill>
                <a:schemeClr val="tx1"/>
              </a:solidFill>
            </a:endParaRPr>
          </a:p>
          <a:p>
            <a:pPr marL="73025"/>
            <a:r>
              <a:rPr lang="en-US" sz="3200" dirty="0" smtClean="0">
                <a:solidFill>
                  <a:schemeClr val="tx1"/>
                </a:solidFill>
              </a:rPr>
              <a:t>3. </a:t>
            </a:r>
            <a:r>
              <a:rPr lang="en-US" sz="3200" b="1" dirty="0" smtClean="0">
                <a:solidFill>
                  <a:srgbClr val="C00000"/>
                </a:solidFill>
              </a:rPr>
              <a:t>Engineer to Profession</a:t>
            </a:r>
          </a:p>
          <a:p>
            <a:pPr marL="73025">
              <a:buFont typeface="Arial" pitchFamily="34" charset="0"/>
              <a:buChar char="•"/>
            </a:pPr>
            <a:r>
              <a:rPr lang="en-US" sz="3200" dirty="0" smtClean="0">
                <a:solidFill>
                  <a:schemeClr val="tx1"/>
                </a:solidFill>
              </a:rPr>
              <a:t>     </a:t>
            </a:r>
            <a:r>
              <a:rPr lang="en-US" sz="3000" dirty="0" smtClean="0">
                <a:solidFill>
                  <a:schemeClr val="tx1"/>
                </a:solidFill>
              </a:rPr>
              <a:t>Does the solution uphold the integrity and honor of</a:t>
            </a:r>
          </a:p>
          <a:p>
            <a:pPr marL="73025"/>
            <a:r>
              <a:rPr lang="en-US" sz="3000" dirty="0" smtClean="0">
                <a:solidFill>
                  <a:schemeClr val="tx1"/>
                </a:solidFill>
              </a:rPr>
              <a:t>       the profession?</a:t>
            </a:r>
          </a:p>
          <a:p>
            <a:pPr marL="73025"/>
            <a:endParaRPr lang="en-US" sz="1100" dirty="0" smtClean="0">
              <a:solidFill>
                <a:schemeClr val="tx1"/>
              </a:solidFill>
            </a:endParaRPr>
          </a:p>
          <a:p>
            <a:pPr marL="73025"/>
            <a:r>
              <a:rPr lang="en-US" sz="3200" dirty="0" smtClean="0">
                <a:solidFill>
                  <a:schemeClr val="tx1"/>
                </a:solidFill>
              </a:rPr>
              <a:t>4. </a:t>
            </a:r>
            <a:r>
              <a:rPr lang="en-US" sz="3200" b="1" dirty="0" smtClean="0">
                <a:solidFill>
                  <a:srgbClr val="C00000"/>
                </a:solidFill>
              </a:rPr>
              <a:t>Engineer to Engineer</a:t>
            </a:r>
          </a:p>
          <a:p>
            <a:pPr marL="73025">
              <a:buFont typeface="Arial" pitchFamily="34" charset="0"/>
              <a:buChar char="•"/>
            </a:pPr>
            <a:r>
              <a:rPr lang="en-US" sz="3200" dirty="0" smtClean="0">
                <a:solidFill>
                  <a:schemeClr val="tx1"/>
                </a:solidFill>
              </a:rPr>
              <a:t>     Does the solution maintain collegiality?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52400" y="274638"/>
            <a:ext cx="8763000" cy="715962"/>
          </a:xfrm>
        </p:spPr>
        <p:txBody>
          <a:bodyPr>
            <a:normAutofit fontScale="90000"/>
          </a:bodyPr>
          <a:lstStyle/>
          <a:p>
            <a:pPr fontAlgn="auto">
              <a:spcAft>
                <a:spcPts val="0"/>
              </a:spcAft>
              <a:defRPr/>
            </a:pPr>
            <a:r>
              <a:rPr lang="en-US" dirty="0" smtClean="0"/>
              <a:t>Make a Solution </a:t>
            </a:r>
            <a:r>
              <a:rPr lang="en-US" dirty="0"/>
              <a:t>Evaluation Matrix</a:t>
            </a:r>
          </a:p>
        </p:txBody>
      </p:sp>
      <p:graphicFrame>
        <p:nvGraphicFramePr>
          <p:cNvPr id="293949" name="Group 61"/>
          <p:cNvGraphicFramePr>
            <a:graphicFrameLocks noGrp="1"/>
          </p:cNvGraphicFramePr>
          <p:nvPr>
            <p:ph type="tbl" idx="1"/>
          </p:nvPr>
        </p:nvGraphicFramePr>
        <p:xfrm>
          <a:off x="228600" y="1143000"/>
          <a:ext cx="8686800" cy="5356861"/>
        </p:xfrm>
        <a:graphic>
          <a:graphicData uri="http://schemas.openxmlformats.org/drawingml/2006/table">
            <a:tbl>
              <a:tblPr/>
              <a:tblGrid>
                <a:gridCol w="1143000"/>
                <a:gridCol w="1666875"/>
                <a:gridCol w="1533525"/>
                <a:gridCol w="1447800"/>
                <a:gridCol w="1447800"/>
                <a:gridCol w="1447800"/>
              </a:tblGrid>
              <a:tr h="8997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Solution /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Reversibility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Harm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Publicity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Code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Global Feasibility Test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77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“would I still think choice of this option good if I were adversely affected by 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“does this option do less harm than alternatives?”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“would I want my choice of this option published in the newspaper?”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Does the solution present any major code violations?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What obstacles arise that could prevent the implementation of this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Solution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03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Solution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Practice ethical problem-solving</a:t>
            </a:r>
            <a:endParaRPr lang="en-US" dirty="0"/>
          </a:p>
        </p:txBody>
      </p:sp>
      <p:sp>
        <p:nvSpPr>
          <p:cNvPr id="5" name="Subtitle 4"/>
          <p:cNvSpPr>
            <a:spLocks noGrp="1"/>
          </p:cNvSpPr>
          <p:nvPr>
            <p:ph type="subTitle" idx="1"/>
          </p:nvPr>
        </p:nvSpPr>
        <p:spPr/>
        <p:txBody>
          <a:bodyPr/>
          <a:lstStyle/>
          <a:p>
            <a:r>
              <a:rPr lang="en-US" dirty="0" smtClean="0">
                <a:solidFill>
                  <a:schemeClr val="tx1"/>
                </a:solidFill>
              </a:rPr>
              <a:t>Read the scenario</a:t>
            </a:r>
          </a:p>
          <a:p>
            <a:r>
              <a:rPr lang="en-US" dirty="0" smtClean="0">
                <a:solidFill>
                  <a:schemeClr val="tx1"/>
                </a:solidFill>
              </a:rPr>
              <a:t>Compare the solutions</a:t>
            </a:r>
          </a:p>
          <a:p>
            <a:r>
              <a:rPr lang="en-US" dirty="0" smtClean="0">
                <a:solidFill>
                  <a:schemeClr val="tx1"/>
                </a:solidFill>
              </a:rPr>
              <a:t>Use the tests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79500" y="228600"/>
            <a:ext cx="7726363" cy="1143000"/>
          </a:xfrm>
        </p:spPr>
        <p:txBody>
          <a:bodyPr/>
          <a:lstStyle/>
          <a:p>
            <a:r>
              <a:rPr lang="es-ES_tradnl" smtClean="0"/>
              <a:t>Outline</a:t>
            </a:r>
          </a:p>
        </p:txBody>
      </p:sp>
      <p:sp>
        <p:nvSpPr>
          <p:cNvPr id="5123" name="Rectangle 3"/>
          <p:cNvSpPr>
            <a:spLocks noGrp="1" noChangeArrowheads="1"/>
          </p:cNvSpPr>
          <p:nvPr>
            <p:ph idx="1"/>
          </p:nvPr>
        </p:nvSpPr>
        <p:spPr>
          <a:xfrm>
            <a:off x="914400" y="1898650"/>
            <a:ext cx="8105775" cy="4425950"/>
          </a:xfrm>
        </p:spPr>
        <p:txBody>
          <a:bodyPr/>
          <a:lstStyle/>
          <a:p>
            <a:pPr marL="571500" indent="-571500">
              <a:lnSpc>
                <a:spcPct val="130000"/>
              </a:lnSpc>
              <a:buFont typeface="Monotype Sorts" charset="2"/>
              <a:buAutoNum type="romanUcPeriod"/>
            </a:pPr>
            <a:r>
              <a:rPr lang="es-ES_tradnl" dirty="0" err="1" smtClean="0"/>
              <a:t>Ethics</a:t>
            </a:r>
            <a:endParaRPr lang="es-ES_tradnl" dirty="0" smtClean="0"/>
          </a:p>
          <a:p>
            <a:pPr marL="571500" indent="-571500">
              <a:lnSpc>
                <a:spcPct val="130000"/>
              </a:lnSpc>
              <a:buFont typeface="Monotype Sorts" charset="2"/>
              <a:buAutoNum type="romanUcPeriod"/>
            </a:pPr>
            <a:r>
              <a:rPr lang="es-ES_tradnl" dirty="0" err="1" smtClean="0"/>
              <a:t>Problem-Solving</a:t>
            </a:r>
            <a:endParaRPr lang="es-ES_tradnl" dirty="0" smtClean="0"/>
          </a:p>
          <a:p>
            <a:pPr marL="571500" indent="-571500">
              <a:lnSpc>
                <a:spcPct val="130000"/>
              </a:lnSpc>
              <a:buFont typeface="Monotype Sorts" charset="2"/>
              <a:buAutoNum type="romanUcPeriod"/>
            </a:pPr>
            <a:r>
              <a:rPr lang="es-ES_tradnl" dirty="0" err="1" smtClean="0"/>
              <a:t>Practice</a:t>
            </a:r>
            <a:r>
              <a:rPr lang="es-ES_tradnl" dirty="0" smtClean="0"/>
              <a:t> in </a:t>
            </a:r>
            <a:r>
              <a:rPr lang="es-ES_tradnl" dirty="0" err="1" smtClean="0"/>
              <a:t>Problem-Solving</a:t>
            </a:r>
            <a:endParaRPr lang="es-ES_tradnl" dirty="0" smtClean="0"/>
          </a:p>
          <a:p>
            <a:pPr marL="571500" indent="-571500">
              <a:lnSpc>
                <a:spcPct val="130000"/>
              </a:lnSpc>
              <a:buFont typeface="Monotype Sorts" charset="2"/>
              <a:buAutoNum type="romanUcPeriod"/>
            </a:pPr>
            <a:r>
              <a:rPr lang="es-ES_tradnl" dirty="0" err="1" smtClean="0"/>
              <a:t>Code</a:t>
            </a:r>
            <a:r>
              <a:rPr lang="es-ES_tradnl" dirty="0" smtClean="0"/>
              <a:t> of </a:t>
            </a:r>
            <a:r>
              <a:rPr lang="es-ES_tradnl" dirty="0" err="1" smtClean="0"/>
              <a:t>Ethics</a:t>
            </a:r>
            <a:endParaRPr lang="es-ES_tradnl" dirty="0" smtClean="0"/>
          </a:p>
          <a:p>
            <a:pPr marL="571500" indent="-571500">
              <a:lnSpc>
                <a:spcPct val="130000"/>
              </a:lnSpc>
              <a:buFont typeface="Monotype Sorts" charset="2"/>
              <a:buAutoNum type="romanUcPeriod"/>
            </a:pPr>
            <a:r>
              <a:rPr lang="es-ES_tradnl" dirty="0" err="1" smtClean="0"/>
              <a:t>Engineering</a:t>
            </a:r>
            <a:r>
              <a:rPr lang="es-ES_tradnl" dirty="0" smtClean="0"/>
              <a:t> </a:t>
            </a:r>
            <a:r>
              <a:rPr lang="es-ES_tradnl" dirty="0" err="1" smtClean="0"/>
              <a:t>Ethics</a:t>
            </a:r>
            <a:r>
              <a:rPr lang="es-ES_tradnl" dirty="0" smtClean="0"/>
              <a:t> </a:t>
            </a:r>
            <a:r>
              <a:rPr lang="es-ES_tradnl" dirty="0" err="1" smtClean="0"/>
              <a:t>Jeopardy</a:t>
            </a:r>
            <a:endParaRPr lang="es-ES_tradnl"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1"/>
            <a:ext cx="8382000" cy="6140142"/>
          </a:xfrm>
          <a:prstGeom prst="rect">
            <a:avLst/>
          </a:prstGeom>
          <a:noFill/>
        </p:spPr>
        <p:txBody>
          <a:bodyPr wrap="square">
            <a:spAutoFit/>
          </a:bodyPr>
          <a:lstStyle/>
          <a:p>
            <a:pPr marL="457200" indent="-457200">
              <a:buFontTx/>
              <a:buAutoNum type="arabicPeriod"/>
              <a:defRPr/>
            </a:pPr>
            <a:r>
              <a:rPr lang="en-US" sz="3200" b="1" dirty="0">
                <a:latin typeface="Times"/>
              </a:rPr>
              <a:t>An inspector discovered faulty construction equipment and applied a violation tag preventing its continued use.  The inspector’s supervisor, viewing the infraction to be minor, ordered the tag removed so the project would not be delayed.  The inspector objected and was threatened with disciplinary action</a:t>
            </a:r>
            <a:r>
              <a:rPr lang="en-US" sz="3200" b="1" dirty="0" smtClean="0">
                <a:latin typeface="Times"/>
              </a:rPr>
              <a:t>.</a:t>
            </a:r>
          </a:p>
          <a:p>
            <a:pPr marL="457200" indent="-457200">
              <a:defRPr/>
            </a:pPr>
            <a:endParaRPr lang="en-US" sz="900" b="1" dirty="0" smtClean="0">
              <a:latin typeface="Times"/>
            </a:endParaRPr>
          </a:p>
          <a:p>
            <a:pPr marL="1371600" lvl="2" indent="-457200">
              <a:defRPr/>
            </a:pPr>
            <a:r>
              <a:rPr lang="en-US" sz="3200" b="1" dirty="0" smtClean="0">
                <a:latin typeface="Times"/>
              </a:rPr>
              <a:t>a. </a:t>
            </a:r>
            <a:r>
              <a:rPr lang="en-US" sz="2800" b="1" dirty="0" smtClean="0">
                <a:latin typeface="Times"/>
              </a:rPr>
              <a:t>Does this scenario raise an ethical issue?</a:t>
            </a:r>
          </a:p>
          <a:p>
            <a:pPr marL="1371600" lvl="2" indent="-457200">
              <a:defRPr/>
            </a:pPr>
            <a:r>
              <a:rPr lang="en-US" sz="2800" b="1" dirty="0" smtClean="0">
                <a:latin typeface="Times"/>
              </a:rPr>
              <a:t>b. If so, does it portray an unethical action?</a:t>
            </a:r>
          </a:p>
          <a:p>
            <a:pPr marL="1371600" lvl="2" indent="-457200">
              <a:defRPr/>
            </a:pPr>
            <a:r>
              <a:rPr lang="en-US" sz="2800" b="1" dirty="0" smtClean="0">
                <a:latin typeface="Times"/>
              </a:rPr>
              <a:t>c. Do you think situation occurs often?</a:t>
            </a:r>
            <a:r>
              <a:rPr lang="en-US" dirty="0">
                <a:latin typeface="Times"/>
              </a:rPr>
              <a:t> </a:t>
            </a:r>
            <a:endParaRPr lang="en-US" dirty="0" smtClean="0">
              <a:latin typeface="Times"/>
            </a:endParaRPr>
          </a:p>
          <a:p>
            <a:pPr marL="1371600" lvl="2" indent="-457200">
              <a:defRPr/>
            </a:pPr>
            <a:endParaRPr lang="en-US" dirty="0">
              <a:latin typeface="Times"/>
            </a:endParaRPr>
          </a:p>
          <a:p>
            <a:pPr>
              <a:defRPr/>
            </a:pPr>
            <a:r>
              <a:rPr lang="en-US" sz="1600" b="1" dirty="0">
                <a:latin typeface="Times"/>
              </a:rPr>
              <a:t>Ref. Martin &amp; </a:t>
            </a:r>
            <a:r>
              <a:rPr lang="en-US" sz="1600" b="1" dirty="0" err="1">
                <a:latin typeface="Times"/>
              </a:rPr>
              <a:t>Schinzinger</a:t>
            </a:r>
            <a:r>
              <a:rPr lang="en-US" sz="1600" b="1" dirty="0">
                <a:latin typeface="Times"/>
              </a:rPr>
              <a:t>, p.7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2"/>
          <p:cNvSpPr txBox="1">
            <a:spLocks noChangeArrowheads="1"/>
          </p:cNvSpPr>
          <p:nvPr/>
        </p:nvSpPr>
        <p:spPr bwMode="auto">
          <a:xfrm>
            <a:off x="0" y="228600"/>
            <a:ext cx="9144000" cy="6132448"/>
          </a:xfrm>
          <a:prstGeom prst="rect">
            <a:avLst/>
          </a:prstGeom>
          <a:noFill/>
          <a:ln w="9525">
            <a:noFill/>
            <a:miter lim="800000"/>
            <a:headEnd/>
            <a:tailEnd/>
          </a:ln>
        </p:spPr>
        <p:txBody>
          <a:bodyPr wrap="square">
            <a:spAutoFit/>
          </a:bodyPr>
          <a:lstStyle/>
          <a:p>
            <a:pPr marL="457200" indent="-457200"/>
            <a:r>
              <a:rPr lang="en-US" dirty="0" smtClean="0"/>
              <a:t>You find out that the </a:t>
            </a:r>
            <a:r>
              <a:rPr lang="en-US" dirty="0"/>
              <a:t>chemical </a:t>
            </a:r>
            <a:r>
              <a:rPr lang="en-US" dirty="0" smtClean="0"/>
              <a:t>plant at which you work has dumped </a:t>
            </a:r>
            <a:r>
              <a:rPr lang="en-US" dirty="0"/>
              <a:t>waste in a landfill.  Hazardous substances </a:t>
            </a:r>
            <a:r>
              <a:rPr lang="en-US" dirty="0" smtClean="0"/>
              <a:t>have permeated </a:t>
            </a:r>
            <a:r>
              <a:rPr lang="en-US" dirty="0"/>
              <a:t>into the groundwater.  </a:t>
            </a:r>
            <a:endParaRPr lang="en-US" dirty="0" smtClean="0"/>
          </a:p>
          <a:p>
            <a:pPr marL="457200" indent="-457200">
              <a:buFont typeface="Times" pitchFamily="18" charset="0"/>
              <a:buAutoNum type="arabicPeriod" startAt="2"/>
            </a:pPr>
            <a:endParaRPr lang="en-US" sz="1050" dirty="0" smtClean="0"/>
          </a:p>
          <a:p>
            <a:pPr marL="457200" indent="-457200"/>
            <a:r>
              <a:rPr lang="en-US" dirty="0" smtClean="0"/>
              <a:t>The </a:t>
            </a:r>
            <a:r>
              <a:rPr lang="en-US" dirty="0"/>
              <a:t>plant’s </a:t>
            </a:r>
            <a:r>
              <a:rPr lang="en-US" dirty="0" smtClean="0"/>
              <a:t>engineers, many of them your colleagues, were </a:t>
            </a:r>
            <a:r>
              <a:rPr lang="en-US" dirty="0"/>
              <a:t>aware of the hazard, but did not change the method of disposal because their competitors did it in the same, cheap way.  No law explicitly forbade the practice, </a:t>
            </a:r>
            <a:r>
              <a:rPr lang="en-US" dirty="0" smtClean="0"/>
              <a:t>and  </a:t>
            </a:r>
            <a:r>
              <a:rPr lang="en-US" dirty="0"/>
              <a:t>the local government was not aware of the procedure</a:t>
            </a:r>
            <a:r>
              <a:rPr lang="en-US" dirty="0" smtClean="0"/>
              <a:t>.</a:t>
            </a:r>
          </a:p>
          <a:p>
            <a:pPr marL="457200" indent="-457200"/>
            <a:endParaRPr lang="en-US" sz="1000" dirty="0" smtClean="0"/>
          </a:p>
          <a:p>
            <a:pPr marL="457200" indent="-457200"/>
            <a:r>
              <a:rPr lang="en-US" sz="2000" dirty="0" smtClean="0"/>
              <a:t>What should you do?  Choose the best and the worst of the following:</a:t>
            </a:r>
          </a:p>
          <a:p>
            <a:pPr marL="457200" indent="-457200">
              <a:buAutoNum type="alphaLcPeriod"/>
            </a:pPr>
            <a:r>
              <a:rPr lang="en-US" sz="2000" dirty="0" smtClean="0"/>
              <a:t>Insist that your colleagues change procedures and stop dumping hazardous chemicals in the landfill.  But say nothing about the contamination of the groundwater to outsiders.</a:t>
            </a:r>
          </a:p>
          <a:p>
            <a:pPr marL="457200" indent="-457200">
              <a:buAutoNum type="alphaLcPeriod"/>
            </a:pPr>
            <a:r>
              <a:rPr lang="en-US" sz="2000" dirty="0" smtClean="0"/>
              <a:t>Insist that your colleagues stop dumping hazardous chemicals.  Notify EPA officials that this has been done in the past and has contaminated groundwater.  Propose a plan for cleanup</a:t>
            </a:r>
          </a:p>
          <a:p>
            <a:pPr marL="457200" indent="-457200">
              <a:buAutoNum type="alphaLcPeriod"/>
            </a:pPr>
            <a:r>
              <a:rPr lang="en-US" sz="2000" b="1" dirty="0" err="1" smtClean="0"/>
              <a:t>Nolo</a:t>
            </a:r>
            <a:r>
              <a:rPr lang="en-US" sz="2000" b="1" dirty="0" smtClean="0"/>
              <a:t> </a:t>
            </a:r>
            <a:r>
              <a:rPr lang="en-US" sz="2000" b="1" dirty="0" err="1" smtClean="0"/>
              <a:t>contendere</a:t>
            </a:r>
            <a:r>
              <a:rPr lang="en-US" sz="2000" dirty="0" smtClean="0"/>
              <a:t>.  Go along with this activity.  You are too far down the food chain to do anything about it.</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9144000" cy="6324600"/>
          </a:xfrm>
        </p:spPr>
        <p:txBody>
          <a:bodyPr>
            <a:normAutofit fontScale="70000" lnSpcReduction="20000"/>
          </a:bodyPr>
          <a:lstStyle/>
          <a:p>
            <a:r>
              <a:rPr lang="en-US" dirty="0" smtClean="0"/>
              <a:t>An electrical engineer has worked at a power company for many years designing transmission lines.  Her company recently decided to bid for a contract to build a nuclear power plant.  She is concerned that nuclear power generates radioactive waste, and that nuclear power plants also require heavily armed security forces.  She is also concerned that the uranium enrichment procedure used to make fuel rods can be adapted to create weapon-grade uranium.</a:t>
            </a:r>
          </a:p>
          <a:p>
            <a:endParaRPr lang="en-US" sz="1400" dirty="0" smtClean="0"/>
          </a:p>
          <a:p>
            <a:r>
              <a:rPr lang="en-US" dirty="0" smtClean="0"/>
              <a:t>Assume she has been asked by her company to carry out an ethical analysis of this nuclear power plant.</a:t>
            </a:r>
          </a:p>
          <a:p>
            <a:pPr lvl="1"/>
            <a:r>
              <a:rPr lang="en-US" dirty="0" smtClean="0"/>
              <a:t>1. </a:t>
            </a:r>
            <a:r>
              <a:rPr lang="en-US" b="1" dirty="0" smtClean="0">
                <a:solidFill>
                  <a:srgbClr val="C00000"/>
                </a:solidFill>
              </a:rPr>
              <a:t>Reversibility</a:t>
            </a:r>
            <a:r>
              <a:rPr lang="en-US" dirty="0" smtClean="0"/>
              <a:t>: Analyze this project by reversing with the four stakeholders of engineering: pubic, client, profession, and peer.  Is this project equally reversible?  </a:t>
            </a:r>
          </a:p>
          <a:p>
            <a:pPr lvl="1"/>
            <a:r>
              <a:rPr lang="en-US" dirty="0" smtClean="0"/>
              <a:t>2. </a:t>
            </a:r>
            <a:r>
              <a:rPr lang="en-US" b="1" dirty="0" smtClean="0">
                <a:solidFill>
                  <a:srgbClr val="C00000"/>
                </a:solidFill>
              </a:rPr>
              <a:t>Harm</a:t>
            </a:r>
            <a:r>
              <a:rPr lang="en-US" dirty="0" smtClean="0"/>
              <a:t>: Consider nuclear energy in conjunction with other alternatives: wind turbines, gas pipelines, coal-based technologies.  It is, in comparison with these alternatives, harm minimizing?</a:t>
            </a:r>
          </a:p>
          <a:p>
            <a:pPr lvl="1"/>
            <a:r>
              <a:rPr lang="en-US" dirty="0" smtClean="0"/>
              <a:t>3. </a:t>
            </a:r>
            <a:r>
              <a:rPr lang="en-US" b="1" dirty="0" smtClean="0">
                <a:solidFill>
                  <a:srgbClr val="C00000"/>
                </a:solidFill>
              </a:rPr>
              <a:t>Publicity</a:t>
            </a:r>
            <a:r>
              <a:rPr lang="en-US" dirty="0" smtClean="0"/>
              <a:t>: If you and your company go ahead with this, how would the public view you in terms of the following values: responsible, respectful, truthful, just, integrity.</a:t>
            </a:r>
          </a:p>
          <a:p>
            <a:pPr lvl="1"/>
            <a:r>
              <a:rPr lang="en-US" dirty="0" smtClean="0"/>
              <a:t>4. </a:t>
            </a:r>
            <a:r>
              <a:rPr lang="en-US" b="1" dirty="0" smtClean="0">
                <a:solidFill>
                  <a:srgbClr val="C00000"/>
                </a:solidFill>
              </a:rPr>
              <a:t>Code</a:t>
            </a:r>
            <a:r>
              <a:rPr lang="en-US" dirty="0" smtClean="0"/>
              <a:t>: Does the nuclear power plant resonate with the four relations of the code test: public, client, profession, peer?</a:t>
            </a:r>
          </a:p>
          <a:p>
            <a:endParaRPr lang="en-US" dirty="0" smtClean="0"/>
          </a:p>
          <a:p>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914400" y="0"/>
            <a:ext cx="7772400" cy="1143000"/>
          </a:xfrm>
        </p:spPr>
        <p:txBody>
          <a:bodyPr/>
          <a:lstStyle/>
          <a:p>
            <a:r>
              <a:rPr lang="es-ES_tradnl" sz="3200" b="1" u="sng" smtClean="0"/>
              <a:t>Tres Pecados Capitales contra la Integridad Académica</a:t>
            </a:r>
            <a:r>
              <a:rPr lang="es-ES_tradnl" sz="3200" smtClean="0"/>
              <a:t> </a:t>
            </a:r>
          </a:p>
        </p:txBody>
      </p:sp>
      <p:sp>
        <p:nvSpPr>
          <p:cNvPr id="23555" name="Rectangle 1027"/>
          <p:cNvSpPr>
            <a:spLocks noGrp="1" noChangeArrowheads="1"/>
          </p:cNvSpPr>
          <p:nvPr>
            <p:ph idx="1"/>
          </p:nvPr>
        </p:nvSpPr>
        <p:spPr>
          <a:xfrm>
            <a:off x="914400" y="1524000"/>
            <a:ext cx="7924800" cy="5181600"/>
          </a:xfrm>
        </p:spPr>
        <p:txBody>
          <a:bodyPr/>
          <a:lstStyle/>
          <a:p>
            <a:pPr>
              <a:lnSpc>
                <a:spcPct val="140000"/>
              </a:lnSpc>
            </a:pPr>
            <a:r>
              <a:rPr lang="es-ES_tradnl" b="1" u="sng" smtClean="0"/>
              <a:t>Fabricación</a:t>
            </a:r>
            <a:r>
              <a:rPr lang="es-ES_tradnl" smtClean="0"/>
              <a:t>, </a:t>
            </a:r>
            <a:r>
              <a:rPr lang="es-ES_tradnl" sz="2800" smtClean="0"/>
              <a:t>invención información o datos de experimentos que no se efectuaron.</a:t>
            </a:r>
            <a:endParaRPr lang="es-ES_tradnl" smtClean="0"/>
          </a:p>
          <a:p>
            <a:pPr>
              <a:lnSpc>
                <a:spcPct val="140000"/>
              </a:lnSpc>
            </a:pPr>
            <a:r>
              <a:rPr lang="es-ES_tradnl" b="1" u="sng" smtClean="0"/>
              <a:t>Falsificación de datos</a:t>
            </a:r>
            <a:r>
              <a:rPr lang="es-ES_tradnl" smtClean="0"/>
              <a:t>, </a:t>
            </a:r>
            <a:r>
              <a:rPr lang="es-ES_tradnl" sz="2800" smtClean="0"/>
              <a:t>alteración de datos experimentales, resultados, o información.</a:t>
            </a:r>
          </a:p>
          <a:p>
            <a:pPr>
              <a:lnSpc>
                <a:spcPct val="140000"/>
              </a:lnSpc>
            </a:pPr>
            <a:r>
              <a:rPr lang="es-ES_tradnl" b="1" u="sng" smtClean="0"/>
              <a:t>Plagio</a:t>
            </a:r>
            <a:r>
              <a:rPr lang="es-ES_tradnl" smtClean="0"/>
              <a:t>, </a:t>
            </a:r>
            <a:r>
              <a:rPr lang="es-ES_tradnl" sz="2800" smtClean="0"/>
              <a:t>apropiación de métodos, datos, cuerpo de un texto, trabajos sin citar o reconocer la fuente.</a:t>
            </a:r>
          </a:p>
          <a:p>
            <a:pPr>
              <a:lnSpc>
                <a:spcPct val="140000"/>
              </a:lnSpc>
            </a:pPr>
            <a:endParaRPr lang="es-ES_tradnl" smtClean="0"/>
          </a:p>
        </p:txBody>
      </p:sp>
      <p:pic>
        <p:nvPicPr>
          <p:cNvPr id="21508" name="Picture 4"/>
          <p:cNvPicPr>
            <a:picLocks noChangeAspect="1" noChangeArrowheads="1"/>
          </p:cNvPicPr>
          <p:nvPr/>
        </p:nvPicPr>
        <p:blipFill>
          <a:blip r:embed="rId3" cstate="print"/>
          <a:srcRect/>
          <a:stretch>
            <a:fillRect/>
          </a:stretch>
        </p:blipFill>
        <p:spPr bwMode="auto">
          <a:xfrm>
            <a:off x="0" y="1447800"/>
            <a:ext cx="9144000" cy="5407025"/>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Scenario 4</a:t>
            </a:r>
            <a:endParaRPr lang="en-US" dirty="0"/>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US" dirty="0" smtClean="0"/>
              <a:t>Your friend is downloading an essay from this website for a paper due tomorrow in his/her engineering ethics class</a:t>
            </a:r>
          </a:p>
          <a:p>
            <a:endParaRPr lang="en-US" sz="1100" dirty="0" smtClean="0"/>
          </a:p>
          <a:p>
            <a:r>
              <a:rPr lang="en-US" dirty="0" smtClean="0"/>
              <a:t>Using the three tests and the code test, construct an argument why a future engineer shouldn’t do this</a:t>
            </a:r>
          </a:p>
          <a:p>
            <a:endParaRPr lang="en-US" sz="1100" dirty="0" smtClean="0"/>
          </a:p>
          <a:p>
            <a:r>
              <a:rPr lang="en-US" dirty="0" smtClean="0"/>
              <a:t>(Can you think of a provision in the CIAPR code of ethics that would prohibit using the work of others without proper acknowledgement?)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 on your scenario with your group</a:t>
            </a:r>
            <a:endParaRPr lang="en-US" dirty="0"/>
          </a:p>
        </p:txBody>
      </p:sp>
      <p:sp>
        <p:nvSpPr>
          <p:cNvPr id="5" name="Subtitle 4"/>
          <p:cNvSpPr>
            <a:spLocks noGrp="1"/>
          </p:cNvSpPr>
          <p:nvPr>
            <p:ph type="subTitle" idx="1"/>
          </p:nvPr>
        </p:nvSpPr>
        <p:spPr/>
        <p:txBody>
          <a:bodyPr/>
          <a:lstStyle/>
          <a:p>
            <a:r>
              <a:rPr lang="en-US" dirty="0" smtClean="0">
                <a:solidFill>
                  <a:schemeClr val="tx1"/>
                </a:solidFill>
              </a:rPr>
              <a:t>Prepare a debriefing statement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Quick Detour to the CIAPR Code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9500" y="76200"/>
            <a:ext cx="7726363" cy="914400"/>
          </a:xfrm>
        </p:spPr>
        <p:txBody>
          <a:bodyPr/>
          <a:lstStyle/>
          <a:p>
            <a:pPr>
              <a:lnSpc>
                <a:spcPct val="80000"/>
              </a:lnSpc>
            </a:pPr>
            <a:r>
              <a:rPr lang="es-ES_tradnl" dirty="0" err="1" smtClean="0"/>
              <a:t>How</a:t>
            </a:r>
            <a:r>
              <a:rPr lang="es-ES_tradnl" dirty="0" smtClean="0"/>
              <a:t> </a:t>
            </a:r>
            <a:r>
              <a:rPr lang="es-ES_tradnl" dirty="0" err="1" smtClean="0"/>
              <a:t>does</a:t>
            </a:r>
            <a:r>
              <a:rPr lang="es-ES_tradnl" dirty="0" smtClean="0"/>
              <a:t> </a:t>
            </a:r>
            <a:r>
              <a:rPr lang="es-ES_tradnl" dirty="0" err="1" smtClean="0"/>
              <a:t>the</a:t>
            </a:r>
            <a:r>
              <a:rPr lang="es-ES_tradnl" dirty="0" smtClean="0"/>
              <a:t> </a:t>
            </a:r>
            <a:r>
              <a:rPr lang="es-ES_tradnl" dirty="0" err="1" smtClean="0"/>
              <a:t>Code</a:t>
            </a:r>
            <a:r>
              <a:rPr lang="es-ES_tradnl" dirty="0" smtClean="0"/>
              <a:t> </a:t>
            </a:r>
            <a:r>
              <a:rPr lang="es-ES_tradnl" dirty="0" err="1" smtClean="0"/>
              <a:t>Work</a:t>
            </a:r>
            <a:r>
              <a:rPr lang="es-ES_tradnl" dirty="0" smtClean="0"/>
              <a:t>?</a:t>
            </a:r>
            <a:endParaRPr lang="es-ES_tradnl" sz="3600" dirty="0" smtClean="0"/>
          </a:p>
        </p:txBody>
      </p:sp>
      <p:sp>
        <p:nvSpPr>
          <p:cNvPr id="32771" name="TextBox 2"/>
          <p:cNvSpPr txBox="1">
            <a:spLocks noChangeArrowheads="1"/>
          </p:cNvSpPr>
          <p:nvPr/>
        </p:nvSpPr>
        <p:spPr bwMode="auto">
          <a:xfrm>
            <a:off x="381000" y="1055688"/>
            <a:ext cx="8610600" cy="5009064"/>
          </a:xfrm>
          <a:prstGeom prst="rect">
            <a:avLst/>
          </a:prstGeom>
          <a:noFill/>
          <a:ln w="9525">
            <a:noFill/>
            <a:miter lim="800000"/>
            <a:headEnd/>
            <a:tailEnd/>
          </a:ln>
        </p:spPr>
        <p:txBody>
          <a:bodyPr wrap="square">
            <a:spAutoFit/>
          </a:bodyPr>
          <a:lstStyle/>
          <a:p>
            <a:pPr marL="514350" indent="-514350">
              <a:buFontTx/>
              <a:buAutoNum type="arabicPeriod"/>
            </a:pPr>
            <a:r>
              <a:rPr lang="en-US" sz="3200" dirty="0"/>
              <a:t>Does the code provide a </a:t>
            </a:r>
            <a:r>
              <a:rPr lang="en-US" sz="3200" dirty="0" smtClean="0"/>
              <a:t>rule for every possible problem?</a:t>
            </a:r>
          </a:p>
          <a:p>
            <a:pPr marL="514350" indent="-514350">
              <a:buFont typeface="+mj-lt"/>
              <a:buAutoNum type="arabicPeriod"/>
            </a:pPr>
            <a:endParaRPr lang="en-US" sz="1050" dirty="0"/>
          </a:p>
          <a:p>
            <a:pPr marL="514350" indent="-514350">
              <a:buFontTx/>
              <a:buAutoNum type="arabicPeriod"/>
            </a:pPr>
            <a:r>
              <a:rPr lang="en-US" sz="3200" dirty="0" smtClean="0"/>
              <a:t>Do code provisions ever conflict with one another?  </a:t>
            </a:r>
            <a:r>
              <a:rPr lang="en-US" sz="3200" dirty="0"/>
              <a:t>With </a:t>
            </a:r>
            <a:r>
              <a:rPr lang="en-US" sz="3200" dirty="0" smtClean="0"/>
              <a:t>themselves?</a:t>
            </a:r>
          </a:p>
          <a:p>
            <a:pPr marL="514350" indent="-514350">
              <a:buFont typeface="+mj-lt"/>
              <a:buAutoNum type="arabicPeriod"/>
            </a:pPr>
            <a:endParaRPr lang="en-US" sz="1050" dirty="0" smtClean="0"/>
          </a:p>
          <a:p>
            <a:pPr marL="514350" indent="-514350">
              <a:buFontTx/>
              <a:buAutoNum type="arabicPeriod"/>
            </a:pPr>
            <a:r>
              <a:rPr lang="en-US" sz="3200" dirty="0" smtClean="0"/>
              <a:t>Which provisions set forth ideals?  Which set forth compliance rules?</a:t>
            </a:r>
          </a:p>
          <a:p>
            <a:pPr marL="514350" indent="-514350">
              <a:buFont typeface="+mj-lt"/>
              <a:buAutoNum type="arabicPeriod"/>
            </a:pPr>
            <a:endParaRPr lang="en-US" sz="1050" dirty="0" smtClean="0"/>
          </a:p>
          <a:p>
            <a:pPr marL="514350" indent="-514350">
              <a:buFontTx/>
              <a:buAutoNum type="arabicPeriod"/>
            </a:pPr>
            <a:r>
              <a:rPr lang="en-US" sz="3200" dirty="0" smtClean="0"/>
              <a:t>What does the code of ethics tell you about the fundamental aspirations of the profession of engineering?</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 the Pirate Articles of Agreement contain provisions of value</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dirty="0" smtClean="0"/>
              <a:t>Outline democratic procedures for electing the captain and quartermaster</a:t>
            </a:r>
          </a:p>
          <a:p>
            <a:endParaRPr lang="en-US" sz="1100" dirty="0" smtClean="0"/>
          </a:p>
          <a:p>
            <a:r>
              <a:rPr lang="en-US" dirty="0" smtClean="0"/>
              <a:t>Set fair compensations for crew members injured when carrying out duties</a:t>
            </a:r>
          </a:p>
          <a:p>
            <a:endParaRPr lang="en-US" sz="1300" dirty="0" smtClean="0"/>
          </a:p>
          <a:p>
            <a:r>
              <a:rPr lang="en-US" dirty="0" smtClean="0"/>
              <a:t>Develops procedures for resolving conflicts</a:t>
            </a:r>
          </a:p>
          <a:p>
            <a:endParaRPr lang="en-US" sz="1100" dirty="0" smtClean="0"/>
          </a:p>
          <a:p>
            <a:r>
              <a:rPr lang="en-US" dirty="0" smtClean="0"/>
              <a:t>Embody values, perform different functions, and outline for the public community aspirations</a:t>
            </a:r>
          </a:p>
          <a:p>
            <a:endParaRPr lang="en-US" sz="1100" dirty="0" smtClean="0"/>
          </a:p>
          <a:p>
            <a:r>
              <a:rPr lang="en-US" sz="1700" b="1" dirty="0" smtClean="0"/>
              <a:t>Marcus </a:t>
            </a:r>
            <a:r>
              <a:rPr lang="en-US" sz="1700" b="1" dirty="0" err="1" smtClean="0"/>
              <a:t>Rediker</a:t>
            </a:r>
            <a:r>
              <a:rPr lang="en-US" sz="1700" b="1" dirty="0" smtClean="0"/>
              <a:t>.  Villains of All Nations.  Beacon Press.  Peter T. </a:t>
            </a:r>
            <a:r>
              <a:rPr lang="en-US" sz="1700" b="1" dirty="0" err="1" smtClean="0"/>
              <a:t>Leeson</a:t>
            </a:r>
            <a:r>
              <a:rPr lang="en-US" sz="1700" b="1" dirty="0" smtClean="0"/>
              <a:t>.  The Invisible Hook.  Princeton</a:t>
            </a:r>
            <a:endParaRPr lang="en-US" sz="17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5152"/>
          </a:xfrm>
        </p:spPr>
        <p:txBody>
          <a:bodyPr>
            <a:normAutofit fontScale="90000"/>
          </a:bodyPr>
          <a:lstStyle/>
          <a:p>
            <a:pPr fontAlgn="auto">
              <a:spcAft>
                <a:spcPts val="0"/>
              </a:spcAft>
              <a:defRPr/>
            </a:pPr>
            <a:r>
              <a:rPr lang="en-US" dirty="0" smtClean="0"/>
              <a:t/>
            </a:r>
            <a:br>
              <a:rPr lang="en-US" dirty="0" smtClean="0"/>
            </a:br>
            <a:r>
              <a:rPr lang="en-US" sz="3100" dirty="0" err="1" smtClean="0"/>
              <a:t>Principios</a:t>
            </a:r>
            <a:r>
              <a:rPr lang="en-US" sz="3100" dirty="0" smtClean="0"/>
              <a:t> </a:t>
            </a:r>
            <a:r>
              <a:rPr lang="en-US" sz="3100" dirty="0" err="1" smtClean="0"/>
              <a:t>Fundamentales</a:t>
            </a:r>
            <a:r>
              <a:rPr lang="en-US" sz="3100" dirty="0" smtClean="0"/>
              <a:t> de </a:t>
            </a:r>
            <a:r>
              <a:rPr lang="en-US" sz="3100" dirty="0" err="1" smtClean="0"/>
              <a:t>Ética</a:t>
            </a:r>
            <a:r>
              <a:rPr lang="en-US" sz="3100" dirty="0" smtClean="0"/>
              <a:t> </a:t>
            </a:r>
            <a:r>
              <a:rPr lang="en-US" sz="3100" dirty="0" err="1" smtClean="0"/>
              <a:t>Profesional</a:t>
            </a:r>
            <a:endParaRPr lang="en-US" dirty="0"/>
          </a:p>
        </p:txBody>
      </p:sp>
      <p:sp>
        <p:nvSpPr>
          <p:cNvPr id="3" name="Content Placeholder 2"/>
          <p:cNvSpPr>
            <a:spLocks noGrp="1"/>
          </p:cNvSpPr>
          <p:nvPr>
            <p:ph idx="1"/>
          </p:nvPr>
        </p:nvSpPr>
        <p:spPr>
          <a:xfrm>
            <a:off x="301625" y="1295400"/>
            <a:ext cx="8504238" cy="5562600"/>
          </a:xfrm>
        </p:spPr>
        <p:txBody>
          <a:bodyPr>
            <a:normAutofit fontScale="62500" lnSpcReduction="20000"/>
          </a:bodyPr>
          <a:lstStyle/>
          <a:p>
            <a:pPr marL="548640" indent="-411480" fontAlgn="auto">
              <a:spcAft>
                <a:spcPts val="0"/>
              </a:spcAft>
              <a:buClr>
                <a:schemeClr val="tx1">
                  <a:shade val="95000"/>
                </a:schemeClr>
              </a:buClr>
              <a:buFont typeface="Wingdings 2"/>
              <a:buChar char=""/>
              <a:defRPr/>
            </a:pPr>
            <a:r>
              <a:rPr lang="es-ES" sz="3800" dirty="0" smtClean="0"/>
              <a:t>A fin de mantener y enaltecer la integridad, el honor y la dignidad de sus profesiones, de acuerdo a las más altas normas de conducta moral y ética profesional, el Ingeniero y el Agrimensor:</a:t>
            </a:r>
          </a:p>
          <a:p>
            <a:pPr marL="548640" indent="-411480" fontAlgn="auto">
              <a:spcAft>
                <a:spcPts val="0"/>
              </a:spcAft>
              <a:buClr>
                <a:schemeClr val="tx1">
                  <a:shade val="95000"/>
                </a:schemeClr>
              </a:buClr>
              <a:buFont typeface="Wingdings 2"/>
              <a:buChar char=""/>
              <a:defRPr/>
            </a:pPr>
            <a:endParaRPr lang="es-ES" sz="1600" dirty="0" smtClean="0"/>
          </a:p>
          <a:p>
            <a:pPr marL="548640" indent="-411480" fontAlgn="auto">
              <a:spcAft>
                <a:spcPts val="0"/>
              </a:spcAft>
              <a:buClr>
                <a:schemeClr val="tx1">
                  <a:shade val="95000"/>
                </a:schemeClr>
              </a:buClr>
              <a:buFont typeface="Wingdings 2"/>
              <a:buChar char=""/>
              <a:defRPr/>
            </a:pPr>
            <a:r>
              <a:rPr lang="es-ES" sz="3800" dirty="0" smtClean="0"/>
              <a:t>Deberán considerar su principal función como profesionales la de servir a la humanidad. Su relación como profesional y cliente, y como profesional y patrono, deberá estar sujeta a su función fundamental de promover el bienestar de la humanidad y la de proteger el interés público.</a:t>
            </a:r>
          </a:p>
          <a:p>
            <a:pPr marL="548640" indent="-411480" fontAlgn="auto">
              <a:spcAft>
                <a:spcPts val="0"/>
              </a:spcAft>
              <a:buClr>
                <a:schemeClr val="tx1">
                  <a:shade val="95000"/>
                </a:schemeClr>
              </a:buClr>
              <a:buFont typeface="Wingdings 2"/>
              <a:buChar char=""/>
              <a:defRPr/>
            </a:pPr>
            <a:endParaRPr lang="es-ES" sz="1600" dirty="0" smtClean="0"/>
          </a:p>
          <a:p>
            <a:pPr marL="548640" indent="-411480" fontAlgn="auto">
              <a:spcAft>
                <a:spcPts val="0"/>
              </a:spcAft>
              <a:buClr>
                <a:schemeClr val="tx1">
                  <a:shade val="95000"/>
                </a:schemeClr>
              </a:buClr>
              <a:buFont typeface="Wingdings 2"/>
              <a:buChar char=""/>
              <a:defRPr/>
            </a:pPr>
            <a:r>
              <a:rPr lang="es-ES" sz="3800" dirty="0" smtClean="0"/>
              <a:t>Serán honestos e imparciales y servirán con fidelidad en el desempeño de sus funciones profesionales, manteniendo siempre su independencia de criterio que constituye la base del </a:t>
            </a:r>
            <a:r>
              <a:rPr lang="en-US" sz="3800" dirty="0" err="1" smtClean="0"/>
              <a:t>profesionalismo</a:t>
            </a:r>
            <a:r>
              <a:rPr lang="en-US" sz="3800" dirty="0" smtClean="0"/>
              <a:t>.</a:t>
            </a:r>
          </a:p>
          <a:p>
            <a:pPr marL="548640" indent="-411480" fontAlgn="auto">
              <a:spcAft>
                <a:spcPts val="0"/>
              </a:spcAft>
              <a:buClr>
                <a:schemeClr val="tx1">
                  <a:shade val="95000"/>
                </a:schemeClr>
              </a:buClr>
              <a:buFont typeface="Wingdings 2"/>
              <a:buChar char=""/>
              <a:defRPr/>
            </a:pPr>
            <a:endParaRPr lang="en-US" sz="1600" dirty="0" smtClean="0"/>
          </a:p>
          <a:p>
            <a:pPr marL="548640" indent="-411480" fontAlgn="auto">
              <a:spcAft>
                <a:spcPts val="0"/>
              </a:spcAft>
              <a:buClr>
                <a:schemeClr val="tx1">
                  <a:shade val="95000"/>
                </a:schemeClr>
              </a:buClr>
              <a:buFont typeface="Wingdings 2"/>
              <a:buChar char=""/>
              <a:defRPr/>
            </a:pPr>
            <a:r>
              <a:rPr lang="es-ES" sz="3800" dirty="0" smtClean="0"/>
              <a:t>Se esforzarán en mejorar la competencia y el prestigio de la ingeniería y de la agrimensura.</a:t>
            </a:r>
          </a:p>
          <a:p>
            <a:pPr marL="548640" indent="-411480" fontAlgn="auto">
              <a:spcAft>
                <a:spcPts val="0"/>
              </a:spcAft>
              <a:buClr>
                <a:schemeClr val="tx1">
                  <a:shade val="95000"/>
                </a:schemeClr>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79500" y="228600"/>
            <a:ext cx="7726363" cy="1143000"/>
          </a:xfrm>
        </p:spPr>
        <p:txBody>
          <a:bodyPr/>
          <a:lstStyle/>
          <a:p>
            <a:r>
              <a:rPr lang="es-ES_tradnl" smtClean="0"/>
              <a:t>I. Ética</a:t>
            </a:r>
          </a:p>
        </p:txBody>
      </p:sp>
      <p:sp>
        <p:nvSpPr>
          <p:cNvPr id="6147" name="Rectangle 3"/>
          <p:cNvSpPr>
            <a:spLocks noGrp="1" noChangeArrowheads="1"/>
          </p:cNvSpPr>
          <p:nvPr>
            <p:ph idx="1"/>
          </p:nvPr>
        </p:nvSpPr>
        <p:spPr>
          <a:xfrm>
            <a:off x="914400" y="1898650"/>
            <a:ext cx="8105775" cy="4425950"/>
          </a:xfrm>
        </p:spPr>
        <p:txBody>
          <a:bodyPr/>
          <a:lstStyle/>
          <a:p>
            <a:pPr>
              <a:lnSpc>
                <a:spcPct val="130000"/>
              </a:lnSpc>
            </a:pPr>
            <a:r>
              <a:rPr lang="es-ES_tradnl" dirty="0" smtClean="0"/>
              <a:t>Definición de ética</a:t>
            </a:r>
          </a:p>
          <a:p>
            <a:pPr>
              <a:lnSpc>
                <a:spcPct val="130000"/>
              </a:lnSpc>
            </a:pPr>
            <a:r>
              <a:rPr lang="es-ES_tradnl" dirty="0" smtClean="0"/>
              <a:t>Distinción de ética y ley</a:t>
            </a:r>
          </a:p>
          <a:p>
            <a:pPr>
              <a:lnSpc>
                <a:spcPct val="130000"/>
              </a:lnSpc>
            </a:pPr>
            <a:r>
              <a:rPr lang="es-ES_tradnl" dirty="0" smtClean="0"/>
              <a:t>Analogía: ética y diseño </a:t>
            </a:r>
          </a:p>
          <a:p>
            <a:pPr>
              <a:lnSpc>
                <a:spcPct val="130000"/>
              </a:lnSpc>
            </a:pPr>
            <a:r>
              <a:rPr lang="es-ES_tradnl" dirty="0" smtClean="0"/>
              <a:t>Tres Preguntas de evaluar opciones de ética</a:t>
            </a:r>
          </a:p>
          <a:p>
            <a:pPr>
              <a:lnSpc>
                <a:spcPct val="130000"/>
              </a:lnSpc>
            </a:pPr>
            <a:r>
              <a:rPr lang="es-ES_tradnl" dirty="0" smtClean="0"/>
              <a:t>Practica: 4 escenarios de ética </a:t>
            </a:r>
          </a:p>
          <a:p>
            <a:pPr>
              <a:lnSpc>
                <a:spcPct val="130000"/>
              </a:lnSpc>
              <a:buFont typeface="Monotype Sorts" charset="2"/>
              <a:buNone/>
            </a:pPr>
            <a:endParaRPr lang="es-ES_tradnl"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fontAlgn="auto">
              <a:spcAft>
                <a:spcPts val="0"/>
              </a:spcAft>
              <a:defRPr/>
            </a:pPr>
            <a:r>
              <a:rPr lang="en-US"/>
              <a:t>Ethical Issues in CIAPR Code</a:t>
            </a:r>
          </a:p>
        </p:txBody>
      </p:sp>
      <p:sp>
        <p:nvSpPr>
          <p:cNvPr id="192515" name="Rectangle 3"/>
          <p:cNvSpPr>
            <a:spLocks noGrp="1" noChangeArrowheads="1"/>
          </p:cNvSpPr>
          <p:nvPr>
            <p:ph idx="1"/>
          </p:nvPr>
        </p:nvSpPr>
        <p:spPr>
          <a:xfrm>
            <a:off x="152400" y="1600200"/>
            <a:ext cx="8686800" cy="5105400"/>
          </a:xfrm>
        </p:spPr>
        <p:txBody>
          <a:bodyPr>
            <a:normAutofit/>
          </a:bodyPr>
          <a:lstStyle/>
          <a:p>
            <a:pPr marL="548640" indent="-411480" fontAlgn="auto">
              <a:spcAft>
                <a:spcPts val="0"/>
              </a:spcAft>
              <a:buClr>
                <a:schemeClr val="tx1">
                  <a:shade val="95000"/>
                </a:schemeClr>
              </a:buClr>
              <a:buFont typeface="Wingdings 2"/>
              <a:buChar char=""/>
              <a:defRPr/>
            </a:pPr>
            <a:r>
              <a:rPr lang="en-US" sz="2400" dirty="0"/>
              <a:t>1.  </a:t>
            </a:r>
            <a:r>
              <a:rPr lang="es-ES" sz="2400" dirty="0" smtClean="0"/>
              <a:t> Velar por sobre toda otra consideración por la seguridad, el ambiente, la salud y el bienestar de la comunidad en la ejecución de sus responsabilidades profesionales.</a:t>
            </a:r>
          </a:p>
          <a:p>
            <a:pPr marL="548640" indent="-411480" fontAlgn="auto">
              <a:lnSpc>
                <a:spcPct val="90000"/>
              </a:lnSpc>
              <a:spcAft>
                <a:spcPts val="0"/>
              </a:spcAft>
              <a:buClr>
                <a:schemeClr val="tx1">
                  <a:shade val="95000"/>
                </a:schemeClr>
              </a:buClr>
              <a:buFont typeface="Wingdings 2"/>
              <a:buChar char=""/>
              <a:defRPr/>
            </a:pPr>
            <a:endParaRPr lang="en-US" sz="1000" dirty="0"/>
          </a:p>
          <a:p>
            <a:pPr marL="548640" indent="-411480" fontAlgn="auto">
              <a:lnSpc>
                <a:spcPct val="90000"/>
              </a:lnSpc>
              <a:spcAft>
                <a:spcPts val="0"/>
              </a:spcAft>
              <a:buClr>
                <a:schemeClr val="tx1">
                  <a:shade val="95000"/>
                </a:schemeClr>
              </a:buClr>
              <a:buFont typeface="Wingdings 2"/>
              <a:buChar char=""/>
              <a:defRPr/>
            </a:pPr>
            <a:r>
              <a:rPr lang="en-US" sz="2400" dirty="0"/>
              <a:t>2. </a:t>
            </a:r>
            <a:r>
              <a:rPr lang="en-US" sz="2400" dirty="0" err="1" smtClean="0"/>
              <a:t>Proveer</a:t>
            </a:r>
            <a:r>
              <a:rPr lang="en-US" sz="2400" dirty="0" smtClean="0"/>
              <a:t> </a:t>
            </a:r>
            <a:r>
              <a:rPr lang="en-US" sz="2400" dirty="0" err="1" smtClean="0"/>
              <a:t>servicios</a:t>
            </a:r>
            <a:r>
              <a:rPr lang="en-US" sz="2400" dirty="0" smtClean="0"/>
              <a:t> </a:t>
            </a:r>
            <a:r>
              <a:rPr lang="en-US" sz="2400" dirty="0" err="1" smtClean="0"/>
              <a:t>únicamente</a:t>
            </a:r>
            <a:r>
              <a:rPr lang="en-US" sz="2400" dirty="0" smtClean="0"/>
              <a:t> en </a:t>
            </a:r>
            <a:r>
              <a:rPr lang="en-US" sz="2400" dirty="0" err="1" smtClean="0"/>
              <a:t>áreas</a:t>
            </a:r>
            <a:r>
              <a:rPr lang="en-US" sz="2400" dirty="0" smtClean="0"/>
              <a:t> de </a:t>
            </a:r>
            <a:r>
              <a:rPr lang="en-US" sz="2400" dirty="0" err="1" smtClean="0"/>
              <a:t>sus</a:t>
            </a:r>
            <a:r>
              <a:rPr lang="en-US" sz="2400" dirty="0" smtClean="0"/>
              <a:t> </a:t>
            </a:r>
            <a:r>
              <a:rPr lang="en-US" sz="2400" dirty="0" err="1" smtClean="0"/>
              <a:t>competencias</a:t>
            </a:r>
            <a:r>
              <a:rPr lang="en-US" sz="2400" dirty="0" smtClean="0"/>
              <a:t>.</a:t>
            </a:r>
          </a:p>
          <a:p>
            <a:pPr marL="548640" indent="-411480" fontAlgn="auto">
              <a:lnSpc>
                <a:spcPct val="90000"/>
              </a:lnSpc>
              <a:spcAft>
                <a:spcPts val="0"/>
              </a:spcAft>
              <a:buClr>
                <a:schemeClr val="tx1">
                  <a:shade val="95000"/>
                </a:schemeClr>
              </a:buClr>
              <a:buFont typeface="Wingdings 2"/>
              <a:buChar char=""/>
              <a:defRPr/>
            </a:pPr>
            <a:endParaRPr lang="en-US" sz="1000" dirty="0"/>
          </a:p>
          <a:p>
            <a:pPr marL="548640" indent="-411480" fontAlgn="auto">
              <a:spcAft>
                <a:spcPts val="0"/>
              </a:spcAft>
              <a:buClr>
                <a:schemeClr val="tx1">
                  <a:shade val="95000"/>
                </a:schemeClr>
              </a:buClr>
              <a:buFont typeface="Wingdings 2"/>
              <a:buChar char=""/>
              <a:defRPr/>
            </a:pPr>
            <a:r>
              <a:rPr lang="en-US" sz="2400" dirty="0"/>
              <a:t>3. </a:t>
            </a:r>
            <a:r>
              <a:rPr lang="es-ES" sz="2400" dirty="0" smtClean="0"/>
              <a:t>Emitir declaraciones públicas únicamente en una forma veraz y </a:t>
            </a:r>
            <a:r>
              <a:rPr lang="en-US" sz="2400" dirty="0" err="1" smtClean="0"/>
              <a:t>objetiva</a:t>
            </a:r>
            <a:r>
              <a:rPr lang="en-US" sz="2400" dirty="0" smtClean="0"/>
              <a:t>.</a:t>
            </a:r>
          </a:p>
          <a:p>
            <a:pPr marL="548640" indent="-411480" fontAlgn="auto">
              <a:lnSpc>
                <a:spcPct val="90000"/>
              </a:lnSpc>
              <a:spcAft>
                <a:spcPts val="0"/>
              </a:spcAft>
              <a:buClr>
                <a:schemeClr val="tx1">
                  <a:shade val="95000"/>
                </a:schemeClr>
              </a:buClr>
              <a:buFont typeface="Wingdings 2"/>
              <a:buChar char=""/>
              <a:defRPr/>
            </a:pPr>
            <a:endParaRPr lang="en-US" sz="1000" dirty="0"/>
          </a:p>
          <a:p>
            <a:pPr marL="548640" indent="-411480" fontAlgn="auto">
              <a:spcAft>
                <a:spcPts val="0"/>
              </a:spcAft>
              <a:buClr>
                <a:schemeClr val="tx1">
                  <a:shade val="95000"/>
                </a:schemeClr>
              </a:buClr>
              <a:buFont typeface="Wingdings 2"/>
              <a:buChar char=""/>
              <a:defRPr/>
            </a:pPr>
            <a:r>
              <a:rPr lang="en-US" sz="2400" dirty="0"/>
              <a:t>4. </a:t>
            </a:r>
            <a:r>
              <a:rPr lang="es-ES" sz="2400" dirty="0" smtClean="0"/>
              <a:t>Actuar en asuntos profesionales para cada patrono o cliente como agentes fieles o fiduciarios, y evitar conflictos de intereses o la mera apariencia de éstos, manteniendo siempre la independencia de criterio como base del profesionalismo.</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274638"/>
            <a:ext cx="8229600" cy="715962"/>
          </a:xfrm>
        </p:spPr>
        <p:txBody>
          <a:bodyPr/>
          <a:lstStyle/>
          <a:p>
            <a:pPr fontAlgn="auto">
              <a:spcAft>
                <a:spcPts val="0"/>
              </a:spcAft>
              <a:defRPr/>
            </a:pPr>
            <a:r>
              <a:rPr lang="en-US" sz="4000" dirty="0"/>
              <a:t>Ethical Issues in CIAPR Code</a:t>
            </a:r>
          </a:p>
        </p:txBody>
      </p:sp>
      <p:sp>
        <p:nvSpPr>
          <p:cNvPr id="196611" name="Rectangle 3"/>
          <p:cNvSpPr>
            <a:spLocks noGrp="1" noChangeArrowheads="1"/>
          </p:cNvSpPr>
          <p:nvPr>
            <p:ph idx="1"/>
          </p:nvPr>
        </p:nvSpPr>
        <p:spPr>
          <a:xfrm>
            <a:off x="0" y="1676400"/>
            <a:ext cx="8991600" cy="5181600"/>
          </a:xfrm>
        </p:spPr>
        <p:txBody>
          <a:bodyPr>
            <a:normAutofit/>
          </a:bodyPr>
          <a:lstStyle/>
          <a:p>
            <a:pPr marL="548640" indent="-411480" fontAlgn="auto">
              <a:spcAft>
                <a:spcPts val="0"/>
              </a:spcAft>
              <a:buClr>
                <a:schemeClr val="tx1">
                  <a:shade val="95000"/>
                </a:schemeClr>
              </a:buClr>
              <a:buFont typeface="Wingdings 2"/>
              <a:buChar char=""/>
              <a:defRPr/>
            </a:pPr>
            <a:r>
              <a:rPr lang="en-US" sz="2000" dirty="0"/>
              <a:t>5. </a:t>
            </a:r>
            <a:r>
              <a:rPr lang="es-ES" sz="2000" dirty="0" smtClean="0"/>
              <a:t>Edificar su reputación profesional en el mérito de sus servicios y no competir deslealmente con otros.</a:t>
            </a:r>
          </a:p>
          <a:p>
            <a:pPr marL="548640" indent="-411480" fontAlgn="auto">
              <a:lnSpc>
                <a:spcPct val="80000"/>
              </a:lnSpc>
              <a:spcAft>
                <a:spcPts val="0"/>
              </a:spcAft>
              <a:buClr>
                <a:schemeClr val="tx1">
                  <a:shade val="95000"/>
                </a:schemeClr>
              </a:buClr>
              <a:buFont typeface="Wingdings 2"/>
              <a:buChar char=""/>
              <a:defRPr/>
            </a:pPr>
            <a:endParaRPr lang="en-US" sz="1100" dirty="0"/>
          </a:p>
          <a:p>
            <a:pPr marL="548640" indent="-411480" fontAlgn="auto">
              <a:spcAft>
                <a:spcPts val="0"/>
              </a:spcAft>
              <a:buClr>
                <a:schemeClr val="tx1">
                  <a:shade val="95000"/>
                </a:schemeClr>
              </a:buClr>
              <a:buFont typeface="Wingdings 2"/>
              <a:buChar char=""/>
              <a:defRPr/>
            </a:pPr>
            <a:r>
              <a:rPr lang="en-US" sz="2000" dirty="0"/>
              <a:t>6. </a:t>
            </a:r>
            <a:r>
              <a:rPr lang="es-ES" sz="2000" dirty="0" smtClean="0"/>
              <a:t>No incurrir en actos engañosos en la solicitud de empleo y en el ofrecimiento de servicios profesionales.</a:t>
            </a:r>
          </a:p>
          <a:p>
            <a:pPr marL="548640" indent="-411480" fontAlgn="auto">
              <a:lnSpc>
                <a:spcPct val="80000"/>
              </a:lnSpc>
              <a:spcAft>
                <a:spcPts val="0"/>
              </a:spcAft>
              <a:buClr>
                <a:schemeClr val="tx1">
                  <a:shade val="95000"/>
                </a:schemeClr>
              </a:buClr>
              <a:buFont typeface="Wingdings 2"/>
              <a:buChar char=""/>
              <a:defRPr/>
            </a:pPr>
            <a:endParaRPr lang="en-US" sz="1100" dirty="0"/>
          </a:p>
          <a:p>
            <a:pPr marL="548640" indent="-411480" fontAlgn="auto">
              <a:spcAft>
                <a:spcPts val="0"/>
              </a:spcAft>
              <a:buClr>
                <a:schemeClr val="tx1">
                  <a:shade val="95000"/>
                </a:schemeClr>
              </a:buClr>
              <a:buFont typeface="Wingdings 2"/>
              <a:buChar char=""/>
              <a:defRPr/>
            </a:pPr>
            <a:r>
              <a:rPr lang="en-US" sz="2000" dirty="0" smtClean="0"/>
              <a:t>7. </a:t>
            </a:r>
            <a:r>
              <a:rPr lang="es-ES" sz="2000" dirty="0" smtClean="0"/>
              <a:t>Actuar con el decoro que sostenga y realce el honor, la integridad y la dignidad de sus profesiones.</a:t>
            </a:r>
          </a:p>
          <a:p>
            <a:pPr marL="548640" indent="-411480" fontAlgn="auto">
              <a:lnSpc>
                <a:spcPct val="80000"/>
              </a:lnSpc>
              <a:spcAft>
                <a:spcPts val="0"/>
              </a:spcAft>
              <a:buClr>
                <a:schemeClr val="tx1">
                  <a:shade val="95000"/>
                </a:schemeClr>
              </a:buClr>
              <a:buFont typeface="Wingdings 2"/>
              <a:buChar char=""/>
              <a:defRPr/>
            </a:pPr>
            <a:endParaRPr lang="en-US" sz="1100" dirty="0"/>
          </a:p>
          <a:p>
            <a:pPr marL="548640" indent="-411480" fontAlgn="auto">
              <a:spcAft>
                <a:spcPts val="0"/>
              </a:spcAft>
              <a:buClr>
                <a:schemeClr val="tx1">
                  <a:shade val="95000"/>
                </a:schemeClr>
              </a:buClr>
              <a:buFont typeface="Wingdings 2"/>
              <a:buChar char=""/>
              <a:defRPr/>
            </a:pPr>
            <a:r>
              <a:rPr lang="en-US" sz="2000" dirty="0"/>
              <a:t>8. </a:t>
            </a:r>
            <a:r>
              <a:rPr lang="es-ES" sz="2000" dirty="0" smtClean="0"/>
              <a:t>Asociarse únicamente con personas u organizaciones de buena r</a:t>
            </a:r>
            <a:r>
              <a:rPr lang="en-US" sz="2000" dirty="0" err="1" smtClean="0"/>
              <a:t>eputación</a:t>
            </a:r>
            <a:r>
              <a:rPr lang="en-US" sz="2000" dirty="0" smtClean="0"/>
              <a:t>.</a:t>
            </a:r>
            <a:endParaRPr lang="en-US" sz="2000" dirty="0"/>
          </a:p>
          <a:p>
            <a:pPr marL="548640" indent="-411480" fontAlgn="auto">
              <a:lnSpc>
                <a:spcPct val="80000"/>
              </a:lnSpc>
              <a:spcAft>
                <a:spcPts val="0"/>
              </a:spcAft>
              <a:buClr>
                <a:schemeClr val="tx1">
                  <a:shade val="95000"/>
                </a:schemeClr>
              </a:buClr>
              <a:buFont typeface="Wingdings 2"/>
              <a:buChar char=""/>
              <a:defRPr/>
            </a:pPr>
            <a:endParaRPr lang="en-US" sz="1100" dirty="0"/>
          </a:p>
          <a:p>
            <a:pPr marL="548640" indent="-411480" fontAlgn="auto">
              <a:spcAft>
                <a:spcPts val="0"/>
              </a:spcAft>
              <a:buClr>
                <a:schemeClr val="tx1">
                  <a:shade val="95000"/>
                </a:schemeClr>
              </a:buClr>
              <a:buFont typeface="Wingdings 2"/>
              <a:buChar char=""/>
              <a:defRPr/>
            </a:pPr>
            <a:r>
              <a:rPr lang="en-US" sz="2000" dirty="0"/>
              <a:t>9. </a:t>
            </a:r>
            <a:r>
              <a:rPr lang="es-ES" sz="2000" dirty="0" smtClean="0"/>
              <a:t>Continuar su desarrollo profesional a lo largo de sus carreras y promover oportunidades para el desarrollo profesional y ético de los ingenieros y agrimensores bajo su supervisión.</a:t>
            </a:r>
          </a:p>
          <a:p>
            <a:pPr marL="548640" indent="-411480" fontAlgn="auto">
              <a:lnSpc>
                <a:spcPct val="80000"/>
              </a:lnSpc>
              <a:spcAft>
                <a:spcPts val="0"/>
              </a:spcAft>
              <a:buClr>
                <a:schemeClr val="tx1">
                  <a:shade val="95000"/>
                </a:schemeClr>
              </a:buClr>
              <a:buFont typeface="Wingdings 2"/>
              <a:buChar char=""/>
              <a:defRPr/>
            </a:pPr>
            <a:endParaRPr lang="en-US" sz="1100" dirty="0"/>
          </a:p>
          <a:p>
            <a:pPr marL="548640" indent="-411480" fontAlgn="auto">
              <a:spcAft>
                <a:spcPts val="0"/>
              </a:spcAft>
              <a:buClr>
                <a:schemeClr val="tx1">
                  <a:shade val="95000"/>
                </a:schemeClr>
              </a:buClr>
              <a:buFont typeface="Wingdings 2"/>
              <a:buChar char=""/>
              <a:defRPr/>
            </a:pPr>
            <a:r>
              <a:rPr lang="en-US" sz="2000" dirty="0"/>
              <a:t>10.  </a:t>
            </a:r>
            <a:r>
              <a:rPr lang="es-ES" sz="2000" dirty="0" smtClean="0"/>
              <a:t> Conducirse y aceptar realizar gestiones profesionales únicamente en conformidad con las leyes y los reglamentos aplicables y con estos Cánones.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fontAlgn="auto">
              <a:spcAft>
                <a:spcPts val="0"/>
              </a:spcAft>
              <a:defRPr/>
            </a:pPr>
            <a:r>
              <a:rPr lang="en-US" dirty="0" smtClean="0"/>
              <a:t>Practical Norms</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marL="548640" indent="-411480" fontAlgn="auto">
              <a:spcAft>
                <a:spcPts val="0"/>
              </a:spcAft>
              <a:buClr>
                <a:schemeClr val="tx1">
                  <a:shade val="95000"/>
                </a:schemeClr>
              </a:buClr>
              <a:buFont typeface="Wingdings 2"/>
              <a:buChar char=""/>
              <a:defRPr/>
            </a:pPr>
            <a:r>
              <a:rPr lang="es-ES" dirty="0" smtClean="0"/>
              <a:t>1c: Cuando su juicio profesional haya sido revocado en circunstancias donde la seguridad, el ambiente, la salud o el bienestar de la comunidad se ponen en peligro, informarán a sus clientes o patronos de las consecuencias posibles. De continuar la amenaza a la seguridad, el ambiente, la salud o el bienestar de la comunidad, informarán sobre el particular a las autoridades concernidas.</a:t>
            </a:r>
          </a:p>
          <a:p>
            <a:pPr marL="548640" indent="-411480" fontAlgn="auto">
              <a:spcAft>
                <a:spcPts val="0"/>
              </a:spcAft>
              <a:buClr>
                <a:schemeClr val="tx1">
                  <a:shade val="95000"/>
                </a:schemeClr>
              </a:buClr>
              <a:buFont typeface="Wingdings 2"/>
              <a:buChar char=""/>
              <a:defRPr/>
            </a:pPr>
            <a:endParaRPr lang="es-ES" sz="1200" dirty="0" smtClean="0"/>
          </a:p>
          <a:p>
            <a:pPr marL="548640" indent="-411480" fontAlgn="auto">
              <a:spcAft>
                <a:spcPts val="0"/>
              </a:spcAft>
              <a:buClr>
                <a:schemeClr val="tx1">
                  <a:shade val="95000"/>
                </a:schemeClr>
              </a:buClr>
              <a:buFont typeface="Wingdings 2"/>
              <a:buChar char=""/>
              <a:defRPr/>
            </a:pPr>
            <a:r>
              <a:rPr lang="es-ES" dirty="0" smtClean="0"/>
              <a:t>1d: Cuando tengan conocimiento o suficiente razón para creer que otro ingeniero o agrimensor viola las disposiciones de este Código, o que una persona o firma pone en peligro la seguridad, el ambiente, la salud o el bienestar de la comunidad, presentarán tal información por escrito a las autoridades concernidas y cooperarán con dichas autoridades proveyendo aquella información o asistencia </a:t>
            </a:r>
            <a:r>
              <a:rPr lang="en-US" dirty="0" err="1" smtClean="0"/>
              <a:t>que</a:t>
            </a:r>
            <a:r>
              <a:rPr lang="en-US" dirty="0" smtClean="0"/>
              <a:t> les sea </a:t>
            </a:r>
            <a:r>
              <a:rPr lang="en-US" dirty="0" err="1" smtClean="0"/>
              <a:t>requerida</a:t>
            </a:r>
            <a:r>
              <a:rPr lang="en-US" dirty="0" smtClean="0"/>
              <a:t>.</a:t>
            </a:r>
          </a:p>
          <a:p>
            <a:pPr marL="548640" indent="-411480" fontAlgn="auto">
              <a:spcAft>
                <a:spcPts val="0"/>
              </a:spcAft>
              <a:buClr>
                <a:schemeClr val="tx1">
                  <a:shade val="95000"/>
                </a:schemeClr>
              </a:buClr>
              <a:buFont typeface="Wingdings 2"/>
              <a:buChar char=""/>
              <a:defRPr/>
            </a:pPr>
            <a:endParaRPr lang="en-US" sz="1400" dirty="0" smtClean="0"/>
          </a:p>
          <a:p>
            <a:pPr marL="548640" indent="-411480" fontAlgn="auto">
              <a:spcAft>
                <a:spcPts val="0"/>
              </a:spcAft>
              <a:buClr>
                <a:schemeClr val="tx1">
                  <a:shade val="95000"/>
                </a:schemeClr>
              </a:buClr>
              <a:buFont typeface="Wingdings 2"/>
              <a:buChar char=""/>
              <a:defRPr/>
            </a:pPr>
            <a:r>
              <a:rPr lang="es-ES" dirty="0" smtClean="0"/>
              <a:t>5j: No aprobarán, timbrarán, estamparán o certificarán, según corresponda, ni autorizarán la presentación de planos, </a:t>
            </a:r>
            <a:r>
              <a:rPr lang="en-US" dirty="0" err="1" smtClean="0"/>
              <a:t>especificaciones</a:t>
            </a:r>
            <a:r>
              <a:rPr lang="en-US" dirty="0" smtClean="0"/>
              <a:t>, </a:t>
            </a:r>
            <a:r>
              <a:rPr lang="en-US" dirty="0" err="1" smtClean="0"/>
              <a:t>cálculos</a:t>
            </a:r>
            <a:r>
              <a:rPr lang="en-US" dirty="0" smtClean="0"/>
              <a:t>, </a:t>
            </a:r>
            <a:r>
              <a:rPr lang="en-US" dirty="0" err="1" smtClean="0"/>
              <a:t>dictámenes</a:t>
            </a:r>
            <a:r>
              <a:rPr lang="en-US" dirty="0" smtClean="0"/>
              <a:t>, </a:t>
            </a:r>
            <a:r>
              <a:rPr lang="en-US" dirty="0" err="1" smtClean="0"/>
              <a:t>memoriales</a:t>
            </a:r>
            <a:r>
              <a:rPr lang="en-US" dirty="0" smtClean="0"/>
              <a:t> o </a:t>
            </a:r>
            <a:r>
              <a:rPr lang="es-ES" dirty="0" smtClean="0"/>
              <a:t>informes que no hayan sido elaborados por ellos o bajo su responsabilidad directa. Además, le darán crédito por el </a:t>
            </a:r>
            <a:r>
              <a:rPr lang="en-US" dirty="0" err="1" smtClean="0"/>
              <a:t>trabajo</a:t>
            </a:r>
            <a:r>
              <a:rPr lang="en-US" dirty="0" smtClean="0"/>
              <a:t> de </a:t>
            </a:r>
            <a:r>
              <a:rPr lang="en-US" dirty="0" err="1" smtClean="0"/>
              <a:t>ingeniería</a:t>
            </a:r>
            <a:r>
              <a:rPr lang="en-US" dirty="0" smtClean="0"/>
              <a:t>, </a:t>
            </a:r>
            <a:r>
              <a:rPr lang="en-US" dirty="0" err="1" smtClean="0"/>
              <a:t>agrimensura</a:t>
            </a:r>
            <a:r>
              <a:rPr lang="en-US" dirty="0" smtClean="0"/>
              <a:t> o </a:t>
            </a:r>
            <a:r>
              <a:rPr lang="en-US" dirty="0" err="1" smtClean="0"/>
              <a:t>arquitectura</a:t>
            </a:r>
            <a:r>
              <a:rPr lang="en-US" dirty="0" smtClean="0"/>
              <a:t> a </a:t>
            </a:r>
            <a:r>
              <a:rPr lang="en-US" dirty="0" err="1" smtClean="0"/>
              <a:t>quienes</a:t>
            </a:r>
            <a:r>
              <a:rPr lang="en-US" dirty="0" smtClean="0"/>
              <a:t> </a:t>
            </a:r>
            <a:r>
              <a:rPr lang="en-US" dirty="0" err="1" smtClean="0"/>
              <a:t>corresponda</a:t>
            </a:r>
            <a:r>
              <a:rPr lang="en-US" dirty="0" smtClean="0"/>
              <a:t>.</a:t>
            </a:r>
          </a:p>
          <a:p>
            <a:pPr marL="548640" indent="-411480" fontAlgn="auto">
              <a:spcAft>
                <a:spcPts val="0"/>
              </a:spcAft>
              <a:buClr>
                <a:schemeClr val="tx1">
                  <a:shade val="95000"/>
                </a:schemeClr>
              </a:buClr>
              <a:buFont typeface="Wingdings 2"/>
              <a:buChar char=""/>
              <a:defRPr/>
            </a:pPr>
            <a:endParaRPr lang="en-US" dirty="0" smtClean="0"/>
          </a:p>
          <a:p>
            <a:pPr marL="548640" indent="-411480" fontAlgn="auto">
              <a:spcAft>
                <a:spcPts val="0"/>
              </a:spcAft>
              <a:buClr>
                <a:schemeClr val="tx1">
                  <a:shade val="95000"/>
                </a:schemeClr>
              </a:buClr>
              <a:buFont typeface="Wingdings 2"/>
              <a:buChar char=""/>
              <a:defRPr/>
            </a:pPr>
            <a:endParaRPr lang="es-ES" dirty="0" smtClean="0"/>
          </a:p>
          <a:p>
            <a:pPr marL="548640" indent="-411480" fontAlgn="auto">
              <a:spcAft>
                <a:spcPts val="0"/>
              </a:spcAft>
              <a:buClr>
                <a:schemeClr val="tx1">
                  <a:shade val="95000"/>
                </a:schemeClr>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1752" y="0"/>
            <a:ext cx="8534400" cy="1295400"/>
          </a:xfrm>
        </p:spPr>
        <p:txBody>
          <a:bodyPr/>
          <a:lstStyle/>
          <a:p>
            <a:pPr fontAlgn="auto">
              <a:spcAft>
                <a:spcPts val="0"/>
              </a:spcAft>
              <a:defRPr/>
            </a:pPr>
            <a:r>
              <a:rPr lang="en-US" sz="4000" dirty="0" smtClean="0"/>
              <a:t>CIAPR Code in 1985</a:t>
            </a:r>
            <a:endParaRPr lang="en-US" sz="4000" dirty="0"/>
          </a:p>
        </p:txBody>
      </p:sp>
      <p:sp>
        <p:nvSpPr>
          <p:cNvPr id="16387" name="Rectangle 3"/>
          <p:cNvSpPr>
            <a:spLocks noGrp="1" noChangeArrowheads="1"/>
          </p:cNvSpPr>
          <p:nvPr>
            <p:ph idx="1"/>
          </p:nvPr>
        </p:nvSpPr>
        <p:spPr>
          <a:xfrm>
            <a:off x="228600" y="1143000"/>
            <a:ext cx="8540750" cy="5562600"/>
          </a:xfrm>
        </p:spPr>
        <p:txBody>
          <a:bodyPr/>
          <a:lstStyle/>
          <a:p>
            <a:pPr>
              <a:lnSpc>
                <a:spcPct val="80000"/>
              </a:lnSpc>
            </a:pPr>
            <a:r>
              <a:rPr lang="en-US" smtClean="0"/>
              <a:t>Principios Fundamentales de la Etica Profesional del Ingeniero y del Agrimensor</a:t>
            </a:r>
          </a:p>
          <a:p>
            <a:pPr>
              <a:lnSpc>
                <a:spcPct val="80000"/>
              </a:lnSpc>
            </a:pPr>
            <a:endParaRPr lang="en-US" sz="1000" smtClean="0"/>
          </a:p>
          <a:p>
            <a:pPr lvl="1">
              <a:lnSpc>
                <a:spcPct val="80000"/>
              </a:lnSpc>
            </a:pPr>
            <a:r>
              <a:rPr lang="en-US" smtClean="0"/>
              <a:t>A fin de mantener y enaltecer el honor y la dignidad de su profesion y de acuerdo a las mas altas normas de conducta etica, el ingeniero y el agrimensor:</a:t>
            </a:r>
          </a:p>
          <a:p>
            <a:pPr lvl="2">
              <a:lnSpc>
                <a:spcPct val="80000"/>
              </a:lnSpc>
            </a:pPr>
            <a:r>
              <a:rPr lang="en-US" sz="2000" smtClean="0"/>
              <a:t>Seran honestos e imparciales y serviran con devocion en su empleo, a sus clientes y al publico</a:t>
            </a:r>
          </a:p>
          <a:p>
            <a:pPr lvl="2">
              <a:lnSpc>
                <a:spcPct val="80000"/>
              </a:lnSpc>
            </a:pPr>
            <a:r>
              <a:rPr lang="en-US" sz="2000" smtClean="0"/>
              <a:t>Se esforzaran en mejorar la eficiencia y el prestigio de la ingenieria y la agrimesnsura</a:t>
            </a:r>
          </a:p>
          <a:p>
            <a:pPr lvl="2">
              <a:lnSpc>
                <a:spcPct val="80000"/>
              </a:lnSpc>
            </a:pPr>
            <a:r>
              <a:rPr lang="en-US" sz="2000" smtClean="0"/>
              <a:t>Utiliazran sus conocimientos y destrezas para promover el bienestar de la humanidad</a:t>
            </a:r>
          </a:p>
          <a:p>
            <a:pPr lvl="2">
              <a:lnSpc>
                <a:spcPct val="80000"/>
              </a:lnSpc>
            </a:pPr>
            <a:endParaRPr lang="en-US" sz="1000" smtClean="0"/>
          </a:p>
          <a:p>
            <a:pPr>
              <a:lnSpc>
                <a:spcPct val="80000"/>
              </a:lnSpc>
            </a:pPr>
            <a:r>
              <a:rPr lang="en-US" b="1" smtClean="0"/>
              <a:t>Canon 5</a:t>
            </a:r>
          </a:p>
          <a:p>
            <a:pPr lvl="1">
              <a:lnSpc>
                <a:spcPct val="80000"/>
              </a:lnSpc>
            </a:pPr>
            <a:r>
              <a:rPr lang="en-US" smtClean="0"/>
              <a:t>Se velara celosamente por la seguridad, salud, y bienestar del publico en la ejecucion de sus responsabilidades profesionales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Compare to 1994</a:t>
            </a:r>
            <a:endParaRPr lang="en-US" dirty="0"/>
          </a:p>
        </p:txBody>
      </p:sp>
      <p:sp>
        <p:nvSpPr>
          <p:cNvPr id="3" name="Content Placeholder 2"/>
          <p:cNvSpPr>
            <a:spLocks noGrp="1"/>
          </p:cNvSpPr>
          <p:nvPr>
            <p:ph idx="1"/>
          </p:nvPr>
        </p:nvSpPr>
        <p:spPr>
          <a:xfrm>
            <a:off x="457200" y="1295400"/>
            <a:ext cx="8229600" cy="5257800"/>
          </a:xfrm>
        </p:spPr>
        <p:txBody>
          <a:bodyPr>
            <a:normAutofit fontScale="92500"/>
          </a:bodyPr>
          <a:lstStyle/>
          <a:p>
            <a:r>
              <a:rPr lang="es-ES" dirty="0" smtClean="0"/>
              <a:t>FP1: Deberán considerar su principal función como profesionales la de servir a la humanidad. Su relación como profesional y cliente, y como profesional y patrono, deberá estar sujeta a su función fundamental de promover el bienestar de la humanidad y la de proteger el interés público.</a:t>
            </a:r>
          </a:p>
          <a:p>
            <a:endParaRPr lang="es-ES" sz="1100" dirty="0" smtClean="0"/>
          </a:p>
          <a:p>
            <a:r>
              <a:rPr lang="es-ES" dirty="0" smtClean="0"/>
              <a:t>Canon 1: Velar por sobre toda otra consideración por la seguridad, el ambiente, la salud y el bienestar de la comunidad en la ejecución de sus responsabilidades profesionales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9500" y="76200"/>
            <a:ext cx="7726363" cy="914400"/>
          </a:xfrm>
        </p:spPr>
        <p:txBody>
          <a:bodyPr/>
          <a:lstStyle/>
          <a:p>
            <a:pPr>
              <a:lnSpc>
                <a:spcPct val="80000"/>
              </a:lnSpc>
            </a:pPr>
            <a:r>
              <a:rPr lang="es-ES_tradnl" smtClean="0"/>
              <a:t>NSPE Code of Ethics</a:t>
            </a:r>
            <a:endParaRPr lang="es-ES_tradnl" sz="3600" smtClean="0"/>
          </a:p>
        </p:txBody>
      </p:sp>
      <p:sp>
        <p:nvSpPr>
          <p:cNvPr id="3" name="TextBox 2"/>
          <p:cNvSpPr txBox="1"/>
          <p:nvPr/>
        </p:nvSpPr>
        <p:spPr>
          <a:xfrm>
            <a:off x="838200" y="914400"/>
            <a:ext cx="8153400" cy="5724525"/>
          </a:xfrm>
          <a:prstGeom prst="rect">
            <a:avLst/>
          </a:prstGeom>
          <a:noFill/>
        </p:spPr>
        <p:txBody>
          <a:bodyPr>
            <a:spAutoFit/>
          </a:bodyPr>
          <a:lstStyle/>
          <a:p>
            <a:pPr>
              <a:defRPr/>
            </a:pPr>
            <a:r>
              <a:rPr lang="en-US" sz="1800" b="1" dirty="0">
                <a:latin typeface="Times"/>
              </a:rPr>
              <a:t>Preamble.</a:t>
            </a:r>
            <a:r>
              <a:rPr lang="en-US" sz="1800" dirty="0">
                <a:latin typeface="Times"/>
              </a:rPr>
              <a:t>  Engineering is an important and learned profession.  As members of this profession, engineers are expected to exhibit the highest standards of honesty and integrity.  Engineering has a direct and vital impact on the quality of life for all people.  Accordingly, the services provided by engineers require honesty, impartiality, fairness, and equity, and must be dedicated to the protection of the public health, safety, and welfare.  Engineers must perform under a standard of professional behavior that requires adherence to the highest principles of ethical conduct.</a:t>
            </a:r>
          </a:p>
          <a:p>
            <a:pPr>
              <a:defRPr/>
            </a:pPr>
            <a:r>
              <a:rPr lang="en-US" sz="1800" dirty="0">
                <a:latin typeface="Times"/>
              </a:rPr>
              <a:t> </a:t>
            </a:r>
          </a:p>
          <a:p>
            <a:pPr>
              <a:defRPr/>
            </a:pPr>
            <a:r>
              <a:rPr lang="en-US" sz="1800" b="1" dirty="0">
                <a:latin typeface="Times"/>
              </a:rPr>
              <a:t>Fundamental Canons.</a:t>
            </a:r>
            <a:r>
              <a:rPr lang="en-US" sz="1800" dirty="0">
                <a:latin typeface="Times"/>
              </a:rPr>
              <a:t>  Engineers, in the fulfillment of their professional duties, shall:</a:t>
            </a:r>
          </a:p>
          <a:p>
            <a:pPr>
              <a:defRPr/>
            </a:pPr>
            <a:r>
              <a:rPr lang="en-US" sz="1800" dirty="0">
                <a:latin typeface="Times"/>
              </a:rPr>
              <a:t> </a:t>
            </a:r>
          </a:p>
          <a:p>
            <a:pPr marL="457200" indent="-457200">
              <a:buFontTx/>
              <a:buAutoNum type="arabicPeriod"/>
              <a:defRPr/>
            </a:pPr>
            <a:r>
              <a:rPr lang="en-US" sz="1800" dirty="0">
                <a:latin typeface="Times"/>
              </a:rPr>
              <a:t>Hold paramount the safety, health and welfare of the public.</a:t>
            </a:r>
          </a:p>
          <a:p>
            <a:pPr marL="457200" indent="-457200">
              <a:buFontTx/>
              <a:buAutoNum type="arabicPeriod"/>
              <a:defRPr/>
            </a:pPr>
            <a:r>
              <a:rPr lang="en-US" sz="1800" dirty="0">
                <a:latin typeface="Times"/>
              </a:rPr>
              <a:t>Perform services only in areas of their competence.</a:t>
            </a:r>
          </a:p>
          <a:p>
            <a:pPr marL="457200" indent="-457200">
              <a:buFontTx/>
              <a:buAutoNum type="arabicPeriod"/>
              <a:defRPr/>
            </a:pPr>
            <a:r>
              <a:rPr lang="en-US" sz="1800" dirty="0">
                <a:latin typeface="Times"/>
              </a:rPr>
              <a:t>Issue public statements only in an objective and truthful manner.</a:t>
            </a:r>
          </a:p>
          <a:p>
            <a:pPr marL="457200" indent="-457200">
              <a:buFontTx/>
              <a:buAutoNum type="arabicPeriod"/>
              <a:defRPr/>
            </a:pPr>
            <a:r>
              <a:rPr lang="en-US" sz="1800" dirty="0">
                <a:latin typeface="Times"/>
              </a:rPr>
              <a:t>Act for each employer or client as faithful agents or trustees.</a:t>
            </a:r>
          </a:p>
          <a:p>
            <a:pPr marL="457200" indent="-457200">
              <a:buFontTx/>
              <a:buAutoNum type="arabicPeriod"/>
              <a:defRPr/>
            </a:pPr>
            <a:r>
              <a:rPr lang="en-US" sz="1800" dirty="0">
                <a:latin typeface="Times"/>
              </a:rPr>
              <a:t>Avoid deceptive acts.</a:t>
            </a:r>
          </a:p>
          <a:p>
            <a:pPr marL="457200" indent="-457200">
              <a:buFontTx/>
              <a:buAutoNum type="arabicPeriod"/>
              <a:defRPr/>
            </a:pPr>
            <a:r>
              <a:rPr lang="en-US" sz="1800" dirty="0">
                <a:latin typeface="Times"/>
              </a:rPr>
              <a:t>Conduct themselves honorably, responsibly, ethically, and lawfully so as to enhance the honor, reputation, and usefulness of the profession.</a:t>
            </a:r>
          </a:p>
          <a:p>
            <a:pPr>
              <a:defRPr/>
            </a:pPr>
            <a:r>
              <a:rPr lang="en-US" sz="1800" dirty="0">
                <a:latin typeface="Times"/>
              </a:rPr>
              <a:t> </a:t>
            </a:r>
          </a:p>
          <a:p>
            <a:pPr>
              <a:defRPr/>
            </a:pPr>
            <a:r>
              <a:rPr lang="en-US" sz="1800" dirty="0">
                <a:latin typeface="Times"/>
              </a:rPr>
              <a:t>National Society of Professional Engineers</a:t>
            </a:r>
          </a:p>
          <a:p>
            <a:pPr>
              <a:defRPr/>
            </a:pPr>
            <a:r>
              <a:rPr lang="en-US" sz="1800" dirty="0">
                <a:latin typeface="Times"/>
                <a:hlinkClick r:id="rId3"/>
              </a:rPr>
              <a:t>http://www.nspe.org/Ethics/CodeofEthics/index.html</a:t>
            </a:r>
            <a:endParaRPr lang="en-US" sz="1800" dirty="0">
              <a:latin typeface="Time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79500" y="76200"/>
            <a:ext cx="7726363" cy="914400"/>
          </a:xfrm>
        </p:spPr>
        <p:txBody>
          <a:bodyPr/>
          <a:lstStyle/>
          <a:p>
            <a:pPr>
              <a:lnSpc>
                <a:spcPct val="80000"/>
              </a:lnSpc>
            </a:pPr>
            <a:r>
              <a:rPr lang="es-ES_tradnl" smtClean="0"/>
              <a:t>Additional Requirements in PR</a:t>
            </a:r>
            <a:endParaRPr lang="es-ES_tradnl" sz="3600" smtClean="0"/>
          </a:p>
        </p:txBody>
      </p:sp>
      <p:sp>
        <p:nvSpPr>
          <p:cNvPr id="3" name="TextBox 2"/>
          <p:cNvSpPr txBox="1"/>
          <p:nvPr/>
        </p:nvSpPr>
        <p:spPr>
          <a:xfrm>
            <a:off x="838200" y="914400"/>
            <a:ext cx="7772400" cy="5724525"/>
          </a:xfrm>
          <a:prstGeom prst="rect">
            <a:avLst/>
          </a:prstGeom>
          <a:noFill/>
        </p:spPr>
        <p:txBody>
          <a:bodyPr>
            <a:spAutoFit/>
          </a:bodyPr>
          <a:lstStyle/>
          <a:p>
            <a:pPr>
              <a:defRPr/>
            </a:pPr>
            <a:r>
              <a:rPr lang="en-US" b="1" dirty="0">
                <a:latin typeface="Times"/>
              </a:rPr>
              <a:t>Law 173 (August 12, 1988):</a:t>
            </a:r>
          </a:p>
          <a:p>
            <a:pPr>
              <a:defRPr/>
            </a:pPr>
            <a:endParaRPr lang="en-US" sz="1800" dirty="0">
              <a:latin typeface="Times"/>
            </a:endParaRPr>
          </a:p>
          <a:p>
            <a:pPr>
              <a:defRPr/>
            </a:pPr>
            <a:r>
              <a:rPr lang="en-US" sz="1800" dirty="0">
                <a:latin typeface="Times"/>
              </a:rPr>
              <a:t>"To protect life, health, and property and to promote the general public welfare, every person who exercises or offers to exercise the profession of engineer, architect or surveyor in Puerto Rico, whether in the public or private sector, will be obligated to present supporting evidence that the above mentioned is in compliance with this law so as to practice the professions of engineer, architect, or surveyor, that the above mentioned is inscribed in the official register of the Board, and that the above mentioned is an active member of the College of Engineers and Surveyors of Puerto Rico or the College of Architects of Puerto Rico depending upon the case.”</a:t>
            </a:r>
          </a:p>
          <a:p>
            <a:pPr>
              <a:defRPr/>
            </a:pPr>
            <a:endParaRPr lang="en-US" sz="1800" dirty="0">
              <a:latin typeface="Times"/>
            </a:endParaRPr>
          </a:p>
          <a:p>
            <a:pPr>
              <a:defRPr/>
            </a:pPr>
            <a:r>
              <a:rPr lang="en-US" sz="1800" b="1" dirty="0">
                <a:latin typeface="Times"/>
              </a:rPr>
              <a:t>To be a licensed engineer, one must</a:t>
            </a:r>
            <a:r>
              <a:rPr lang="en-US" sz="1800" dirty="0">
                <a:latin typeface="Times"/>
              </a:rPr>
              <a:t/>
            </a:r>
            <a:br>
              <a:rPr lang="en-US" sz="1800" dirty="0">
                <a:latin typeface="Times"/>
              </a:rPr>
            </a:br>
            <a:endParaRPr lang="en-US" sz="1800" dirty="0">
              <a:latin typeface="Times"/>
            </a:endParaRPr>
          </a:p>
          <a:p>
            <a:pPr marL="285750" indent="-285750">
              <a:buFont typeface="Arial" pitchFamily="34" charset="0"/>
              <a:buChar char="•"/>
              <a:defRPr/>
            </a:pPr>
            <a:r>
              <a:rPr lang="en-US" sz="1800" dirty="0">
                <a:latin typeface="Times"/>
              </a:rPr>
              <a:t>Have graduated from an accredited four year program in engineering</a:t>
            </a:r>
          </a:p>
          <a:p>
            <a:pPr marL="285750" indent="-285750">
              <a:buFont typeface="Arial" pitchFamily="34" charset="0"/>
              <a:buChar char="•"/>
              <a:defRPr/>
            </a:pPr>
            <a:r>
              <a:rPr lang="en-US" sz="1800" dirty="0">
                <a:latin typeface="Times"/>
              </a:rPr>
              <a:t>Have passed the “certification” examination offered once a year by the Examining Board for Engineering, Architecture, and Surveying</a:t>
            </a:r>
          </a:p>
          <a:p>
            <a:pPr marL="285750" indent="-285750">
              <a:buFont typeface="Arial" pitchFamily="34" charset="0"/>
              <a:buChar char="•"/>
              <a:defRPr/>
            </a:pPr>
            <a:r>
              <a:rPr lang="en-US" sz="1800" dirty="0">
                <a:latin typeface="Times"/>
              </a:rPr>
              <a:t>Be an active member of the College of Engineers and Surveyors </a:t>
            </a:r>
            <a:br>
              <a:rPr lang="en-US" sz="1800" dirty="0">
                <a:latin typeface="Times"/>
              </a:rPr>
            </a:br>
            <a:r>
              <a:rPr lang="en-US" sz="1800" dirty="0">
                <a:latin typeface="Times"/>
              </a:rPr>
              <a:t>of Puerto Rico.</a:t>
            </a:r>
          </a:p>
          <a:p>
            <a:pPr>
              <a:defRPr/>
            </a:pPr>
            <a:endParaRPr lang="en-US" sz="1800" dirty="0">
              <a:latin typeface="Time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smtClean="0"/>
              <a:t>The Game</a:t>
            </a:r>
            <a:endParaRPr lang="en-US" dirty="0"/>
          </a:p>
          <a:p>
            <a:r>
              <a:rPr lang="en-US" dirty="0" smtClean="0"/>
              <a:t>for Hard Core</a:t>
            </a:r>
            <a:endParaRPr lang="en-US" dirty="0"/>
          </a:p>
          <a:p>
            <a:r>
              <a:rPr lang="en-US" dirty="0" smtClean="0"/>
              <a:t>Ethical Engineers</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Some things to think about…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79500" y="76200"/>
            <a:ext cx="7726363" cy="914400"/>
          </a:xfrm>
        </p:spPr>
        <p:txBody>
          <a:bodyPr/>
          <a:lstStyle/>
          <a:p>
            <a:pPr>
              <a:lnSpc>
                <a:spcPct val="80000"/>
              </a:lnSpc>
            </a:pPr>
            <a:r>
              <a:rPr lang="es-ES_tradnl" dirty="0" smtClean="0"/>
              <a:t>No te conviertas en …</a:t>
            </a:r>
            <a:endParaRPr lang="es-ES_tradnl" sz="3600" dirty="0" smtClean="0"/>
          </a:p>
        </p:txBody>
      </p:sp>
      <p:sp>
        <p:nvSpPr>
          <p:cNvPr id="32771" name="TextBox 2"/>
          <p:cNvSpPr txBox="1">
            <a:spLocks noChangeArrowheads="1"/>
          </p:cNvSpPr>
          <p:nvPr/>
        </p:nvSpPr>
        <p:spPr bwMode="auto">
          <a:xfrm>
            <a:off x="838200" y="1258888"/>
            <a:ext cx="7772400" cy="646112"/>
          </a:xfrm>
          <a:prstGeom prst="rect">
            <a:avLst/>
          </a:prstGeom>
          <a:noFill/>
          <a:ln w="9525">
            <a:noFill/>
            <a:miter lim="800000"/>
            <a:headEnd/>
            <a:tailEnd/>
          </a:ln>
        </p:spPr>
        <p:txBody>
          <a:bodyPr>
            <a:spAutoFit/>
          </a:bodyPr>
          <a:lstStyle/>
          <a:p>
            <a:pPr algn="ctr"/>
            <a:r>
              <a:rPr lang="en-US" sz="3600" dirty="0" err="1"/>
              <a:t>Buscón</a:t>
            </a:r>
            <a:endParaRPr lang="en-US" sz="3600" dirty="0"/>
          </a:p>
        </p:txBody>
      </p:sp>
      <p:sp>
        <p:nvSpPr>
          <p:cNvPr id="4" name="TextBox 2"/>
          <p:cNvSpPr txBox="1">
            <a:spLocks noChangeArrowheads="1"/>
          </p:cNvSpPr>
          <p:nvPr/>
        </p:nvSpPr>
        <p:spPr bwMode="auto">
          <a:xfrm>
            <a:off x="914400" y="2173288"/>
            <a:ext cx="7772400" cy="646112"/>
          </a:xfrm>
          <a:prstGeom prst="rect">
            <a:avLst/>
          </a:prstGeom>
          <a:noFill/>
          <a:ln w="9525">
            <a:noFill/>
            <a:miter lim="800000"/>
            <a:headEnd/>
            <a:tailEnd/>
          </a:ln>
        </p:spPr>
        <p:txBody>
          <a:bodyPr>
            <a:spAutoFit/>
          </a:bodyPr>
          <a:lstStyle/>
          <a:p>
            <a:pPr algn="ctr"/>
            <a:r>
              <a:rPr lang="en-US" sz="3600" dirty="0" err="1"/>
              <a:t>Chanchullero</a:t>
            </a:r>
            <a:endParaRPr lang="en-US" sz="3600" dirty="0"/>
          </a:p>
        </p:txBody>
      </p:sp>
      <p:sp>
        <p:nvSpPr>
          <p:cNvPr id="5" name="TextBox 2"/>
          <p:cNvSpPr txBox="1">
            <a:spLocks noChangeArrowheads="1"/>
          </p:cNvSpPr>
          <p:nvPr/>
        </p:nvSpPr>
        <p:spPr bwMode="auto">
          <a:xfrm>
            <a:off x="914400" y="3124200"/>
            <a:ext cx="7772400" cy="646113"/>
          </a:xfrm>
          <a:prstGeom prst="rect">
            <a:avLst/>
          </a:prstGeom>
          <a:noFill/>
          <a:ln w="9525">
            <a:noFill/>
            <a:miter lim="800000"/>
            <a:headEnd/>
            <a:tailEnd/>
          </a:ln>
        </p:spPr>
        <p:txBody>
          <a:bodyPr>
            <a:spAutoFit/>
          </a:bodyPr>
          <a:lstStyle/>
          <a:p>
            <a:pPr algn="ctr"/>
            <a:r>
              <a:rPr lang="en-US" sz="3600" dirty="0" err="1"/>
              <a:t>Firmón</a:t>
            </a:r>
            <a:endParaRPr lang="en-US" sz="3600" dirty="0"/>
          </a:p>
        </p:txBody>
      </p:sp>
      <p:sp>
        <p:nvSpPr>
          <p:cNvPr id="6" name="TextBox 2"/>
          <p:cNvSpPr txBox="1">
            <a:spLocks noChangeArrowheads="1"/>
          </p:cNvSpPr>
          <p:nvPr/>
        </p:nvSpPr>
        <p:spPr bwMode="auto">
          <a:xfrm>
            <a:off x="914400" y="4114800"/>
            <a:ext cx="7772400" cy="646113"/>
          </a:xfrm>
          <a:prstGeom prst="rect">
            <a:avLst/>
          </a:prstGeom>
          <a:noFill/>
          <a:ln w="9525">
            <a:noFill/>
            <a:miter lim="800000"/>
            <a:headEnd/>
            <a:tailEnd/>
          </a:ln>
        </p:spPr>
        <p:txBody>
          <a:bodyPr>
            <a:spAutoFit/>
          </a:bodyPr>
          <a:lstStyle/>
          <a:p>
            <a:pPr algn="ctr"/>
            <a:r>
              <a:rPr lang="en-US" sz="3600" dirty="0" err="1"/>
              <a:t>Negligente</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s-ES_tradnl" dirty="0" smtClean="0"/>
              <a:t>Pero … ¿Qué es la Ética?</a:t>
            </a:r>
            <a:endParaRPr lang="en-US" dirty="0" smtClean="0"/>
          </a:p>
        </p:txBody>
      </p:sp>
      <p:pic>
        <p:nvPicPr>
          <p:cNvPr id="7171" name="Picture 1027"/>
          <p:cNvPicPr>
            <a:picLocks noChangeAspect="1" noChangeArrowheads="1"/>
          </p:cNvPicPr>
          <p:nvPr/>
        </p:nvPicPr>
        <p:blipFill>
          <a:blip r:embed="rId2" cstate="print"/>
          <a:srcRect/>
          <a:stretch>
            <a:fillRect/>
          </a:stretch>
        </p:blipFill>
        <p:spPr bwMode="auto">
          <a:xfrm>
            <a:off x="3124200" y="1600200"/>
            <a:ext cx="3217863" cy="395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4294967295"/>
          </p:nvPr>
        </p:nvSpPr>
        <p:spPr>
          <a:xfrm>
            <a:off x="0" y="228600"/>
            <a:ext cx="9144000" cy="6629400"/>
          </a:xfrm>
        </p:spPr>
        <p:txBody>
          <a:bodyPr/>
          <a:lstStyle/>
          <a:p>
            <a:r>
              <a:rPr lang="en-US" sz="3600" dirty="0" smtClean="0"/>
              <a:t>Engineering is a </a:t>
            </a:r>
            <a:r>
              <a:rPr lang="en-US" sz="3600" i="1" dirty="0" smtClean="0"/>
              <a:t>Human</a:t>
            </a:r>
            <a:r>
              <a:rPr lang="en-US" sz="3600" dirty="0" smtClean="0"/>
              <a:t> Endeavor</a:t>
            </a:r>
            <a:br>
              <a:rPr lang="en-US" sz="3600" dirty="0" smtClean="0"/>
            </a:br>
            <a:r>
              <a:rPr lang="en-US" sz="2800" dirty="0" smtClean="0"/>
              <a:t>Engineering and technology </a:t>
            </a:r>
            <a:r>
              <a:rPr lang="en-US" sz="2800" i="1" dirty="0" smtClean="0"/>
              <a:t>influence</a:t>
            </a:r>
            <a:r>
              <a:rPr lang="en-US" sz="2800" dirty="0" smtClean="0"/>
              <a:t> human well being</a:t>
            </a:r>
            <a:br>
              <a:rPr lang="en-US" sz="2800" dirty="0" smtClean="0"/>
            </a:br>
            <a:r>
              <a:rPr lang="en-US" sz="2800" dirty="0" smtClean="0"/>
              <a:t>Engineering is for the </a:t>
            </a:r>
            <a:r>
              <a:rPr lang="en-US" sz="2800" i="1" dirty="0" smtClean="0"/>
              <a:t>purpose</a:t>
            </a:r>
            <a:r>
              <a:rPr lang="en-US" sz="2800" dirty="0" smtClean="0"/>
              <a:t> of improving human well being</a:t>
            </a:r>
          </a:p>
          <a:p>
            <a:pPr>
              <a:buFont typeface="Monotype Sorts" charset="2"/>
              <a:buNone/>
            </a:pPr>
            <a:endParaRPr lang="en-US" sz="2400" dirty="0" smtClean="0"/>
          </a:p>
          <a:p>
            <a:r>
              <a:rPr lang="en-US" sz="3600" dirty="0" smtClean="0"/>
              <a:t>Informed Conscience</a:t>
            </a:r>
            <a:br>
              <a:rPr lang="en-US" sz="3600" dirty="0" smtClean="0"/>
            </a:br>
            <a:r>
              <a:rPr lang="en-US" sz="2400" dirty="0" smtClean="0"/>
              <a:t>Cooperation between Rational Thought and Transcendent Values</a:t>
            </a:r>
            <a:br>
              <a:rPr lang="en-US" sz="2400" dirty="0" smtClean="0"/>
            </a:br>
            <a:r>
              <a:rPr lang="en-US" sz="2400" dirty="0" smtClean="0"/>
              <a:t>Introspection of one’s beliefs, values, and intentions</a:t>
            </a:r>
            <a:br>
              <a:rPr lang="en-US" sz="2400" dirty="0" smtClean="0"/>
            </a:br>
            <a:r>
              <a:rPr lang="en-US" sz="2400" dirty="0" smtClean="0"/>
              <a:t>Development of Convictions and Educated Choices</a:t>
            </a:r>
          </a:p>
          <a:p>
            <a:pPr>
              <a:buFont typeface="Monotype Sorts" charset="2"/>
              <a:buNone/>
            </a:pPr>
            <a:endParaRPr lang="en-US" sz="2400" dirty="0" smtClean="0"/>
          </a:p>
          <a:p>
            <a:r>
              <a:rPr lang="en-US" sz="3600" dirty="0" smtClean="0"/>
              <a:t>Deliberateness in Academic and Professional Pursuits</a:t>
            </a:r>
            <a:br>
              <a:rPr lang="en-US" sz="3600" dirty="0" smtClean="0"/>
            </a:br>
            <a:r>
              <a:rPr lang="en-US" sz="2400" dirty="0" smtClean="0"/>
              <a:t>I am </a:t>
            </a:r>
            <a:r>
              <a:rPr lang="en-US" sz="2400" i="1" dirty="0" smtClean="0"/>
              <a:t>choosing</a:t>
            </a:r>
            <a:r>
              <a:rPr lang="en-US" sz="2400" dirty="0" smtClean="0"/>
              <a:t> to be an Engineer</a:t>
            </a:r>
          </a:p>
          <a:p>
            <a:pPr>
              <a:lnSpc>
                <a:spcPct val="130000"/>
              </a:lnSpc>
              <a:buFont typeface="Monotype Sorts" charset="2"/>
              <a:buNone/>
            </a:pPr>
            <a:endParaRPr lang="es-ES_tradnl"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79500" y="76200"/>
            <a:ext cx="7726363" cy="914400"/>
          </a:xfrm>
        </p:spPr>
        <p:txBody>
          <a:bodyPr/>
          <a:lstStyle/>
          <a:p>
            <a:pPr>
              <a:lnSpc>
                <a:spcPct val="80000"/>
              </a:lnSpc>
            </a:pPr>
            <a:r>
              <a:rPr lang="es-ES_tradnl" smtClean="0"/>
              <a:t>Assignment</a:t>
            </a:r>
            <a:endParaRPr lang="es-ES_tradnl" sz="3600" smtClean="0"/>
          </a:p>
        </p:txBody>
      </p:sp>
      <p:sp>
        <p:nvSpPr>
          <p:cNvPr id="35843" name="TextBox 2"/>
          <p:cNvSpPr txBox="1">
            <a:spLocks noChangeArrowheads="1"/>
          </p:cNvSpPr>
          <p:nvPr/>
        </p:nvSpPr>
        <p:spPr bwMode="auto">
          <a:xfrm>
            <a:off x="838200" y="914400"/>
            <a:ext cx="7848600" cy="5016500"/>
          </a:xfrm>
          <a:prstGeom prst="rect">
            <a:avLst/>
          </a:prstGeom>
          <a:noFill/>
          <a:ln w="9525">
            <a:noFill/>
            <a:miter lim="800000"/>
            <a:headEnd/>
            <a:tailEnd/>
          </a:ln>
        </p:spPr>
        <p:txBody>
          <a:bodyPr>
            <a:spAutoFit/>
          </a:bodyPr>
          <a:lstStyle/>
          <a:p>
            <a:r>
              <a:rPr lang="en-US" sz="1600" b="1" i="1" dirty="0"/>
              <a:t>Consider the following scenario:</a:t>
            </a:r>
            <a:r>
              <a:rPr lang="en-US" sz="1600" dirty="0"/>
              <a:t/>
            </a:r>
            <a:br>
              <a:rPr lang="en-US" sz="1600" dirty="0"/>
            </a:br>
            <a:endParaRPr lang="en-US" sz="1600" dirty="0"/>
          </a:p>
          <a:p>
            <a:r>
              <a:rPr lang="en-US" sz="1600" dirty="0"/>
              <a:t>Your Uncle has a single-story house and wants to build an additional second floor. His Friend is a draftsman and prepares a set of drawings for the design of the second floor based on some simple calculations of weight and the design used by the next-door neighbor. In order for your Uncle to receive permit to begin construction, the drawings must be stamped and signed by a licensed engineer, certifying that the that the design is structurally sound.</a:t>
            </a:r>
            <a:br>
              <a:rPr lang="en-US" sz="1600" dirty="0"/>
            </a:br>
            <a:r>
              <a:rPr lang="en-US" sz="1600" dirty="0"/>
              <a:t/>
            </a:r>
            <a:br>
              <a:rPr lang="en-US" sz="1600" dirty="0"/>
            </a:br>
            <a:r>
              <a:rPr lang="en-US" sz="1600" dirty="0"/>
              <a:t>Your Uncle is especially proud that you recently earned your license to practice structural engineering. He asks you to stamp and sign the drawings. However, after reviewing the drawings, you determine that there are serious flaws, particularly in the event of an earthquake. You explain this to your uncle but he insists on building the second story as designed by his Friend because it is cheap and he thinks it looks strong enough to withstand an earthquake.</a:t>
            </a:r>
            <a:br>
              <a:rPr lang="en-US" sz="1600" dirty="0"/>
            </a:br>
            <a:endParaRPr lang="en-US" sz="1600" dirty="0"/>
          </a:p>
          <a:p>
            <a:r>
              <a:rPr lang="en-US" sz="1600" b="1" i="1" dirty="0"/>
              <a:t>Work in groups of 3-5. Imagine an ending to this scenario. The outcomes could represent ethical and/or unethical behavior, but in either case, use concepts from the seminar to develop your ideas.</a:t>
            </a:r>
            <a:br>
              <a:rPr lang="en-US" sz="1600" b="1" i="1" dirty="0"/>
            </a:br>
            <a:r>
              <a:rPr lang="en-US" sz="1600" b="1" i="1" dirty="0"/>
              <a:t/>
            </a:r>
            <a:br>
              <a:rPr lang="en-US" sz="1600" b="1" i="1" dirty="0"/>
            </a:br>
            <a:r>
              <a:rPr lang="en-US" sz="1600" b="1" i="1" dirty="0"/>
              <a:t>Bonus/Extra: develop your case into a play that you act out and post on YouTube.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Design good and bad solutions for the 2-story scenario</a:t>
            </a:r>
            <a:endParaRPr lang="en-US" dirty="0"/>
          </a:p>
        </p:txBody>
      </p:sp>
      <p:sp>
        <p:nvSpPr>
          <p:cNvPr id="5" name="Content Placeholder 4"/>
          <p:cNvSpPr>
            <a:spLocks noGrp="1"/>
          </p:cNvSpPr>
          <p:nvPr>
            <p:ph sz="half" idx="1"/>
          </p:nvPr>
        </p:nvSpPr>
        <p:spPr/>
        <p:txBody>
          <a:bodyPr/>
          <a:lstStyle/>
          <a:p>
            <a:r>
              <a:rPr lang="en-US" dirty="0" err="1" smtClean="0"/>
              <a:t>Buscón</a:t>
            </a:r>
            <a:endParaRPr lang="en-US" dirty="0" smtClean="0"/>
          </a:p>
          <a:p>
            <a:r>
              <a:rPr lang="en-US" dirty="0" err="1" smtClean="0"/>
              <a:t>Chanchullero</a:t>
            </a:r>
            <a:endParaRPr lang="en-US" dirty="0" smtClean="0"/>
          </a:p>
          <a:p>
            <a:r>
              <a:rPr lang="en-US" dirty="0" err="1" smtClean="0"/>
              <a:t>Firmón</a:t>
            </a:r>
            <a:endParaRPr lang="en-US" dirty="0" smtClean="0"/>
          </a:p>
          <a:p>
            <a:r>
              <a:rPr lang="en-US" dirty="0" err="1" smtClean="0"/>
              <a:t>Negligente</a:t>
            </a:r>
            <a:endParaRPr lang="en-US" dirty="0" smtClean="0"/>
          </a:p>
          <a:p>
            <a:endParaRPr lang="en-US" dirty="0" smtClean="0"/>
          </a:p>
          <a:p>
            <a:r>
              <a:rPr lang="en-US" dirty="0" smtClean="0"/>
              <a:t>Construct a solution that falls prey to these vices</a:t>
            </a:r>
          </a:p>
        </p:txBody>
      </p:sp>
      <p:sp>
        <p:nvSpPr>
          <p:cNvPr id="6" name="Content Placeholder 5"/>
          <p:cNvSpPr>
            <a:spLocks noGrp="1"/>
          </p:cNvSpPr>
          <p:nvPr>
            <p:ph sz="half" idx="2"/>
          </p:nvPr>
        </p:nvSpPr>
        <p:spPr/>
        <p:txBody>
          <a:bodyPr/>
          <a:lstStyle/>
          <a:p>
            <a:r>
              <a:rPr lang="en-US" dirty="0" smtClean="0"/>
              <a:t>Respect</a:t>
            </a:r>
          </a:p>
          <a:p>
            <a:r>
              <a:rPr lang="en-US" dirty="0" smtClean="0"/>
              <a:t>Responsibility</a:t>
            </a:r>
          </a:p>
          <a:p>
            <a:r>
              <a:rPr lang="en-US" dirty="0" smtClean="0"/>
              <a:t>Truthfulness</a:t>
            </a:r>
          </a:p>
          <a:p>
            <a:r>
              <a:rPr lang="en-US" dirty="0" smtClean="0"/>
              <a:t>Integrity</a:t>
            </a:r>
          </a:p>
          <a:p>
            <a:endParaRPr lang="en-US" dirty="0" smtClean="0"/>
          </a:p>
          <a:p>
            <a:r>
              <a:rPr lang="en-US" dirty="0" smtClean="0"/>
              <a:t>Construct a solution that realizes these virtues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09600" y="228600"/>
            <a:ext cx="8001000" cy="2000250"/>
          </a:xfrm>
        </p:spPr>
        <p:txBody>
          <a:bodyPr/>
          <a:lstStyle/>
          <a:p>
            <a:pPr eaLnBrk="1" hangingPunct="1"/>
            <a:r>
              <a:rPr lang="en-US" b="1" smtClean="0"/>
              <a:t>Building a Second Floor on top of a Single-Floor Home</a:t>
            </a:r>
          </a:p>
        </p:txBody>
      </p:sp>
      <p:sp>
        <p:nvSpPr>
          <p:cNvPr id="4" name="Title 1"/>
          <p:cNvSpPr txBox="1">
            <a:spLocks/>
          </p:cNvSpPr>
          <p:nvPr/>
        </p:nvSpPr>
        <p:spPr>
          <a:xfrm>
            <a:off x="609600" y="2286000"/>
            <a:ext cx="8001000" cy="4038600"/>
          </a:xfrm>
          <a:prstGeom prst="rect">
            <a:avLst/>
          </a:prstGeom>
        </p:spPr>
        <p:txBody>
          <a:bodyPr anchor="ctr">
            <a:normAutofit fontScale="52500" lnSpcReduction="20000"/>
          </a:bodyPr>
          <a:lstStyle/>
          <a:p>
            <a:pPr algn="ctr" fontAlgn="auto">
              <a:spcAft>
                <a:spcPts val="0"/>
              </a:spcAft>
              <a:defRPr/>
            </a:pPr>
            <a:r>
              <a:rPr lang="en-US" sz="3600" dirty="0">
                <a:latin typeface="+mj-lt"/>
                <a:ea typeface="+mj-ea"/>
                <a:cs typeface="+mj-cs"/>
              </a:rPr>
              <a:t>Prof. Christopher Papadopoulos</a:t>
            </a:r>
          </a:p>
          <a:p>
            <a:pPr algn="ctr" fontAlgn="auto">
              <a:spcAft>
                <a:spcPts val="0"/>
              </a:spcAft>
              <a:defRPr/>
            </a:pPr>
            <a:r>
              <a:rPr lang="en-US" sz="3600" dirty="0">
                <a:latin typeface="+mj-lt"/>
                <a:ea typeface="+mj-ea"/>
                <a:cs typeface="+mj-cs"/>
              </a:rPr>
              <a:t>Social, Ethical, and Global Issues (SEGI) in Engineering Program</a:t>
            </a:r>
          </a:p>
          <a:p>
            <a:pPr algn="ctr" fontAlgn="auto">
              <a:spcAft>
                <a:spcPts val="0"/>
              </a:spcAft>
              <a:defRPr/>
            </a:pPr>
            <a:r>
              <a:rPr lang="en-US" sz="3600" dirty="0">
                <a:latin typeface="+mj-lt"/>
                <a:ea typeface="+mj-ea"/>
                <a:cs typeface="+mj-cs"/>
              </a:rPr>
              <a:t>University of Puerto Rico, Mayaguez</a:t>
            </a:r>
          </a:p>
          <a:p>
            <a:pPr algn="ctr" fontAlgn="auto">
              <a:spcAft>
                <a:spcPts val="0"/>
              </a:spcAft>
              <a:defRPr/>
            </a:pPr>
            <a:endParaRPr lang="en-US" sz="3600" dirty="0">
              <a:latin typeface="+mj-lt"/>
              <a:ea typeface="+mj-ea"/>
              <a:cs typeface="+mj-cs"/>
            </a:endParaRPr>
          </a:p>
          <a:p>
            <a:pPr algn="ctr" fontAlgn="auto">
              <a:spcAft>
                <a:spcPts val="0"/>
              </a:spcAft>
              <a:defRPr/>
            </a:pPr>
            <a:r>
              <a:rPr lang="en-US" sz="3600" dirty="0" err="1">
                <a:latin typeface="+mj-lt"/>
                <a:ea typeface="+mj-ea"/>
                <a:cs typeface="+mj-cs"/>
              </a:rPr>
              <a:t>Acknolwedgements</a:t>
            </a:r>
            <a:r>
              <a:rPr lang="en-US" sz="3600" dirty="0">
                <a:latin typeface="+mj-lt"/>
                <a:ea typeface="+mj-ea"/>
                <a:cs typeface="+mj-cs"/>
              </a:rPr>
              <a:t>:</a:t>
            </a:r>
          </a:p>
          <a:p>
            <a:pPr algn="ctr" fontAlgn="auto">
              <a:spcAft>
                <a:spcPts val="0"/>
              </a:spcAft>
              <a:defRPr/>
            </a:pPr>
            <a:r>
              <a:rPr lang="en-US" sz="3600" dirty="0">
                <a:latin typeface="+mj-lt"/>
                <a:ea typeface="+mj-ea"/>
                <a:cs typeface="+mj-cs"/>
              </a:rPr>
              <a:t>Prof. Jose Arroyo</a:t>
            </a:r>
          </a:p>
          <a:p>
            <a:pPr algn="ctr" fontAlgn="auto">
              <a:spcAft>
                <a:spcPts val="0"/>
              </a:spcAft>
              <a:defRPr/>
            </a:pPr>
            <a:endParaRPr lang="en-US" sz="2400" dirty="0">
              <a:latin typeface="+mj-lt"/>
              <a:ea typeface="+mj-ea"/>
              <a:cs typeface="+mj-cs"/>
            </a:endParaRPr>
          </a:p>
          <a:p>
            <a:pPr algn="ctr" fontAlgn="auto">
              <a:spcAft>
                <a:spcPts val="0"/>
              </a:spcAft>
              <a:defRPr/>
            </a:pPr>
            <a:endParaRPr lang="en-US" sz="2400" dirty="0">
              <a:latin typeface="+mj-lt"/>
              <a:ea typeface="+mj-ea"/>
              <a:cs typeface="+mj-cs"/>
            </a:endParaRPr>
          </a:p>
          <a:p>
            <a:pPr algn="ctr" fontAlgn="auto">
              <a:spcAft>
                <a:spcPts val="0"/>
              </a:spcAft>
              <a:defRPr/>
            </a:pPr>
            <a:r>
              <a:rPr lang="en-US" sz="2400" dirty="0">
                <a:latin typeface="+mj-lt"/>
                <a:ea typeface="+mj-ea"/>
                <a:cs typeface="+mj-cs"/>
              </a:rPr>
              <a:t>Excerpts from </a:t>
            </a:r>
          </a:p>
          <a:p>
            <a:pPr algn="ctr" fontAlgn="auto">
              <a:spcAft>
                <a:spcPts val="0"/>
              </a:spcAft>
              <a:defRPr/>
            </a:pPr>
            <a:endParaRPr lang="en-US" sz="2400" dirty="0">
              <a:latin typeface="+mj-lt"/>
              <a:ea typeface="+mj-ea"/>
              <a:cs typeface="+mj-cs"/>
            </a:endParaRPr>
          </a:p>
          <a:p>
            <a:pPr algn="ctr">
              <a:defRPr/>
            </a:pPr>
            <a:r>
              <a:rPr lang="en-US" sz="2400" b="1" dirty="0"/>
              <a:t>MITIGATION OF SEISMIC HAZARD OF REINFORCED CONCRETE RESIDENTIAL STRUCTURES</a:t>
            </a:r>
          </a:p>
          <a:p>
            <a:pPr algn="ctr">
              <a:defRPr/>
            </a:pPr>
            <a:r>
              <a:rPr lang="en-US" sz="2400" b="1" dirty="0"/>
              <a:t>WITH NON-RIGID CONNECTIONS</a:t>
            </a:r>
          </a:p>
          <a:p>
            <a:pPr algn="ctr">
              <a:defRPr/>
            </a:pPr>
            <a:r>
              <a:rPr lang="en-US" sz="2400" b="1" dirty="0"/>
              <a:t> José Ramón Arroyo-</a:t>
            </a:r>
            <a:r>
              <a:rPr lang="en-US" sz="2400" b="1" dirty="0" err="1"/>
              <a:t>Caraballo</a:t>
            </a:r>
            <a:r>
              <a:rPr lang="en-US" sz="2400" b="1" dirty="0"/>
              <a:t>, Ph.D., P.E.</a:t>
            </a:r>
            <a:endParaRPr lang="en-US" sz="2400" dirty="0"/>
          </a:p>
          <a:p>
            <a:pPr>
              <a:defRPr/>
            </a:pPr>
            <a:r>
              <a:rPr lang="en-US" sz="2400" b="1" dirty="0"/>
              <a:t> </a:t>
            </a:r>
            <a:r>
              <a:rPr lang="en-US" sz="2400" dirty="0"/>
              <a:t> </a:t>
            </a:r>
          </a:p>
          <a:p>
            <a:pPr algn="ctr">
              <a:defRPr/>
            </a:pPr>
            <a:r>
              <a:rPr lang="en-US" sz="2400" b="1" dirty="0"/>
              <a:t>FINAL REPORT for the FEDERAL EMERGENCY MANAGEMENT AGENCY</a:t>
            </a:r>
            <a:r>
              <a:rPr lang="en-US" sz="2400" dirty="0"/>
              <a:t> </a:t>
            </a:r>
            <a:r>
              <a:rPr lang="en-US" sz="2400" b="1" dirty="0"/>
              <a:t>(FEMA)</a:t>
            </a:r>
            <a:endParaRPr lang="en-US" sz="2400" dirty="0"/>
          </a:p>
          <a:p>
            <a:pPr algn="ctr">
              <a:defRPr/>
            </a:pPr>
            <a:r>
              <a:rPr lang="en-US" sz="2400" b="1" dirty="0"/>
              <a:t>HAZARD MITIGATION GRANT PROGRAM </a:t>
            </a:r>
          </a:p>
          <a:p>
            <a:pPr algn="ctr">
              <a:defRPr/>
            </a:pPr>
            <a:r>
              <a:rPr lang="en-US" sz="2400" b="1" dirty="0"/>
              <a:t>JULY 2005</a:t>
            </a:r>
          </a:p>
          <a:p>
            <a:pPr algn="ctr">
              <a:defRPr/>
            </a:pPr>
            <a:endParaRPr lang="en-US" sz="2400" b="1" dirty="0"/>
          </a:p>
          <a:p>
            <a:pPr algn="ctr">
              <a:defRPr/>
            </a:pPr>
            <a:r>
              <a:rPr lang="en-US" sz="2400" b="1" i="1" dirty="0"/>
              <a:t>Includes excerpts from engineering </a:t>
            </a:r>
            <a:r>
              <a:rPr lang="en-US" sz="2400" b="1" i="1"/>
              <a:t>drawings approved by ARPE.</a:t>
            </a:r>
            <a:endParaRPr lang="en-US" sz="2400" i="1" dirty="0"/>
          </a:p>
          <a:p>
            <a:pPr algn="ctr" fontAlgn="auto">
              <a:spcAft>
                <a:spcPts val="0"/>
              </a:spcAft>
              <a:defRPr/>
            </a:pPr>
            <a:endParaRPr lang="en-US" sz="2400" dirty="0">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792162"/>
          </a:xfrm>
        </p:spPr>
        <p:txBody>
          <a:bodyPr/>
          <a:lstStyle/>
          <a:p>
            <a:pPr eaLnBrk="1" hangingPunct="1"/>
            <a:r>
              <a:rPr lang="en-US" b="1" smtClean="0"/>
              <a:t>Problems</a:t>
            </a:r>
          </a:p>
        </p:txBody>
      </p:sp>
      <p:sp>
        <p:nvSpPr>
          <p:cNvPr id="4099" name="Content Placeholder 2"/>
          <p:cNvSpPr>
            <a:spLocks noGrp="1"/>
          </p:cNvSpPr>
          <p:nvPr>
            <p:ph idx="1"/>
          </p:nvPr>
        </p:nvSpPr>
        <p:spPr>
          <a:xfrm>
            <a:off x="457200" y="1219200"/>
            <a:ext cx="8229600" cy="5029200"/>
          </a:xfrm>
        </p:spPr>
        <p:txBody>
          <a:bodyPr/>
          <a:lstStyle/>
          <a:p>
            <a:pPr eaLnBrk="1" hangingPunct="1"/>
            <a:r>
              <a:rPr lang="en-US" smtClean="0"/>
              <a:t>Design criteria for the addition of a second floor are not directly specified in the building code.  The engineer must perform a </a:t>
            </a:r>
            <a:r>
              <a:rPr lang="en-US" b="1" smtClean="0"/>
              <a:t>direct analysis</a:t>
            </a:r>
            <a:r>
              <a:rPr lang="en-US" smtClean="0"/>
              <a:t> to demonstrate that the design is sufficient to handle all loads: weight, wind (hurricane), and earthquake.</a:t>
            </a:r>
          </a:p>
          <a:p>
            <a:pPr eaLnBrk="1" hangingPunct="1"/>
            <a:r>
              <a:rPr lang="en-US" smtClean="0"/>
              <a:t>Most second floors that are actually built are not properly designed, even though they are approved by engineers.</a:t>
            </a:r>
          </a:p>
        </p:txBody>
      </p:sp>
      <p:sp>
        <p:nvSpPr>
          <p:cNvPr id="4100"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92162"/>
          </a:xfrm>
        </p:spPr>
        <p:txBody>
          <a:bodyPr/>
          <a:lstStyle/>
          <a:p>
            <a:pPr eaLnBrk="1" hangingPunct="1"/>
            <a:r>
              <a:rPr lang="en-US" b="1" smtClean="0"/>
              <a:t>The Issue</a:t>
            </a:r>
          </a:p>
        </p:txBody>
      </p:sp>
      <p:sp>
        <p:nvSpPr>
          <p:cNvPr id="3075" name="Content Placeholder 2"/>
          <p:cNvSpPr>
            <a:spLocks noGrp="1"/>
          </p:cNvSpPr>
          <p:nvPr>
            <p:ph idx="1"/>
          </p:nvPr>
        </p:nvSpPr>
        <p:spPr>
          <a:xfrm>
            <a:off x="457200" y="1219200"/>
            <a:ext cx="8229600" cy="1219200"/>
          </a:xfrm>
        </p:spPr>
        <p:txBody>
          <a:bodyPr/>
          <a:lstStyle/>
          <a:p>
            <a:pPr marL="0" indent="0" eaLnBrk="1" hangingPunct="1">
              <a:buFont typeface="Arial" charset="0"/>
              <a:buNone/>
            </a:pPr>
            <a:r>
              <a:rPr lang="en-US" smtClean="0"/>
              <a:t>Many people in Puerto Rico decide to add a second floor to their single-floor home.</a:t>
            </a:r>
          </a:p>
        </p:txBody>
      </p:sp>
      <p:sp>
        <p:nvSpPr>
          <p:cNvPr id="3076"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3077" name="Picture 1"/>
          <p:cNvPicPr>
            <a:picLocks noChangeAspect="1" noChangeArrowheads="1"/>
          </p:cNvPicPr>
          <p:nvPr/>
        </p:nvPicPr>
        <p:blipFill>
          <a:blip r:embed="rId2" cstate="print"/>
          <a:srcRect/>
          <a:stretch>
            <a:fillRect/>
          </a:stretch>
        </p:blipFill>
        <p:spPr bwMode="auto">
          <a:xfrm>
            <a:off x="511175" y="2424113"/>
            <a:ext cx="5889625" cy="4419600"/>
          </a:xfrm>
          <a:prstGeom prst="rect">
            <a:avLst/>
          </a:prstGeom>
          <a:noFill/>
          <a:ln w="9525">
            <a:noFill/>
            <a:miter lim="800000"/>
            <a:headEnd/>
            <a:tailEnd/>
          </a:ln>
        </p:spPr>
      </p:pic>
      <p:sp>
        <p:nvSpPr>
          <p:cNvPr id="7" name="Rectangle 6"/>
          <p:cNvSpPr/>
          <p:nvPr/>
        </p:nvSpPr>
        <p:spPr>
          <a:xfrm>
            <a:off x="990600" y="3352800"/>
            <a:ext cx="2133600" cy="4572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4038600" y="3352800"/>
            <a:ext cx="2133600" cy="4572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533400" y="5181600"/>
            <a:ext cx="2922588" cy="4572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4876800" y="5257800"/>
            <a:ext cx="1524000" cy="4572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a:spLocks noChangeArrowheads="1"/>
          </p:cNvSpPr>
          <p:nvPr/>
        </p:nvSpPr>
        <p:spPr bwMode="auto">
          <a:xfrm>
            <a:off x="6494463" y="3352800"/>
            <a:ext cx="2508250" cy="461963"/>
          </a:xfrm>
          <a:prstGeom prst="rect">
            <a:avLst/>
          </a:prstGeom>
          <a:noFill/>
          <a:ln w="9525">
            <a:noFill/>
            <a:miter lim="800000"/>
            <a:headEnd/>
            <a:tailEnd/>
          </a:ln>
        </p:spPr>
        <p:txBody>
          <a:bodyPr wrap="none">
            <a:spAutoFit/>
          </a:bodyPr>
          <a:lstStyle/>
          <a:p>
            <a:r>
              <a:rPr lang="en-US" sz="2400" b="1">
                <a:solidFill>
                  <a:srgbClr val="00B050"/>
                </a:solidFill>
              </a:rPr>
              <a:t>Existing First Floor</a:t>
            </a:r>
          </a:p>
        </p:txBody>
      </p:sp>
      <p:sp>
        <p:nvSpPr>
          <p:cNvPr id="14" name="TextBox 13"/>
          <p:cNvSpPr txBox="1">
            <a:spLocks noChangeArrowheads="1"/>
          </p:cNvSpPr>
          <p:nvPr/>
        </p:nvSpPr>
        <p:spPr bwMode="auto">
          <a:xfrm>
            <a:off x="6494463" y="5257800"/>
            <a:ext cx="2508250" cy="461963"/>
          </a:xfrm>
          <a:prstGeom prst="rect">
            <a:avLst/>
          </a:prstGeom>
          <a:noFill/>
          <a:ln w="9525">
            <a:noFill/>
            <a:miter lim="800000"/>
            <a:headEnd/>
            <a:tailEnd/>
          </a:ln>
        </p:spPr>
        <p:txBody>
          <a:bodyPr wrap="none">
            <a:spAutoFit/>
          </a:bodyPr>
          <a:lstStyle/>
          <a:p>
            <a:r>
              <a:rPr lang="en-US" sz="2400" b="1">
                <a:solidFill>
                  <a:srgbClr val="00B050"/>
                </a:solidFill>
              </a:rPr>
              <a:t>Existing First Floor</a:t>
            </a:r>
          </a:p>
        </p:txBody>
      </p:sp>
      <p:sp>
        <p:nvSpPr>
          <p:cNvPr id="15" name="Rectangle 14"/>
          <p:cNvSpPr/>
          <p:nvPr/>
        </p:nvSpPr>
        <p:spPr>
          <a:xfrm>
            <a:off x="1219200" y="2895600"/>
            <a:ext cx="1752600" cy="457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4038600" y="2743200"/>
            <a:ext cx="1752600" cy="533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4648200" y="4633913"/>
            <a:ext cx="1752600" cy="5476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533400" y="4572000"/>
            <a:ext cx="3048000" cy="5476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6494463" y="2522538"/>
            <a:ext cx="2192337" cy="830262"/>
          </a:xfrm>
          <a:prstGeom prst="rect">
            <a:avLst/>
          </a:prstGeom>
          <a:noFill/>
          <a:ln w="9525">
            <a:noFill/>
            <a:miter lim="800000"/>
            <a:headEnd/>
            <a:tailEnd/>
          </a:ln>
        </p:spPr>
        <p:txBody>
          <a:bodyPr>
            <a:spAutoFit/>
          </a:bodyPr>
          <a:lstStyle/>
          <a:p>
            <a:r>
              <a:rPr lang="en-US" sz="2400" b="1">
                <a:solidFill>
                  <a:srgbClr val="FF0000"/>
                </a:solidFill>
              </a:rPr>
              <a:t>Proposed Second Floor</a:t>
            </a:r>
          </a:p>
        </p:txBody>
      </p:sp>
      <p:sp>
        <p:nvSpPr>
          <p:cNvPr id="20" name="TextBox 19"/>
          <p:cNvSpPr txBox="1">
            <a:spLocks noChangeArrowheads="1"/>
          </p:cNvSpPr>
          <p:nvPr/>
        </p:nvSpPr>
        <p:spPr bwMode="auto">
          <a:xfrm>
            <a:off x="6477000" y="4419600"/>
            <a:ext cx="2192338" cy="830263"/>
          </a:xfrm>
          <a:prstGeom prst="rect">
            <a:avLst/>
          </a:prstGeom>
          <a:noFill/>
          <a:ln w="9525">
            <a:noFill/>
            <a:miter lim="800000"/>
            <a:headEnd/>
            <a:tailEnd/>
          </a:ln>
        </p:spPr>
        <p:txBody>
          <a:bodyPr>
            <a:spAutoFit/>
          </a:bodyPr>
          <a:lstStyle/>
          <a:p>
            <a:r>
              <a:rPr lang="en-US" sz="2400" b="1">
                <a:solidFill>
                  <a:srgbClr val="FF0000"/>
                </a:solidFill>
              </a:rPr>
              <a:t>Proposed Second Floor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8" grpId="0"/>
      <p:bldP spid="14" grpId="0"/>
      <p:bldP spid="15" grpId="0" animBg="1"/>
      <p:bldP spid="16" grpId="0" animBg="1"/>
      <p:bldP spid="17" grpId="0" animBg="1"/>
      <p:bldP spid="18" grpId="0" animBg="1"/>
      <p:bldP spid="19"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92162"/>
          </a:xfrm>
        </p:spPr>
        <p:txBody>
          <a:bodyPr/>
          <a:lstStyle/>
          <a:p>
            <a:pPr eaLnBrk="1" hangingPunct="1"/>
            <a:r>
              <a:rPr lang="en-US" b="1" smtClean="0"/>
              <a:t>Improper Anchoring</a:t>
            </a:r>
          </a:p>
        </p:txBody>
      </p:sp>
      <p:sp>
        <p:nvSpPr>
          <p:cNvPr id="5123" name="Content Placeholder 2"/>
          <p:cNvSpPr>
            <a:spLocks noGrp="1"/>
          </p:cNvSpPr>
          <p:nvPr>
            <p:ph idx="1"/>
          </p:nvPr>
        </p:nvSpPr>
        <p:spPr>
          <a:xfrm>
            <a:off x="457200" y="1219200"/>
            <a:ext cx="8229600" cy="1143000"/>
          </a:xfrm>
        </p:spPr>
        <p:txBody>
          <a:bodyPr/>
          <a:lstStyle/>
          <a:p>
            <a:pPr eaLnBrk="1" hangingPunct="1"/>
            <a:r>
              <a:rPr lang="en-US" smtClean="0"/>
              <a:t>Concrete columns that are built to support the second floor are often improperly anchored.</a:t>
            </a:r>
          </a:p>
        </p:txBody>
      </p:sp>
      <p:sp>
        <p:nvSpPr>
          <p:cNvPr id="5124"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5125"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5126" name="Picture 1"/>
          <p:cNvPicPr>
            <a:picLocks noChangeAspect="1" noChangeArrowheads="1"/>
          </p:cNvPicPr>
          <p:nvPr/>
        </p:nvPicPr>
        <p:blipFill>
          <a:blip r:embed="rId2" cstate="print"/>
          <a:srcRect/>
          <a:stretch>
            <a:fillRect/>
          </a:stretch>
        </p:blipFill>
        <p:spPr bwMode="auto">
          <a:xfrm>
            <a:off x="152400" y="2362200"/>
            <a:ext cx="5889625" cy="4419600"/>
          </a:xfrm>
          <a:prstGeom prst="rect">
            <a:avLst/>
          </a:prstGeom>
          <a:noFill/>
          <a:ln w="9525">
            <a:noFill/>
            <a:miter lim="800000"/>
            <a:headEnd/>
            <a:tailEnd/>
          </a:ln>
        </p:spPr>
      </p:pic>
      <p:sp>
        <p:nvSpPr>
          <p:cNvPr id="5" name="Oval 4"/>
          <p:cNvSpPr/>
          <p:nvPr/>
        </p:nvSpPr>
        <p:spPr>
          <a:xfrm>
            <a:off x="2286000" y="4648200"/>
            <a:ext cx="16764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6248400" y="2503488"/>
            <a:ext cx="2590800" cy="4401205"/>
          </a:xfrm>
          <a:prstGeom prst="rect">
            <a:avLst/>
          </a:prstGeom>
          <a:noFill/>
          <a:ln w="9525">
            <a:noFill/>
            <a:miter lim="800000"/>
            <a:headEnd/>
            <a:tailEnd/>
          </a:ln>
        </p:spPr>
        <p:txBody>
          <a:bodyPr>
            <a:spAutoFit/>
          </a:bodyPr>
          <a:lstStyle/>
          <a:p>
            <a:r>
              <a:rPr lang="en-US" sz="2000" dirty="0"/>
              <a:t>This diagram represents a typical column in actual construction of second floors.  The reinforcing bars for this column are not inserted all the way through the existing roof slab.  There is no added bracing from the bottom or sides of the column.  In this case the column could tip over in a severe event.</a:t>
            </a:r>
          </a:p>
        </p:txBody>
      </p:sp>
      <p:grpSp>
        <p:nvGrpSpPr>
          <p:cNvPr id="2" name="Group 10"/>
          <p:cNvGrpSpPr>
            <a:grpSpLocks/>
          </p:cNvGrpSpPr>
          <p:nvPr/>
        </p:nvGrpSpPr>
        <p:grpSpPr bwMode="auto">
          <a:xfrm>
            <a:off x="2646363" y="3810000"/>
            <a:ext cx="935037" cy="1371600"/>
            <a:chOff x="2646218" y="3810000"/>
            <a:chExt cx="935182" cy="1371600"/>
          </a:xfrm>
        </p:grpSpPr>
        <p:sp>
          <p:nvSpPr>
            <p:cNvPr id="8" name="Rectangle 7"/>
            <p:cNvSpPr/>
            <p:nvPr/>
          </p:nvSpPr>
          <p:spPr>
            <a:xfrm>
              <a:off x="2646218" y="3810000"/>
              <a:ext cx="935182" cy="1143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2666858"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4129"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3" name="Group 14"/>
          <p:cNvGrpSpPr>
            <a:grpSpLocks/>
          </p:cNvGrpSpPr>
          <p:nvPr/>
        </p:nvGrpSpPr>
        <p:grpSpPr bwMode="auto">
          <a:xfrm rot="531415">
            <a:off x="2774950" y="3721100"/>
            <a:ext cx="935038" cy="1371600"/>
            <a:chOff x="2646218" y="3810000"/>
            <a:chExt cx="935182" cy="1371600"/>
          </a:xfrm>
        </p:grpSpPr>
        <p:sp>
          <p:nvSpPr>
            <p:cNvPr id="16" name="Rectangle 15"/>
            <p:cNvSpPr/>
            <p:nvPr/>
          </p:nvSpPr>
          <p:spPr>
            <a:xfrm>
              <a:off x="2645385" y="3805537"/>
              <a:ext cx="935181" cy="1143000"/>
            </a:xfrm>
            <a:prstGeom prst="rect">
              <a:avLst/>
            </a:pr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 name="Straight Connector 16"/>
            <p:cNvCxnSpPr/>
            <p:nvPr/>
          </p:nvCxnSpPr>
          <p:spPr>
            <a:xfrm>
              <a:off x="2661931" y="4951574"/>
              <a:ext cx="0" cy="228600"/>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19799" y="4950931"/>
              <a:ext cx="0" cy="228600"/>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80559" y="4948229"/>
              <a:ext cx="0" cy="228600"/>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92162"/>
          </a:xfrm>
        </p:spPr>
        <p:txBody>
          <a:bodyPr/>
          <a:lstStyle/>
          <a:p>
            <a:pPr eaLnBrk="1" hangingPunct="1"/>
            <a:r>
              <a:rPr lang="en-US" b="1" smtClean="0"/>
              <a:t>Improved Anchoring</a:t>
            </a:r>
          </a:p>
        </p:txBody>
      </p:sp>
      <p:sp>
        <p:nvSpPr>
          <p:cNvPr id="6147" name="Content Placeholder 2"/>
          <p:cNvSpPr>
            <a:spLocks noGrp="1"/>
          </p:cNvSpPr>
          <p:nvPr>
            <p:ph idx="1"/>
          </p:nvPr>
        </p:nvSpPr>
        <p:spPr>
          <a:xfrm>
            <a:off x="457200" y="1219200"/>
            <a:ext cx="8229600" cy="1143000"/>
          </a:xfrm>
        </p:spPr>
        <p:txBody>
          <a:bodyPr/>
          <a:lstStyle/>
          <a:p>
            <a:pPr eaLnBrk="1" hangingPunct="1"/>
            <a:r>
              <a:rPr lang="en-US" smtClean="0"/>
              <a:t>Column anchoring should include some lateral support/bracing.</a:t>
            </a:r>
          </a:p>
        </p:txBody>
      </p:sp>
      <p:sp>
        <p:nvSpPr>
          <p:cNvPr id="6148"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6149"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6150" name="Picture 1"/>
          <p:cNvPicPr>
            <a:picLocks noChangeAspect="1" noChangeArrowheads="1"/>
          </p:cNvPicPr>
          <p:nvPr/>
        </p:nvPicPr>
        <p:blipFill>
          <a:blip r:embed="rId2" cstate="print"/>
          <a:srcRect/>
          <a:stretch>
            <a:fillRect/>
          </a:stretch>
        </p:blipFill>
        <p:spPr bwMode="auto">
          <a:xfrm>
            <a:off x="152400" y="2362200"/>
            <a:ext cx="5889625" cy="4419600"/>
          </a:xfrm>
          <a:prstGeom prst="rect">
            <a:avLst/>
          </a:prstGeom>
          <a:noFill/>
          <a:ln w="9525">
            <a:noFill/>
            <a:miter lim="800000"/>
            <a:headEnd/>
            <a:tailEnd/>
          </a:ln>
        </p:spPr>
      </p:pic>
      <p:sp>
        <p:nvSpPr>
          <p:cNvPr id="7" name="TextBox 6"/>
          <p:cNvSpPr txBox="1">
            <a:spLocks noChangeArrowheads="1"/>
          </p:cNvSpPr>
          <p:nvPr/>
        </p:nvSpPr>
        <p:spPr bwMode="auto">
          <a:xfrm>
            <a:off x="6248400" y="2503488"/>
            <a:ext cx="2590800" cy="2030412"/>
          </a:xfrm>
          <a:prstGeom prst="rect">
            <a:avLst/>
          </a:prstGeom>
          <a:noFill/>
          <a:ln w="9525">
            <a:noFill/>
            <a:miter lim="800000"/>
            <a:headEnd/>
            <a:tailEnd/>
          </a:ln>
        </p:spPr>
        <p:txBody>
          <a:bodyPr>
            <a:spAutoFit/>
          </a:bodyPr>
          <a:lstStyle/>
          <a:p>
            <a:r>
              <a:rPr lang="en-US"/>
              <a:t>The lateral bracing will prevent tipping.  The length of the bracing must be long enough to spread out the load so that the bracing does not punch through the roof.</a:t>
            </a:r>
          </a:p>
        </p:txBody>
      </p:sp>
      <p:grpSp>
        <p:nvGrpSpPr>
          <p:cNvPr id="2" name="Group 10"/>
          <p:cNvGrpSpPr>
            <a:grpSpLocks/>
          </p:cNvGrpSpPr>
          <p:nvPr/>
        </p:nvGrpSpPr>
        <p:grpSpPr bwMode="auto">
          <a:xfrm>
            <a:off x="2646363" y="3810000"/>
            <a:ext cx="935037" cy="1371600"/>
            <a:chOff x="2646218" y="3810000"/>
            <a:chExt cx="935182" cy="1371600"/>
          </a:xfrm>
        </p:grpSpPr>
        <p:sp>
          <p:nvSpPr>
            <p:cNvPr id="8" name="Rectangle 7"/>
            <p:cNvSpPr/>
            <p:nvPr/>
          </p:nvSpPr>
          <p:spPr>
            <a:xfrm>
              <a:off x="2646218" y="3810000"/>
              <a:ext cx="935182" cy="1143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2666858"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4129"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4953000"/>
              <a:ext cx="0" cy="22860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9" name="L-Shape 8"/>
          <p:cNvSpPr/>
          <p:nvPr/>
        </p:nvSpPr>
        <p:spPr>
          <a:xfrm>
            <a:off x="3606800" y="4173538"/>
            <a:ext cx="914400" cy="779462"/>
          </a:xfrm>
          <a:prstGeom prst="corner">
            <a:avLst>
              <a:gd name="adj1" fmla="val 17898"/>
              <a:gd name="adj2" fmla="val 18313"/>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L-Shape 25"/>
          <p:cNvSpPr/>
          <p:nvPr/>
        </p:nvSpPr>
        <p:spPr>
          <a:xfrm flipH="1">
            <a:off x="1676400" y="4173538"/>
            <a:ext cx="914400" cy="779462"/>
          </a:xfrm>
          <a:prstGeom prst="corner">
            <a:avLst>
              <a:gd name="adj1" fmla="val 17898"/>
              <a:gd name="adj2" fmla="val 18313"/>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Reconocimiento</a:t>
            </a:r>
          </a:p>
        </p:txBody>
      </p:sp>
      <p:sp>
        <p:nvSpPr>
          <p:cNvPr id="36867" name="Rectangle 3"/>
          <p:cNvSpPr>
            <a:spLocks noGrp="1" noChangeArrowheads="1"/>
          </p:cNvSpPr>
          <p:nvPr>
            <p:ph idx="1"/>
          </p:nvPr>
        </p:nvSpPr>
        <p:spPr>
          <a:xfrm>
            <a:off x="885825" y="1517650"/>
            <a:ext cx="8105775" cy="5111750"/>
          </a:xfrm>
        </p:spPr>
        <p:txBody>
          <a:bodyPr/>
          <a:lstStyle/>
          <a:p>
            <a:pPr>
              <a:buFont typeface="Monotype Sorts" charset="2"/>
              <a:buNone/>
            </a:pPr>
            <a:r>
              <a:rPr lang="es-ES_tradnl" dirty="0" smtClean="0"/>
              <a:t>Dr. Marcel Castro</a:t>
            </a:r>
          </a:p>
          <a:p>
            <a:pPr>
              <a:buFont typeface="Monotype Sorts" charset="2"/>
              <a:buNone/>
            </a:pPr>
            <a:r>
              <a:rPr kumimoji="1" lang="es-ES_tradnl" kern="0" dirty="0" smtClean="0"/>
              <a:t>Dr. Christopher </a:t>
            </a:r>
            <a:r>
              <a:rPr kumimoji="1" lang="es-ES_tradnl" kern="0" dirty="0" err="1" smtClean="0"/>
              <a:t>Papadopoulos</a:t>
            </a:r>
            <a:endParaRPr lang="es-ES_tradnl" dirty="0" smtClean="0"/>
          </a:p>
          <a:p>
            <a:pPr>
              <a:buFont typeface="Monotype Sorts" charset="2"/>
              <a:buNone/>
            </a:pPr>
            <a:r>
              <a:rPr lang="es-ES_tradnl" dirty="0" smtClean="0"/>
              <a:t>Dr. </a:t>
            </a:r>
            <a:r>
              <a:rPr lang="es-ES_tradnl" dirty="0" err="1" smtClean="0"/>
              <a:t>Jose</a:t>
            </a:r>
            <a:r>
              <a:rPr lang="es-ES_tradnl" dirty="0" smtClean="0"/>
              <a:t> Crespo</a:t>
            </a:r>
          </a:p>
          <a:p>
            <a:pPr>
              <a:buFont typeface="Monotype Sorts" charset="2"/>
              <a:buNone/>
            </a:pPr>
            <a:r>
              <a:rPr lang="es-ES_tradnl" dirty="0" smtClean="0"/>
              <a:t>Dr. Jorge Ferrer</a:t>
            </a:r>
          </a:p>
          <a:p>
            <a:pPr>
              <a:buFont typeface="Monotype Sorts" charset="2"/>
              <a:buNone/>
            </a:pPr>
            <a:r>
              <a:rPr lang="es-ES_tradnl" dirty="0" smtClean="0"/>
              <a:t>Dr. William Frey</a:t>
            </a:r>
          </a:p>
          <a:p>
            <a:pPr>
              <a:buFont typeface="Monotype Sorts" charset="2"/>
              <a:buNone/>
            </a:pPr>
            <a:r>
              <a:rPr lang="es-ES_tradnl" dirty="0" smtClean="0"/>
              <a:t>Dr. David Lorenzo</a:t>
            </a:r>
          </a:p>
          <a:p>
            <a:pPr>
              <a:buFont typeface="Monotype Sorts" charset="2"/>
              <a:buNone/>
            </a:pPr>
            <a:r>
              <a:rPr lang="es-ES_tradnl" dirty="0" smtClean="0"/>
              <a:t>Dr. Efraín O’Neill</a:t>
            </a:r>
          </a:p>
          <a:p>
            <a:pPr>
              <a:buFont typeface="Monotype Sorts" charset="2"/>
              <a:buNone/>
            </a:pPr>
            <a:r>
              <a:rPr lang="es-ES_tradnl" dirty="0" smtClean="0"/>
              <a:t>Sra. </a:t>
            </a:r>
            <a:r>
              <a:rPr lang="es-ES_tradnl" dirty="0" err="1" smtClean="0"/>
              <a:t>Madeline</a:t>
            </a:r>
            <a:r>
              <a:rPr lang="es-ES_tradnl" dirty="0" smtClean="0"/>
              <a:t> J. Rodríguez</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838200"/>
          </a:xfrm>
        </p:spPr>
        <p:txBody>
          <a:bodyPr>
            <a:normAutofit/>
          </a:bodyPr>
          <a:lstStyle/>
          <a:p>
            <a:r>
              <a:rPr lang="en-US" dirty="0" err="1" smtClean="0"/>
              <a:t>Referencias</a:t>
            </a:r>
            <a:endParaRPr lang="en-US" dirty="0" smtClean="0"/>
          </a:p>
        </p:txBody>
      </p:sp>
      <p:sp>
        <p:nvSpPr>
          <p:cNvPr id="38915" name="Rectangle 3"/>
          <p:cNvSpPr>
            <a:spLocks noGrp="1" noChangeArrowheads="1"/>
          </p:cNvSpPr>
          <p:nvPr>
            <p:ph idx="1"/>
          </p:nvPr>
        </p:nvSpPr>
        <p:spPr>
          <a:xfrm>
            <a:off x="304800" y="1066800"/>
            <a:ext cx="8610600" cy="5791200"/>
          </a:xfrm>
        </p:spPr>
        <p:txBody>
          <a:bodyPr>
            <a:normAutofit lnSpcReduction="10000"/>
          </a:bodyPr>
          <a:lstStyle/>
          <a:p>
            <a:pPr>
              <a:lnSpc>
                <a:spcPct val="90000"/>
              </a:lnSpc>
            </a:pPr>
            <a:r>
              <a:rPr lang="en-US" sz="1800" dirty="0" smtClean="0"/>
              <a:t>Ian Barbour, </a:t>
            </a:r>
            <a:r>
              <a:rPr lang="en-US" sz="1800" u="sng" dirty="0" smtClean="0"/>
              <a:t>Ethics in an Age of Technology</a:t>
            </a:r>
            <a:r>
              <a:rPr lang="en-US" sz="1800" dirty="0" smtClean="0"/>
              <a:t>, HarperCollins, 1993.</a:t>
            </a:r>
          </a:p>
          <a:p>
            <a:pPr>
              <a:lnSpc>
                <a:spcPct val="90000"/>
              </a:lnSpc>
            </a:pPr>
            <a:r>
              <a:rPr lang="en-US" sz="1800" dirty="0" smtClean="0"/>
              <a:t>Elena Lugo, </a:t>
            </a:r>
            <a:r>
              <a:rPr lang="en-US" sz="1800" u="sng" dirty="0" err="1" smtClean="0"/>
              <a:t>Ética</a:t>
            </a:r>
            <a:r>
              <a:rPr lang="en-US" sz="1800" u="sng" dirty="0" smtClean="0"/>
              <a:t> </a:t>
            </a:r>
            <a:r>
              <a:rPr lang="en-US" sz="1800" u="sng" dirty="0" err="1" smtClean="0"/>
              <a:t>Profesional</a:t>
            </a:r>
            <a:r>
              <a:rPr lang="en-US" sz="1800" u="sng" dirty="0" smtClean="0"/>
              <a:t> </a:t>
            </a:r>
            <a:r>
              <a:rPr lang="en-US" sz="1800" u="sng" dirty="0" err="1" smtClean="0"/>
              <a:t>para</a:t>
            </a:r>
            <a:r>
              <a:rPr lang="en-US" sz="1800" u="sng" dirty="0" smtClean="0"/>
              <a:t> la </a:t>
            </a:r>
            <a:r>
              <a:rPr lang="en-US" sz="1800" u="sng" dirty="0" err="1" smtClean="0"/>
              <a:t>Ingeniería</a:t>
            </a:r>
            <a:r>
              <a:rPr lang="en-US" sz="1800" dirty="0" smtClean="0"/>
              <a:t>, </a:t>
            </a:r>
            <a:r>
              <a:rPr lang="en-US" sz="1800" dirty="0" err="1" smtClean="0"/>
              <a:t>Ediciones</a:t>
            </a:r>
            <a:r>
              <a:rPr lang="en-US" sz="1800" dirty="0" smtClean="0"/>
              <a:t> </a:t>
            </a:r>
            <a:r>
              <a:rPr lang="en-US" sz="1800" dirty="0" err="1" smtClean="0"/>
              <a:t>Riqueña</a:t>
            </a:r>
            <a:r>
              <a:rPr lang="en-US" sz="1800" dirty="0" smtClean="0"/>
              <a:t>, </a:t>
            </a:r>
            <a:r>
              <a:rPr lang="en-US" sz="1800" dirty="0" err="1" smtClean="0"/>
              <a:t>Librería</a:t>
            </a:r>
            <a:r>
              <a:rPr lang="en-US" sz="1800" dirty="0" smtClean="0"/>
              <a:t> Universal.</a:t>
            </a:r>
          </a:p>
          <a:p>
            <a:pPr>
              <a:lnSpc>
                <a:spcPct val="90000"/>
              </a:lnSpc>
            </a:pPr>
            <a:r>
              <a:rPr lang="en-US" sz="1800" dirty="0" smtClean="0"/>
              <a:t>M. David </a:t>
            </a:r>
            <a:r>
              <a:rPr lang="en-US" sz="1800" dirty="0" err="1" smtClean="0"/>
              <a:t>Ermann</a:t>
            </a:r>
            <a:r>
              <a:rPr lang="en-US" sz="1800" dirty="0" smtClean="0"/>
              <a:t>, Mary B. Williams, y Michele S. </a:t>
            </a:r>
            <a:r>
              <a:rPr lang="en-US" sz="1800" dirty="0" err="1" smtClean="0"/>
              <a:t>Shauf</a:t>
            </a:r>
            <a:r>
              <a:rPr lang="en-US" sz="1800" dirty="0" smtClean="0"/>
              <a:t>, </a:t>
            </a:r>
            <a:r>
              <a:rPr lang="en-US" sz="1800" u="sng" dirty="0" smtClean="0"/>
              <a:t>Computers, Ethics, and Society</a:t>
            </a:r>
            <a:r>
              <a:rPr lang="en-US" sz="1800" dirty="0" smtClean="0"/>
              <a:t>, Oxford University Press, 1997.</a:t>
            </a:r>
          </a:p>
          <a:p>
            <a:pPr>
              <a:lnSpc>
                <a:spcPct val="90000"/>
              </a:lnSpc>
            </a:pPr>
            <a:r>
              <a:rPr lang="en-US" sz="1800" dirty="0" smtClean="0"/>
              <a:t>Charles E. Harris, Michael S. Pritchard, and Michael J. </a:t>
            </a:r>
            <a:r>
              <a:rPr lang="en-US" sz="1800" dirty="0" err="1" smtClean="0"/>
              <a:t>Rabins</a:t>
            </a:r>
            <a:r>
              <a:rPr lang="en-US" sz="1800" dirty="0" smtClean="0"/>
              <a:t>, </a:t>
            </a:r>
            <a:r>
              <a:rPr lang="en-US" sz="1800" u="sng" dirty="0" smtClean="0"/>
              <a:t>Engineering Ethics: Concepts and Cases</a:t>
            </a:r>
            <a:r>
              <a:rPr lang="en-US" sz="1800" dirty="0" smtClean="0"/>
              <a:t>, Wadsworth Publishing Company, 1995.</a:t>
            </a:r>
          </a:p>
          <a:p>
            <a:pPr>
              <a:lnSpc>
                <a:spcPct val="90000"/>
              </a:lnSpc>
            </a:pPr>
            <a:r>
              <a:rPr lang="en-US" sz="1800" dirty="0" smtClean="0"/>
              <a:t>Joseph R. </a:t>
            </a:r>
            <a:r>
              <a:rPr lang="en-US" sz="1800" dirty="0" err="1" smtClean="0"/>
              <a:t>Herkert</a:t>
            </a:r>
            <a:r>
              <a:rPr lang="en-US" sz="1800" dirty="0" smtClean="0"/>
              <a:t>, </a:t>
            </a:r>
            <a:r>
              <a:rPr lang="en-US" sz="1800" u="sng" dirty="0" smtClean="0"/>
              <a:t>Social, Ethical, and Policy Implications of Engineering</a:t>
            </a:r>
            <a:r>
              <a:rPr lang="en-US" sz="1800" dirty="0" smtClean="0"/>
              <a:t>, IEEE Press, 2000.</a:t>
            </a:r>
          </a:p>
          <a:p>
            <a:pPr>
              <a:lnSpc>
                <a:spcPct val="90000"/>
              </a:lnSpc>
            </a:pPr>
            <a:r>
              <a:rPr lang="en-US" sz="1800" dirty="0" smtClean="0"/>
              <a:t>Cruz, J. A., Frey, W. J. (2003) An Effective Strategy for Integration Ethics Across the Curriculum in Engineering: An ABET 2000 Challenge, Science and Engineering Ethics, 9(4): 543-568.</a:t>
            </a:r>
          </a:p>
          <a:p>
            <a:pPr>
              <a:lnSpc>
                <a:spcPct val="90000"/>
              </a:lnSpc>
            </a:pPr>
            <a:r>
              <a:rPr lang="en-US" sz="1800" dirty="0" smtClean="0"/>
              <a:t>Frey, W., O’Neill, E.  (2008).  Engineering ethics in Puerto Rico: Issues and narratives.  </a:t>
            </a:r>
            <a:r>
              <a:rPr lang="en-US" sz="1800" i="1" dirty="0" smtClean="0"/>
              <a:t>Science and Engineering Ethics</a:t>
            </a:r>
            <a:r>
              <a:rPr lang="en-US" sz="1800" dirty="0" smtClean="0"/>
              <a:t>, </a:t>
            </a:r>
            <a:r>
              <a:rPr lang="en-US" sz="1800" b="1" dirty="0" smtClean="0"/>
              <a:t>14</a:t>
            </a:r>
            <a:r>
              <a:rPr lang="en-US" sz="1800" dirty="0" smtClean="0"/>
              <a:t>(3), 422-425.</a:t>
            </a:r>
          </a:p>
          <a:p>
            <a:pPr>
              <a:lnSpc>
                <a:spcPct val="90000"/>
              </a:lnSpc>
            </a:pPr>
            <a:r>
              <a:rPr lang="en-US" sz="1800" dirty="0" smtClean="0"/>
              <a:t>Frey, W.  (2009).  Teaching Virtue: Pedagogical Implications of Moral Psychology.  In Science and Engineering Ethics.  (Published Online)  DOI 10.1007/s11948-009-9164-z</a:t>
            </a:r>
          </a:p>
          <a:p>
            <a:pPr>
              <a:lnSpc>
                <a:spcPct val="90000"/>
              </a:lnSpc>
            </a:pPr>
            <a:r>
              <a:rPr lang="en-US" sz="1800" dirty="0" smtClean="0"/>
              <a:t>Stephen R. Covey, </a:t>
            </a:r>
            <a:r>
              <a:rPr lang="en-US" sz="1800" u="sng" dirty="0" smtClean="0"/>
              <a:t>Los 7 </a:t>
            </a:r>
            <a:r>
              <a:rPr lang="en-US" sz="1800" u="sng" dirty="0" err="1" smtClean="0"/>
              <a:t>hábitos</a:t>
            </a:r>
            <a:r>
              <a:rPr lang="en-US" sz="1800" u="sng" dirty="0" smtClean="0"/>
              <a:t> de la </a:t>
            </a:r>
            <a:r>
              <a:rPr lang="en-US" sz="1800" u="sng" dirty="0" err="1" smtClean="0"/>
              <a:t>gente</a:t>
            </a:r>
            <a:r>
              <a:rPr lang="en-US" sz="1800" u="sng" dirty="0" smtClean="0"/>
              <a:t> </a:t>
            </a:r>
            <a:r>
              <a:rPr lang="en-US" sz="1800" u="sng" dirty="0" err="1" smtClean="0"/>
              <a:t>altamente</a:t>
            </a:r>
            <a:r>
              <a:rPr lang="en-US" sz="1800" u="sng" dirty="0" smtClean="0"/>
              <a:t> </a:t>
            </a:r>
            <a:r>
              <a:rPr lang="en-US" sz="1800" u="sng" dirty="0" err="1" smtClean="0"/>
              <a:t>efectiva</a:t>
            </a:r>
            <a:r>
              <a:rPr lang="en-US" sz="1800" dirty="0" smtClean="0"/>
              <a:t>, </a:t>
            </a:r>
            <a:r>
              <a:rPr lang="en-US" sz="1800" dirty="0" err="1" smtClean="0"/>
              <a:t>Paidos</a:t>
            </a:r>
            <a:r>
              <a:rPr lang="en-US" sz="1800" dirty="0" smtClean="0"/>
              <a:t>, 1997.</a:t>
            </a:r>
          </a:p>
          <a:p>
            <a:pPr>
              <a:lnSpc>
                <a:spcPct val="90000"/>
              </a:lnSpc>
            </a:pPr>
            <a:r>
              <a:rPr lang="en-US" sz="1800" dirty="0" smtClean="0"/>
              <a:t>Louis P. </a:t>
            </a:r>
            <a:r>
              <a:rPr lang="en-US" sz="1800" dirty="0" err="1" smtClean="0"/>
              <a:t>Pojman</a:t>
            </a:r>
            <a:r>
              <a:rPr lang="en-US" sz="1800" dirty="0" smtClean="0"/>
              <a:t>, </a:t>
            </a:r>
            <a:r>
              <a:rPr lang="en-US" sz="1800" u="sng" dirty="0" smtClean="0"/>
              <a:t>Ethics: Discovering right and Wrong</a:t>
            </a:r>
            <a:r>
              <a:rPr lang="en-US" sz="1800" dirty="0" smtClean="0"/>
              <a:t>, </a:t>
            </a:r>
            <a:r>
              <a:rPr lang="en-US" sz="1800" dirty="0" err="1" smtClean="0"/>
              <a:t>Wadworth</a:t>
            </a:r>
            <a:r>
              <a:rPr lang="en-US" sz="1800" dirty="0" smtClean="0"/>
              <a:t> Publishing Company, 1990.</a:t>
            </a:r>
          </a:p>
          <a:p>
            <a:pPr>
              <a:lnSpc>
                <a:spcPct val="90000"/>
              </a:lnSpc>
            </a:pPr>
            <a:r>
              <a:rPr lang="en-US" sz="1800" dirty="0" smtClean="0"/>
              <a:t>Jorge José </a:t>
            </a:r>
            <a:r>
              <a:rPr lang="en-US" sz="1800" dirty="0" err="1" smtClean="0"/>
              <a:t>Ferrer</a:t>
            </a:r>
            <a:r>
              <a:rPr lang="en-US" sz="1800" dirty="0" smtClean="0"/>
              <a:t> y Juan Carlos </a:t>
            </a:r>
            <a:r>
              <a:rPr lang="en-US" sz="1800" dirty="0" err="1" smtClean="0"/>
              <a:t>Álvarez</a:t>
            </a:r>
            <a:r>
              <a:rPr lang="en-US" sz="1800" dirty="0" smtClean="0"/>
              <a:t>, </a:t>
            </a:r>
            <a:r>
              <a:rPr lang="en-US" sz="1800" u="sng" dirty="0" smtClean="0"/>
              <a:t>Para </a:t>
            </a:r>
            <a:r>
              <a:rPr lang="en-US" sz="1800" u="sng" dirty="0" err="1" smtClean="0"/>
              <a:t>Fundamentar</a:t>
            </a:r>
            <a:r>
              <a:rPr lang="en-US" sz="1800" u="sng" dirty="0" smtClean="0"/>
              <a:t> la </a:t>
            </a:r>
            <a:r>
              <a:rPr lang="en-US" sz="1800" u="sng" dirty="0" err="1" smtClean="0"/>
              <a:t>Bioética</a:t>
            </a:r>
            <a:r>
              <a:rPr lang="en-US" sz="1800" dirty="0" smtClean="0"/>
              <a:t>, Editorial </a:t>
            </a:r>
            <a:r>
              <a:rPr lang="en-US" sz="1800" dirty="0" err="1" smtClean="0"/>
              <a:t>Desclee</a:t>
            </a:r>
            <a:r>
              <a:rPr lang="en-US" sz="1800" dirty="0" smtClean="0"/>
              <a:t> De </a:t>
            </a:r>
            <a:r>
              <a:rPr lang="en-US" sz="1800" dirty="0" err="1" smtClean="0"/>
              <a:t>Brouwer</a:t>
            </a:r>
            <a:r>
              <a:rPr lang="en-US" sz="1800" dirty="0" smtClean="0"/>
              <a:t>, 2003.</a:t>
            </a:r>
          </a:p>
          <a:p>
            <a:pPr>
              <a:lnSpc>
                <a:spcPct val="90000"/>
              </a:lnSpc>
            </a:pPr>
            <a:r>
              <a:rPr lang="en-US" sz="1800" dirty="0" smtClean="0"/>
              <a:t>Mike Martin, Roland </a:t>
            </a:r>
            <a:r>
              <a:rPr lang="en-US" sz="1800" dirty="0" err="1" smtClean="0"/>
              <a:t>Schinzinger</a:t>
            </a:r>
            <a:r>
              <a:rPr lang="en-US" sz="1800" dirty="0" smtClean="0"/>
              <a:t>, </a:t>
            </a:r>
            <a:r>
              <a:rPr lang="en-US" sz="1800" u="sng" dirty="0" smtClean="0"/>
              <a:t>Ethics in Engineering</a:t>
            </a:r>
            <a:r>
              <a:rPr lang="en-US" sz="1800" dirty="0" smtClean="0"/>
              <a:t>, McGraw-Hill,</a:t>
            </a:r>
            <a:br>
              <a:rPr lang="en-US" sz="1800" dirty="0" smtClean="0"/>
            </a:br>
            <a:r>
              <a:rPr lang="en-US" sz="1800" dirty="0" smtClean="0"/>
              <a:t>2005</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sz="3600" smtClean="0"/>
              <a:t>Definir la ética</a:t>
            </a:r>
          </a:p>
        </p:txBody>
      </p:sp>
      <p:sp>
        <p:nvSpPr>
          <p:cNvPr id="10243" name="Rectangle 3"/>
          <p:cNvSpPr>
            <a:spLocks noGrp="1" noChangeArrowheads="1"/>
          </p:cNvSpPr>
          <p:nvPr>
            <p:ph idx="1"/>
          </p:nvPr>
        </p:nvSpPr>
        <p:spPr>
          <a:xfrm>
            <a:off x="885825" y="1212850"/>
            <a:ext cx="4752975" cy="5264150"/>
          </a:xfrm>
        </p:spPr>
        <p:txBody>
          <a:bodyPr/>
          <a:lstStyle/>
          <a:p>
            <a:pPr>
              <a:lnSpc>
                <a:spcPct val="90000"/>
              </a:lnSpc>
            </a:pPr>
            <a:r>
              <a:rPr lang="es-ES_tradnl" sz="2800" b="1" dirty="0" smtClean="0"/>
              <a:t>Ética</a:t>
            </a:r>
            <a:r>
              <a:rPr lang="es-ES_tradnl" sz="2800" dirty="0" smtClean="0"/>
              <a:t>: “Disciplina filosófica que estudia racionalmente la conducta humana desde un punto de vista de los deberes y virtudes morales”. (Ferrer, p. 26)</a:t>
            </a:r>
          </a:p>
          <a:p>
            <a:pPr>
              <a:lnSpc>
                <a:spcPct val="90000"/>
              </a:lnSpc>
              <a:buFont typeface="Monotype Sorts" charset="2"/>
              <a:buNone/>
            </a:pPr>
            <a:endParaRPr lang="es-ES_tradnl" sz="2800" dirty="0" smtClean="0"/>
          </a:p>
          <a:p>
            <a:pPr>
              <a:lnSpc>
                <a:spcPct val="90000"/>
              </a:lnSpc>
            </a:pPr>
            <a:r>
              <a:rPr lang="es-ES_tradnl" sz="2800" b="1" dirty="0" smtClean="0"/>
              <a:t>Reflexiona sobre </a:t>
            </a:r>
            <a:r>
              <a:rPr lang="es-ES_tradnl" sz="2800" dirty="0" smtClean="0"/>
              <a:t>los deberes (normas), consecuencias de nuestros actos y virtudes que construyen nuestro </a:t>
            </a:r>
            <a:r>
              <a:rPr lang="es-ES_tradnl" sz="2800" dirty="0" err="1" smtClean="0"/>
              <a:t>ethos</a:t>
            </a:r>
            <a:r>
              <a:rPr lang="es-ES_tradnl" sz="2800" dirty="0" smtClean="0"/>
              <a:t>.</a:t>
            </a:r>
          </a:p>
          <a:p>
            <a:pPr>
              <a:lnSpc>
                <a:spcPct val="90000"/>
              </a:lnSpc>
            </a:pPr>
            <a:endParaRPr lang="es-ES_tradnl" sz="2800" dirty="0" smtClean="0"/>
          </a:p>
        </p:txBody>
      </p:sp>
      <p:pic>
        <p:nvPicPr>
          <p:cNvPr id="10244" name="Picture 4"/>
          <p:cNvPicPr>
            <a:picLocks noChangeAspect="1" noChangeArrowheads="1"/>
          </p:cNvPicPr>
          <p:nvPr/>
        </p:nvPicPr>
        <p:blipFill>
          <a:blip r:embed="rId3" cstate="print"/>
          <a:srcRect/>
          <a:stretch>
            <a:fillRect/>
          </a:stretch>
        </p:blipFill>
        <p:spPr bwMode="auto">
          <a:xfrm>
            <a:off x="6096000" y="1066800"/>
            <a:ext cx="2147888" cy="2362200"/>
          </a:xfrm>
          <a:prstGeom prst="rect">
            <a:avLst/>
          </a:prstGeom>
          <a:noFill/>
          <a:ln w="9525">
            <a:noFill/>
            <a:miter lim="800000"/>
            <a:headEnd/>
            <a:tailEnd/>
          </a:ln>
        </p:spPr>
      </p:pic>
      <p:pic>
        <p:nvPicPr>
          <p:cNvPr id="10245" name="Picture 6"/>
          <p:cNvPicPr>
            <a:picLocks noChangeAspect="1" noChangeArrowheads="1"/>
          </p:cNvPicPr>
          <p:nvPr/>
        </p:nvPicPr>
        <p:blipFill>
          <a:blip r:embed="rId4" cstate="print"/>
          <a:srcRect/>
          <a:stretch>
            <a:fillRect/>
          </a:stretch>
        </p:blipFill>
        <p:spPr bwMode="auto">
          <a:xfrm>
            <a:off x="5605463" y="4222750"/>
            <a:ext cx="3005137" cy="240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28600"/>
            <a:ext cx="8272463" cy="685800"/>
          </a:xfrm>
        </p:spPr>
        <p:txBody>
          <a:bodyPr>
            <a:normAutofit/>
          </a:bodyPr>
          <a:lstStyle/>
          <a:p>
            <a:r>
              <a:rPr lang="es-ES_tradnl" sz="3600" dirty="0" smtClean="0"/>
              <a:t>Portales en la Internet relacionados al tema</a:t>
            </a:r>
            <a:endParaRPr lang="en-US" sz="3600" dirty="0" smtClean="0"/>
          </a:p>
        </p:txBody>
      </p:sp>
      <p:sp>
        <p:nvSpPr>
          <p:cNvPr id="25603" name="Rectangle 3"/>
          <p:cNvSpPr>
            <a:spLocks noGrp="1" noChangeArrowheads="1"/>
          </p:cNvSpPr>
          <p:nvPr>
            <p:ph idx="1"/>
          </p:nvPr>
        </p:nvSpPr>
        <p:spPr>
          <a:xfrm>
            <a:off x="381001" y="1219200"/>
            <a:ext cx="8610600" cy="5638800"/>
          </a:xfrm>
        </p:spPr>
        <p:txBody>
          <a:bodyPr>
            <a:normAutofit/>
          </a:bodyPr>
          <a:lstStyle/>
          <a:p>
            <a:pPr>
              <a:lnSpc>
                <a:spcPct val="90000"/>
              </a:lnSpc>
              <a:defRPr/>
            </a:pPr>
            <a:r>
              <a:rPr lang="en-US" sz="2000" dirty="0" smtClean="0"/>
              <a:t>Connexions cnx.org (</a:t>
            </a:r>
            <a:r>
              <a:rPr lang="en-US" sz="2000" dirty="0" smtClean="0">
                <a:hlinkClick r:id="rId3"/>
              </a:rPr>
              <a:t>http://cnx.org/content/col10552/1.1</a:t>
            </a:r>
            <a:r>
              <a:rPr lang="en-US" sz="2000" dirty="0" smtClean="0"/>
              <a:t>) </a:t>
            </a:r>
          </a:p>
          <a:p>
            <a:pPr>
              <a:lnSpc>
                <a:spcPct val="90000"/>
              </a:lnSpc>
              <a:defRPr/>
            </a:pPr>
            <a:r>
              <a:rPr lang="en-US" sz="2000" dirty="0" err="1" smtClean="0"/>
              <a:t>ESENCe</a:t>
            </a:r>
            <a:r>
              <a:rPr lang="en-US" sz="2000" dirty="0" smtClean="0"/>
              <a:t> (</a:t>
            </a:r>
            <a:r>
              <a:rPr lang="en-US" sz="2000" dirty="0" smtClean="0">
                <a:hlinkClick r:id="rId4"/>
              </a:rPr>
              <a:t>http://www.umass.edu/sts/digitallibrary/</a:t>
            </a:r>
            <a:r>
              <a:rPr lang="en-US" sz="2000" dirty="0" smtClean="0"/>
              <a:t>) </a:t>
            </a:r>
          </a:p>
          <a:p>
            <a:pPr>
              <a:lnSpc>
                <a:spcPct val="90000"/>
              </a:lnSpc>
              <a:defRPr/>
            </a:pPr>
            <a:r>
              <a:rPr lang="en-US" sz="2000" dirty="0" err="1" smtClean="0"/>
              <a:t>Markkula</a:t>
            </a:r>
            <a:r>
              <a:rPr lang="en-US" sz="2000" dirty="0" smtClean="0"/>
              <a:t> Center for Applied Ethics 	http://www.scu.edu/SCU/Centers/Ethics/</a:t>
            </a:r>
          </a:p>
          <a:p>
            <a:pPr>
              <a:lnSpc>
                <a:spcPct val="90000"/>
              </a:lnSpc>
              <a:defRPr/>
            </a:pPr>
            <a:r>
              <a:rPr lang="en-US" sz="2000" dirty="0" smtClean="0"/>
              <a:t>National Institute for Engineering Ethics</a:t>
            </a:r>
          </a:p>
          <a:p>
            <a:pPr lvl="1">
              <a:lnSpc>
                <a:spcPct val="90000"/>
              </a:lnSpc>
              <a:buFont typeface="Monotype Sorts" charset="2"/>
              <a:buNone/>
              <a:defRPr/>
            </a:pPr>
            <a:r>
              <a:rPr lang="en-US" sz="2000" dirty="0" smtClean="0"/>
              <a:t>	http://www.niee.org</a:t>
            </a:r>
          </a:p>
          <a:p>
            <a:pPr>
              <a:lnSpc>
                <a:spcPct val="90000"/>
              </a:lnSpc>
              <a:defRPr/>
            </a:pPr>
            <a:r>
              <a:rPr lang="en-US" sz="2000" dirty="0" smtClean="0"/>
              <a:t>Center for the Study of Ethics in the Professions (</a:t>
            </a:r>
            <a:r>
              <a:rPr lang="en-US" sz="2000" dirty="0" smtClean="0">
                <a:hlinkClick r:id="rId5"/>
              </a:rPr>
              <a:t>http://ethics.iit.edu/</a:t>
            </a:r>
            <a:r>
              <a:rPr lang="en-US" sz="2000" dirty="0" smtClean="0"/>
              <a:t>) </a:t>
            </a:r>
          </a:p>
          <a:p>
            <a:pPr>
              <a:lnSpc>
                <a:spcPct val="90000"/>
              </a:lnSpc>
              <a:defRPr/>
            </a:pPr>
            <a:r>
              <a:rPr lang="en-US" sz="2000" dirty="0" smtClean="0"/>
              <a:t>Institute for Global Ethics</a:t>
            </a:r>
            <a:br>
              <a:rPr lang="en-US" sz="2000" dirty="0" smtClean="0"/>
            </a:br>
            <a:r>
              <a:rPr lang="en-US" sz="2000" dirty="0" smtClean="0"/>
              <a:t>	http://www.globalethics.org</a:t>
            </a:r>
          </a:p>
          <a:p>
            <a:pPr>
              <a:lnSpc>
                <a:spcPct val="90000"/>
              </a:lnSpc>
              <a:defRPr/>
            </a:pPr>
            <a:r>
              <a:rPr lang="en-US" sz="2000" dirty="0" smtClean="0"/>
              <a:t>Onlineethics.org (</a:t>
            </a:r>
            <a:r>
              <a:rPr lang="en-US" sz="2000" dirty="0" smtClean="0">
                <a:hlinkClick r:id="rId6"/>
              </a:rPr>
              <a:t>http://www.onlineethics.org</a:t>
            </a:r>
            <a:r>
              <a:rPr lang="en-US" sz="2000" dirty="0" smtClean="0"/>
              <a:t>) </a:t>
            </a:r>
          </a:p>
          <a:p>
            <a:pPr marL="342900" lvl="1" indent="-342900">
              <a:lnSpc>
                <a:spcPct val="90000"/>
              </a:lnSpc>
              <a:defRPr/>
            </a:pPr>
            <a:r>
              <a:rPr lang="en-US" sz="2000" dirty="0" smtClean="0"/>
              <a:t>Engineering Case Library</a:t>
            </a:r>
            <a:br>
              <a:rPr lang="en-US" sz="2000" dirty="0" smtClean="0"/>
            </a:br>
            <a:r>
              <a:rPr lang="en-US" sz="2000" dirty="0" smtClean="0"/>
              <a:t>	</a:t>
            </a:r>
            <a:r>
              <a:rPr lang="en-US" sz="2000" u="sng" dirty="0" smtClean="0">
                <a:hlinkClick r:id="rId7"/>
              </a:rPr>
              <a:t>www.civeng.carleton.ca/ECL/cat-f93.html</a:t>
            </a:r>
            <a:endParaRPr lang="en-US" sz="2000" dirty="0" smtClean="0"/>
          </a:p>
          <a:p>
            <a:pPr>
              <a:lnSpc>
                <a:spcPct val="90000"/>
              </a:lnSpc>
              <a:defRPr/>
            </a:pPr>
            <a:r>
              <a:rPr lang="en-US" sz="2000" dirty="0" smtClean="0"/>
              <a:t>Ethics Book Online</a:t>
            </a:r>
            <a:br>
              <a:rPr lang="en-US" sz="2000" dirty="0" smtClean="0"/>
            </a:br>
            <a:r>
              <a:rPr lang="en-US" sz="2000" dirty="0" smtClean="0"/>
              <a:t>	</a:t>
            </a:r>
            <a:r>
              <a:rPr lang="en-US" sz="2000" dirty="0" smtClean="0">
                <a:hlinkClick r:id="rId8"/>
              </a:rPr>
              <a:t>http://www.et.byu.edu/~terryr/ethics/</a:t>
            </a:r>
            <a:endParaRPr lang="en-US" sz="2000" dirty="0" smtClean="0"/>
          </a:p>
          <a:p>
            <a:pPr>
              <a:lnSpc>
                <a:spcPct val="90000"/>
              </a:lnSpc>
              <a:defRPr/>
            </a:pPr>
            <a:r>
              <a:rPr lang="en-US" sz="2000" dirty="0" smtClean="0"/>
              <a:t>Computing Cases (</a:t>
            </a:r>
            <a:r>
              <a:rPr lang="en-US" sz="2000" dirty="0" smtClean="0">
                <a:hlinkClick r:id="rId9"/>
              </a:rPr>
              <a:t>http://computingcases.org</a:t>
            </a:r>
            <a:r>
              <a:rPr lang="en-US" sz="2000" dirty="0" smtClean="0"/>
              <a:t>) </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Relativism</a:t>
            </a: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r>
              <a:rPr lang="en-US" dirty="0" smtClean="0"/>
              <a:t>Formal Definition</a:t>
            </a:r>
          </a:p>
          <a:p>
            <a:pPr lvl="1"/>
            <a:r>
              <a:rPr lang="en-US" dirty="0" smtClean="0"/>
              <a:t>“The ethical theory that denies the existence of universal moral truths and proposes that right and wrong must be defined variously, based on differences in cultural norms and mores.</a:t>
            </a:r>
          </a:p>
          <a:p>
            <a:pPr lvl="1"/>
            <a:r>
              <a:rPr lang="en-US" dirty="0" smtClean="0"/>
              <a:t>What is morally right is “relative to” one’s society and time in history, not absolute across time and cultures”</a:t>
            </a:r>
          </a:p>
          <a:p>
            <a:pPr lvl="1"/>
            <a:endParaRPr lang="en-US" sz="1200" dirty="0" smtClean="0"/>
          </a:p>
          <a:p>
            <a:r>
              <a:rPr lang="en-US" dirty="0" smtClean="0"/>
              <a:t>Cultural and Individual Relativism</a:t>
            </a:r>
          </a:p>
          <a:p>
            <a:pPr lvl="1"/>
            <a:r>
              <a:rPr lang="en-US" dirty="0" smtClean="0"/>
              <a:t>One places cultural beliefs beyond criticism, the other individual beliefs</a:t>
            </a:r>
          </a:p>
          <a:p>
            <a:pPr lvl="1"/>
            <a:endParaRPr lang="en-US" sz="1200" dirty="0" smtClean="0"/>
          </a:p>
          <a:p>
            <a:r>
              <a:rPr lang="en-US" sz="2900" b="1" dirty="0" smtClean="0"/>
              <a:t>Gregory Pence.  (2000).  A Dictionary of Common Philosophical Terms.  McGraw-Hill”19</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Relativism</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r>
              <a:rPr lang="en-US" dirty="0" smtClean="0"/>
              <a:t>People mistake it for tolerance and empathy</a:t>
            </a:r>
          </a:p>
          <a:p>
            <a:pPr lvl="1"/>
            <a:r>
              <a:rPr lang="en-US" dirty="0" smtClean="0"/>
              <a:t>We should project ourselves imaginatively into the perspectives of others</a:t>
            </a:r>
          </a:p>
          <a:p>
            <a:pPr lvl="1"/>
            <a:r>
              <a:rPr lang="en-US" dirty="0" smtClean="0"/>
              <a:t>But relativism denies a moral standpoint so that we would lose ourselves in the thoughts and emotions of others</a:t>
            </a:r>
          </a:p>
          <a:p>
            <a:pPr lvl="1"/>
            <a:endParaRPr lang="en-US" sz="1400" dirty="0" smtClean="0"/>
          </a:p>
          <a:p>
            <a:r>
              <a:rPr lang="en-US" dirty="0" smtClean="0"/>
              <a:t>In its bad sense, relativism provides an excuse for not opposing evil and for not standing up for moral principle</a:t>
            </a:r>
          </a:p>
          <a:p>
            <a:pPr lvl="1"/>
            <a:r>
              <a:rPr lang="en-US" dirty="0" smtClean="0"/>
              <a:t>Is the rightness of slavery a matter of individual or cultural belief?</a:t>
            </a:r>
          </a:p>
          <a:p>
            <a:pPr lvl="1"/>
            <a:r>
              <a:rPr lang="en-US" dirty="0" smtClean="0"/>
              <a:t>Was Hitler merely doing what was right for him when he sent millions to their death in gas chambers?</a:t>
            </a:r>
          </a:p>
          <a:p>
            <a:pPr lvl="1"/>
            <a:r>
              <a:rPr lang="en-US" dirty="0" smtClean="0"/>
              <a:t>It hardly seems possible that Hitler’s victims were able to pursue their good (=autonomy) when Hitler gained the power to realize his good (=killing non Aryans). </a:t>
            </a:r>
          </a:p>
          <a:p>
            <a:pPr lvl="1"/>
            <a:endParaRPr lang="en-US" sz="1300" dirty="0" smtClean="0"/>
          </a:p>
          <a:p>
            <a:r>
              <a:rPr lang="en-US" dirty="0" smtClean="0"/>
              <a:t>Relativism thus tries to evade moral conflict.  But we must learn to work through moral conflict morally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Ethics and the Law</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dirty="0" smtClean="0"/>
              <a:t>Law: “Society’s attempt to formalize into written rules the public’s ideas about what constitutes right and wrong conduct in various spheres of life.”  </a:t>
            </a:r>
          </a:p>
          <a:p>
            <a:endParaRPr lang="en-US" sz="1000" dirty="0" smtClean="0"/>
          </a:p>
          <a:p>
            <a:r>
              <a:rPr lang="en-US" sz="2200" b="1" dirty="0" smtClean="0"/>
              <a:t>Weber and Lawrence.  (2011).  Business and Society.  McGraw-Hill: 561</a:t>
            </a:r>
          </a:p>
          <a:p>
            <a:endParaRPr lang="en-US" sz="1000" dirty="0" smtClean="0"/>
          </a:p>
          <a:p>
            <a:r>
              <a:rPr lang="en-US" dirty="0" smtClean="0"/>
              <a:t>Difference comes down to two points:</a:t>
            </a:r>
          </a:p>
          <a:p>
            <a:pPr lvl="1"/>
            <a:r>
              <a:rPr lang="en-US" dirty="0" smtClean="0"/>
              <a:t>Ethics provides a standpoint from which to criticize and refine law</a:t>
            </a:r>
          </a:p>
          <a:p>
            <a:pPr lvl="1"/>
            <a:r>
              <a:rPr lang="en-US" dirty="0" smtClean="0"/>
              <a:t>Law deals, mostly, with minimally acceptable conduct.  Ethics starts there but, through virtue ethics, also treats exemplary conduct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Problem-Solving in Engineering Ethics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6225</TotalTime>
  <Words>3380</Words>
  <Application>Microsoft Office PowerPoint</Application>
  <PresentationFormat>On-screen Show (4:3)</PresentationFormat>
  <Paragraphs>387</Paragraphs>
  <Slides>50</Slides>
  <Notes>16</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Office Theme</vt:lpstr>
      <vt:lpstr>1_Office Theme</vt:lpstr>
      <vt:lpstr>Ética: Fundación de las Comunidades Universitarias y de Ingeniería</vt:lpstr>
      <vt:lpstr>Outline</vt:lpstr>
      <vt:lpstr>I. Ética</vt:lpstr>
      <vt:lpstr>Pero … ¿Qué es la Ética?</vt:lpstr>
      <vt:lpstr>Definir la ética</vt:lpstr>
      <vt:lpstr>Relativism</vt:lpstr>
      <vt:lpstr>Relativism</vt:lpstr>
      <vt:lpstr>Ethics and the Law</vt:lpstr>
      <vt:lpstr>Problem-Solving in Engineering Ethics</vt:lpstr>
      <vt:lpstr>Analogy between design and ethics problems</vt:lpstr>
      <vt:lpstr>Problem-solving in engineering</vt:lpstr>
      <vt:lpstr>Solution Testing</vt:lpstr>
      <vt:lpstr>Tres pruebas para evaluar opciones o soluciones a problemas éticos:  1. Daño  2. Reversibilidad 3. Publicidad</vt:lpstr>
      <vt:lpstr>Prueba 1: Daño Ética de las Consecuencias</vt:lpstr>
      <vt:lpstr>Prueba 2: Reversibilidad  Ética del Deber y Derechos</vt:lpstr>
      <vt:lpstr>Prueba 3: Publicidad  Ética de las Virtudes</vt:lpstr>
      <vt:lpstr>Add a Code Test</vt:lpstr>
      <vt:lpstr>Make a Solution Evaluation Matrix</vt:lpstr>
      <vt:lpstr>Practice ethical problem-solving</vt:lpstr>
      <vt:lpstr>Slide 20</vt:lpstr>
      <vt:lpstr>Slide 21</vt:lpstr>
      <vt:lpstr>Slide 22</vt:lpstr>
      <vt:lpstr>Tres Pecados Capitales contra la Integridad Académica </vt:lpstr>
      <vt:lpstr>Scenario 4</vt:lpstr>
      <vt:lpstr>Work on your scenario with your group</vt:lpstr>
      <vt:lpstr>A Quick Detour to the CIAPR Code</vt:lpstr>
      <vt:lpstr>How does the Code Work?</vt:lpstr>
      <vt:lpstr>Even the Pirate Articles of Agreement contain provisions of value</vt:lpstr>
      <vt:lpstr> Principios Fundamentales de Ética Profesional</vt:lpstr>
      <vt:lpstr>Ethical Issues in CIAPR Code</vt:lpstr>
      <vt:lpstr>Ethical Issues in CIAPR Code</vt:lpstr>
      <vt:lpstr>Practical Norms</vt:lpstr>
      <vt:lpstr>CIAPR Code in 1985</vt:lpstr>
      <vt:lpstr>Compare to 1994</vt:lpstr>
      <vt:lpstr>NSPE Code of Ethics</vt:lpstr>
      <vt:lpstr>Additional Requirements in PR</vt:lpstr>
      <vt:lpstr>Slide 37</vt:lpstr>
      <vt:lpstr>Some things to think about…</vt:lpstr>
      <vt:lpstr>No te conviertas en …</vt:lpstr>
      <vt:lpstr>Slide 40</vt:lpstr>
      <vt:lpstr>Assignment</vt:lpstr>
      <vt:lpstr>Design good and bad solutions for the 2-story scenario</vt:lpstr>
      <vt:lpstr>Building a Second Floor on top of a Single-Floor Home</vt:lpstr>
      <vt:lpstr>Problems</vt:lpstr>
      <vt:lpstr>The Issue</vt:lpstr>
      <vt:lpstr>Improper Anchoring</vt:lpstr>
      <vt:lpstr>Improved Anchoring</vt:lpstr>
      <vt:lpstr>Reconocimiento</vt:lpstr>
      <vt:lpstr>Referencias</vt:lpstr>
      <vt:lpstr>Portales en la Internet relacionados al tema</vt:lpstr>
    </vt:vector>
  </TitlesOfParts>
  <Company>UPRM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Engineering</dc:title>
  <dc:creator>Luis O. Jimenez</dc:creator>
  <cp:lastModifiedBy>frey.william</cp:lastModifiedBy>
  <cp:revision>420</cp:revision>
  <cp:lastPrinted>2000-09-20T21:36:17Z</cp:lastPrinted>
  <dcterms:created xsi:type="dcterms:W3CDTF">2000-09-20T04:40:16Z</dcterms:created>
  <dcterms:modified xsi:type="dcterms:W3CDTF">2010-12-14T17:09:50Z</dcterms:modified>
</cp:coreProperties>
</file>