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 smtClean="0"/>
              <a:t>The Game</a:t>
            </a:r>
          </a:p>
          <a:p>
            <a:r>
              <a:rPr lang="en-US" dirty="0" smtClean="0"/>
              <a:t>for Hard Core</a:t>
            </a:r>
          </a:p>
          <a:p>
            <a:r>
              <a:rPr lang="en-US" dirty="0" smtClean="0"/>
              <a:t>Ethical Engineers</a:t>
            </a:r>
          </a:p>
          <a:p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Reducing ethics to this practical</a:t>
            </a:r>
          </a:p>
          <a:p>
            <a:r>
              <a:rPr lang="en-US" sz="4000" b="1" dirty="0" smtClean="0"/>
              <a:t>discipline blocks analysis</a:t>
            </a:r>
          </a:p>
          <a:p>
            <a:r>
              <a:rPr lang="en-US" sz="4000" b="1" dirty="0" smtClean="0"/>
              <a:t>of morally exemplary conduct.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Law?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62000" y="1143000"/>
            <a:ext cx="76200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Society’s attempt to formalize into </a:t>
            </a:r>
          </a:p>
          <a:p>
            <a:r>
              <a:rPr lang="en-US" sz="4000" dirty="0" smtClean="0"/>
              <a:t>rules the public’s ideas about </a:t>
            </a:r>
          </a:p>
          <a:p>
            <a:r>
              <a:rPr lang="en-US" sz="4000" dirty="0" smtClean="0"/>
              <a:t>what constitutes right and wrong </a:t>
            </a:r>
          </a:p>
          <a:p>
            <a:r>
              <a:rPr lang="en-US" sz="4000" dirty="0" smtClean="0"/>
              <a:t>conduct in various spheres of life.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Law?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test has us project ourselves</a:t>
            </a:r>
          </a:p>
          <a:p>
            <a:r>
              <a:rPr lang="en-US" sz="4000" b="1" dirty="0" smtClean="0"/>
              <a:t>into the shoes of others to view</a:t>
            </a:r>
          </a:p>
          <a:p>
            <a:r>
              <a:rPr lang="en-US" sz="4000" b="1" dirty="0" smtClean="0"/>
              <a:t>the proposed action from their</a:t>
            </a:r>
          </a:p>
          <a:p>
            <a:r>
              <a:rPr lang="en-US" sz="4000" b="1" dirty="0" smtClean="0"/>
              <a:t>standpoint.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reversibility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Code provisions ruling out disloyal</a:t>
            </a:r>
          </a:p>
          <a:p>
            <a:r>
              <a:rPr lang="en-US" sz="4000" dirty="0" smtClean="0"/>
              <a:t>competition pertain to this </a:t>
            </a:r>
          </a:p>
          <a:p>
            <a:r>
              <a:rPr lang="en-US" sz="4000" dirty="0" smtClean="0"/>
              <a:t>engineering relation. 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relation of collegiality between the engineer and his or her peers?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often repeated maxim places</a:t>
            </a:r>
          </a:p>
          <a:p>
            <a:r>
              <a:rPr lang="en-US" sz="4000" dirty="0" smtClean="0"/>
              <a:t>too much faith in engineering</a:t>
            </a:r>
          </a:p>
          <a:p>
            <a:r>
              <a:rPr lang="en-US" sz="4000" dirty="0" smtClean="0"/>
              <a:t>codes of ethics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maxim that code provisions can solve all ethical problems?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09600" y="11430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b="1" dirty="0" smtClean="0"/>
              <a:t>This discipline differs from the law</a:t>
            </a:r>
          </a:p>
          <a:p>
            <a:r>
              <a:rPr lang="en-US" sz="4000" b="1" dirty="0" smtClean="0"/>
              <a:t>because it explores regions of </a:t>
            </a:r>
          </a:p>
          <a:p>
            <a:r>
              <a:rPr lang="en-US" sz="4000" b="1" dirty="0" smtClean="0"/>
              <a:t>exemplary conduct as well as </a:t>
            </a:r>
          </a:p>
          <a:p>
            <a:r>
              <a:rPr lang="en-US" sz="4000" b="1" dirty="0" smtClean="0"/>
              <a:t>minimum standards of acceptable</a:t>
            </a:r>
          </a:p>
          <a:p>
            <a:r>
              <a:rPr lang="en-US" sz="4000" b="1" dirty="0" smtClean="0"/>
              <a:t>conduct.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Ethics?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test asks you how the action </a:t>
            </a:r>
          </a:p>
          <a:p>
            <a:r>
              <a:rPr lang="en-US" sz="4000" b="1" dirty="0" smtClean="0"/>
              <a:t>under consideration will play </a:t>
            </a:r>
          </a:p>
          <a:p>
            <a:r>
              <a:rPr lang="en-US" sz="4000" b="1" dirty="0" smtClean="0"/>
              <a:t>on the TV news tomorrow.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publicity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principal function of the </a:t>
            </a:r>
          </a:p>
          <a:p>
            <a:r>
              <a:rPr lang="en-US" sz="4000" b="1" dirty="0" smtClean="0"/>
              <a:t>professional engineer.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serving humanity?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Just as design solutions must be</a:t>
            </a:r>
          </a:p>
          <a:p>
            <a:r>
              <a:rPr lang="en-US" sz="4000" dirty="0" smtClean="0"/>
              <a:t>implemented over background </a:t>
            </a:r>
          </a:p>
          <a:p>
            <a:r>
              <a:rPr lang="en-US" sz="4000" dirty="0" smtClean="0"/>
              <a:t>constraints, so also must ethical</a:t>
            </a:r>
          </a:p>
          <a:p>
            <a:r>
              <a:rPr lang="en-US" sz="4000" dirty="0" smtClean="0"/>
              <a:t>solutions be implemented over</a:t>
            </a:r>
          </a:p>
          <a:p>
            <a:r>
              <a:rPr lang="en-US" sz="4000" dirty="0" smtClean="0"/>
              <a:t>obstacles that arise from situation-</a:t>
            </a:r>
          </a:p>
          <a:p>
            <a:r>
              <a:rPr lang="en-US" sz="4000" dirty="0" smtClean="0"/>
              <a:t>based constraints 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part of the analogy between ethics and design problems?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idea of role taking as </a:t>
            </a:r>
          </a:p>
          <a:p>
            <a:r>
              <a:rPr lang="en-US" sz="4000" b="1" dirty="0" smtClean="0"/>
              <a:t>employed by the reversibility test</a:t>
            </a:r>
          </a:p>
          <a:p>
            <a:r>
              <a:rPr lang="en-US" sz="4000" b="1" dirty="0" smtClean="0"/>
              <a:t>is a key component of this </a:t>
            </a:r>
          </a:p>
          <a:p>
            <a:r>
              <a:rPr lang="en-US" sz="4000" b="1" dirty="0" smtClean="0"/>
              <a:t>ethical theory.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Deontology?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Ethics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Problem Solving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Eng Codes of Ethics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Misc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Just as engineering design problems</a:t>
            </a:r>
          </a:p>
          <a:p>
            <a:r>
              <a:rPr lang="en-US" sz="4000" dirty="0" smtClean="0"/>
              <a:t>seek to build specifications into a</a:t>
            </a:r>
          </a:p>
          <a:p>
            <a:r>
              <a:rPr lang="en-US" sz="4000" dirty="0" smtClean="0"/>
              <a:t>prototype, ethical problems </a:t>
            </a:r>
          </a:p>
          <a:p>
            <a:r>
              <a:rPr lang="en-US" sz="4000" dirty="0" smtClean="0"/>
              <a:t>require developing actions that</a:t>
            </a:r>
          </a:p>
          <a:p>
            <a:r>
              <a:rPr lang="en-US" sz="4000" dirty="0" smtClean="0"/>
              <a:t>realize ethical value.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analogy between design and ethics problems?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practical norm prohibits </a:t>
            </a:r>
          </a:p>
          <a:p>
            <a:r>
              <a:rPr lang="en-US" sz="4000" dirty="0" smtClean="0"/>
              <a:t>engineers from signing or sealing</a:t>
            </a:r>
          </a:p>
          <a:p>
            <a:r>
              <a:rPr lang="en-US" sz="4000" dirty="0" smtClean="0"/>
              <a:t>projects that have not been prepared</a:t>
            </a:r>
          </a:p>
          <a:p>
            <a:r>
              <a:rPr lang="en-US" sz="4000" dirty="0" smtClean="0"/>
              <a:t>under their direct responsibility.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practical norm 5j?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81000" y="1143000"/>
            <a:ext cx="8153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stage of the problem-solving </a:t>
            </a:r>
          </a:p>
          <a:p>
            <a:r>
              <a:rPr lang="en-US" sz="4000" b="1" dirty="0" smtClean="0"/>
              <a:t>process considers resource, interest, </a:t>
            </a:r>
          </a:p>
          <a:p>
            <a:r>
              <a:rPr lang="en-US" sz="4000" b="1" dirty="0" smtClean="0"/>
              <a:t>and technical constraints that could </a:t>
            </a:r>
          </a:p>
          <a:p>
            <a:r>
              <a:rPr lang="en-US" sz="4000" b="1" dirty="0" smtClean="0"/>
              <a:t>impede realizing an ethical solution.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solution implementation?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s-ES_tradnl" sz="4000" dirty="0" smtClean="0"/>
              <a:t>Disciplina filosófica que estudia </a:t>
            </a:r>
          </a:p>
          <a:p>
            <a:r>
              <a:rPr lang="es-ES_tradnl" sz="4000" dirty="0" smtClean="0"/>
              <a:t>racionalmente la conducta </a:t>
            </a:r>
          </a:p>
          <a:p>
            <a:r>
              <a:rPr lang="es-ES_tradnl" sz="4000" dirty="0" smtClean="0"/>
              <a:t>humana desde un punto de </a:t>
            </a:r>
          </a:p>
          <a:p>
            <a:r>
              <a:rPr lang="es-ES_tradnl" sz="4000" dirty="0" smtClean="0"/>
              <a:t>vista de los deberes y </a:t>
            </a:r>
          </a:p>
          <a:p>
            <a:r>
              <a:rPr lang="es-ES_tradnl" sz="4000" dirty="0" smtClean="0"/>
              <a:t>virtudes morales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smtClean="0"/>
              <a:t>¿Qué es la Ética?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Problem Specification</a:t>
            </a:r>
          </a:p>
          <a:p>
            <a:r>
              <a:rPr lang="en-US" sz="4000" dirty="0" smtClean="0"/>
              <a:t>Solution Generation</a:t>
            </a:r>
          </a:p>
          <a:p>
            <a:r>
              <a:rPr lang="en-US" sz="4000" dirty="0" smtClean="0"/>
              <a:t>Solution Testing</a:t>
            </a:r>
          </a:p>
          <a:p>
            <a:r>
              <a:rPr lang="en-US" sz="4000" dirty="0" smtClean="0"/>
              <a:t>Solution Implementation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four stages to ethical problem solving?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constitutes the greatest change</a:t>
            </a:r>
          </a:p>
          <a:p>
            <a:r>
              <a:rPr lang="en-US" sz="4000" dirty="0" smtClean="0"/>
              <a:t>from the 1985 to the 1994 CIAPR</a:t>
            </a:r>
          </a:p>
          <a:p>
            <a:r>
              <a:rPr lang="en-US" sz="4000" dirty="0" smtClean="0"/>
              <a:t>Code of Ethics.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err="1" smtClean="0"/>
              <a:t>parmountcy</a:t>
            </a:r>
            <a:r>
              <a:rPr lang="en-US" dirty="0" smtClean="0"/>
              <a:t> of public health, safety, and welfare?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view holds</a:t>
            </a:r>
          </a:p>
          <a:p>
            <a:r>
              <a:rPr lang="en-US" sz="4000" b="1" dirty="0" smtClean="0"/>
              <a:t>that the beliefs of one’s social</a:t>
            </a:r>
          </a:p>
          <a:p>
            <a:r>
              <a:rPr lang="en-US" sz="4000" b="1" dirty="0" smtClean="0"/>
              <a:t>group determine good and bad</a:t>
            </a:r>
          </a:p>
          <a:p>
            <a:r>
              <a:rPr lang="en-US" sz="4000" b="1" dirty="0" smtClean="0"/>
              <a:t>as well as right and wrong.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cultural relativism?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ethical theory that denies </a:t>
            </a:r>
          </a:p>
          <a:p>
            <a:r>
              <a:rPr lang="en-US" sz="4000" dirty="0" smtClean="0"/>
              <a:t>the existence of universal moral</a:t>
            </a:r>
          </a:p>
          <a:p>
            <a:r>
              <a:rPr lang="en-US" sz="4000" dirty="0" smtClean="0"/>
              <a:t> truths and proposes that right and </a:t>
            </a:r>
          </a:p>
          <a:p>
            <a:r>
              <a:rPr lang="en-US" sz="4000" dirty="0" smtClean="0"/>
              <a:t>wrong must be defined variously, </a:t>
            </a:r>
          </a:p>
          <a:p>
            <a:r>
              <a:rPr lang="en-US" sz="4000" dirty="0" smtClean="0"/>
              <a:t>based on differences in cultural </a:t>
            </a:r>
          </a:p>
          <a:p>
            <a:r>
              <a:rPr lang="en-US" sz="4000" dirty="0" smtClean="0"/>
              <a:t>norms and mores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Relativism?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test tells us to look for </a:t>
            </a:r>
          </a:p>
          <a:p>
            <a:r>
              <a:rPr lang="en-US" sz="4000" dirty="0" smtClean="0"/>
              <a:t>the alternative that produces the</a:t>
            </a:r>
          </a:p>
          <a:p>
            <a:r>
              <a:rPr lang="en-US" sz="4000" dirty="0" smtClean="0"/>
              <a:t>least harm.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harm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relation, as covered in the </a:t>
            </a:r>
          </a:p>
          <a:p>
            <a:r>
              <a:rPr lang="en-US" sz="4000" b="1" dirty="0" smtClean="0"/>
              <a:t>CIAPR code of ethics, is based</a:t>
            </a:r>
          </a:p>
          <a:p>
            <a:r>
              <a:rPr lang="en-US" sz="4000" b="1" dirty="0" smtClean="0"/>
              <a:t>on faithful agency, avoiding con-</a:t>
            </a:r>
          </a:p>
          <a:p>
            <a:r>
              <a:rPr lang="en-US" sz="4000" b="1" dirty="0" err="1" smtClean="0"/>
              <a:t>flicts</a:t>
            </a:r>
            <a:r>
              <a:rPr lang="en-US" sz="4000" b="1" dirty="0" smtClean="0"/>
              <a:t> of interests, and maintaining</a:t>
            </a:r>
          </a:p>
          <a:p>
            <a:r>
              <a:rPr lang="en-US" sz="4000" b="1" dirty="0" smtClean="0"/>
              <a:t>confidences.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relation between the engineer and the client?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594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85</cp:revision>
  <cp:lastPrinted>2001-01-31T16:21:13Z</cp:lastPrinted>
  <dcterms:created xsi:type="dcterms:W3CDTF">1998-08-03T22:24:04Z</dcterms:created>
  <dcterms:modified xsi:type="dcterms:W3CDTF">2010-12-14T17:09:04Z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