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20"/>
  </p:handoutMasterIdLst>
  <p:sldIdLst>
    <p:sldId id="256" r:id="rId2"/>
    <p:sldId id="277" r:id="rId3"/>
    <p:sldId id="300" r:id="rId4"/>
    <p:sldId id="301" r:id="rId5"/>
    <p:sldId id="303" r:id="rId6"/>
    <p:sldId id="302" r:id="rId7"/>
    <p:sldId id="298" r:id="rId8"/>
    <p:sldId id="296" r:id="rId9"/>
    <p:sldId id="297" r:id="rId10"/>
    <p:sldId id="304" r:id="rId11"/>
    <p:sldId id="305" r:id="rId12"/>
    <p:sldId id="306" r:id="rId13"/>
    <p:sldId id="307" r:id="rId14"/>
    <p:sldId id="308" r:id="rId15"/>
    <p:sldId id="309" r:id="rId16"/>
    <p:sldId id="287" r:id="rId17"/>
    <p:sldId id="294" r:id="rId18"/>
    <p:sldId id="292" r:id="rId19"/>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9623" autoAdjust="0"/>
    <p:restoredTop sz="94658" autoAdjust="0"/>
  </p:normalViewPr>
  <p:slideViewPr>
    <p:cSldViewPr>
      <p:cViewPr varScale="1">
        <p:scale>
          <a:sx n="97" d="100"/>
          <a:sy n="97" d="100"/>
        </p:scale>
        <p:origin x="-114" y="-3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4323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4275"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4276"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4277"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1F00D66-328B-407B-A6CD-499CD0E34CF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F6A6E9-1274-414B-9533-5958E8ABD2E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147038-E326-410E-B1EE-AE1E418F12C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2A6111-7DA3-4A68-9520-CE8CE0CB862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337EB01-27E6-409A-BC4B-D4C1A424F2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A68FE4-1C3A-4579-A9F0-5F8EFC66BDD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4EB4B6-BB96-48BD-8D69-BC4E71D2725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5833782-FDDE-4F85-9C9F-59E2A1E14D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9937D4-9334-4BFF-B426-F4F0975D28B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EA7139-BB25-4AE7-9091-086CD68F2F9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3BB79A-47E5-4E94-B542-3B5A039FA9F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AB98FC5-C626-41A5-A947-4A71E62715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7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7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BC0AFDA-20A2-4A06-B4BE-C053DA032E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Being an Ethical Job Candidate</a:t>
            </a:r>
          </a:p>
        </p:txBody>
      </p:sp>
      <p:sp>
        <p:nvSpPr>
          <p:cNvPr id="2051" name="Rectangle 3"/>
          <p:cNvSpPr>
            <a:spLocks noGrp="1" noChangeArrowheads="1"/>
          </p:cNvSpPr>
          <p:nvPr>
            <p:ph type="subTitle" idx="1"/>
          </p:nvPr>
        </p:nvSpPr>
        <p:spPr>
          <a:xfrm>
            <a:off x="1371600" y="3886200"/>
            <a:ext cx="6400800" cy="2362200"/>
          </a:xfrm>
        </p:spPr>
        <p:txBody>
          <a:bodyPr/>
          <a:lstStyle/>
          <a:p>
            <a:pPr eaLnBrk="1" hangingPunct="1">
              <a:lnSpc>
                <a:spcPct val="90000"/>
              </a:lnSpc>
            </a:pPr>
            <a:r>
              <a:rPr lang="en-US" sz="2800" i="1" dirty="0" smtClean="0"/>
              <a:t>Guidelines to Professional Employment for Engineers and Scientists from IEEE</a:t>
            </a:r>
          </a:p>
          <a:p>
            <a:pPr eaLnBrk="1" hangingPunct="1">
              <a:lnSpc>
                <a:spcPct val="90000"/>
              </a:lnSpc>
            </a:pPr>
            <a:r>
              <a:rPr lang="en-US" sz="2800" dirty="0" smtClean="0"/>
              <a:t>Presented by William J. Frey</a:t>
            </a:r>
          </a:p>
          <a:p>
            <a:pPr eaLnBrk="1" hangingPunct="1">
              <a:lnSpc>
                <a:spcPct val="90000"/>
              </a:lnSpc>
            </a:pPr>
            <a:r>
              <a:rPr lang="en-US" sz="2800" dirty="0" smtClean="0"/>
              <a:t>College of Business Administration</a:t>
            </a:r>
          </a:p>
          <a:p>
            <a:pPr eaLnBrk="1" hangingPunct="1">
              <a:lnSpc>
                <a:spcPct val="90000"/>
              </a:lnSpc>
            </a:pPr>
            <a:r>
              <a:rPr lang="en-US" sz="2800" dirty="0" smtClean="0"/>
              <a:t>UPRM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457200" y="609600"/>
            <a:ext cx="8229600" cy="5430838"/>
          </a:xfrm>
          <a:prstGeom prst="rect">
            <a:avLst/>
          </a:prstGeom>
          <a:noFill/>
          <a:ln w="9525">
            <a:noFill/>
            <a:miter lim="800000"/>
            <a:headEnd/>
            <a:tailEnd/>
          </a:ln>
        </p:spPr>
        <p:txBody>
          <a:bodyPr>
            <a:spAutoFit/>
          </a:bodyPr>
          <a:lstStyle/>
          <a:p>
            <a:pPr>
              <a:spcBef>
                <a:spcPct val="50000"/>
              </a:spcBef>
            </a:pPr>
            <a:r>
              <a:rPr lang="en-US" sz="2800" b="1" i="1">
                <a:latin typeface="Times New Roman" pitchFamily="18" charset="0"/>
              </a:rPr>
              <a:t>1. Bring Your Friends</a:t>
            </a:r>
            <a:r>
              <a:rPr lang="en-US" sz="2800">
                <a:latin typeface="Times New Roman" pitchFamily="18" charset="0"/>
              </a:rPr>
              <a:t>:</a:t>
            </a:r>
          </a:p>
          <a:p>
            <a:pPr>
              <a:spcBef>
                <a:spcPct val="50000"/>
              </a:spcBef>
            </a:pPr>
            <a:r>
              <a:rPr lang="en-US" sz="2800">
                <a:latin typeface="Times New Roman" pitchFamily="18" charset="0"/>
              </a:rPr>
              <a:t>Maria, a talented student in computer engineering has accepted an offer to work for a prestigious firm.  Then she receives a call for an interview with firm X.  She tells them that she has already accepted an offer from Y, but the caller says that doesn’t matter.  “We want to interview you anyway so that we can document affirmative action compliance.  In fact, if you have any friends who are similarly situated (i.e., women who come from minority groups) please give us their names.  We will fly all of you to our central headquarters for interviews at our expense.  It will be a good vacation.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457200" y="914400"/>
            <a:ext cx="8077200" cy="5343525"/>
          </a:xfrm>
          <a:prstGeom prst="rect">
            <a:avLst/>
          </a:prstGeom>
          <a:noFill/>
          <a:ln w="9525">
            <a:noFill/>
            <a:miter lim="800000"/>
            <a:headEnd/>
            <a:tailEnd/>
          </a:ln>
        </p:spPr>
        <p:txBody>
          <a:bodyPr>
            <a:spAutoFit/>
          </a:bodyPr>
          <a:lstStyle/>
          <a:p>
            <a:pPr>
              <a:spcBef>
                <a:spcPct val="50000"/>
              </a:spcBef>
            </a:pPr>
            <a:r>
              <a:rPr lang="en-US" sz="2000" b="1"/>
              <a:t>2. Working for Mega Weapons</a:t>
            </a:r>
          </a:p>
          <a:p>
            <a:pPr>
              <a:spcBef>
                <a:spcPct val="50000"/>
              </a:spcBef>
            </a:pPr>
            <a:r>
              <a:rPr lang="en-US"/>
              <a:t>Jorge is an unemployed computing professional.  He is also a pacifist.  Antonio, a friend, has a job prospect.  Mega Weapons is looking for someone with Jorge’s expertise.  Yes, he will be spending time developing the guidance systems for “smart bombs,”</a:t>
            </a:r>
          </a:p>
          <a:p>
            <a:pPr>
              <a:spcBef>
                <a:spcPct val="50000"/>
              </a:spcBef>
            </a:pPr>
            <a:r>
              <a:rPr lang="en-US"/>
              <a:t>But the accurate bombs will be less likely to go astray and kill innocent civilians.  Jorge, however, remains unimpressed by this.  “They’re still bombs,” he says, “and their primary purpose is to kill human beings.  Besides, I would compromise myself by even accepting an interview.  What if they ask me about my views on war?  I would have to tell them the truth and then they would dismiss me as a candidate.”</a:t>
            </a:r>
          </a:p>
          <a:p>
            <a:pPr>
              <a:spcBef>
                <a:spcPct val="50000"/>
              </a:spcBef>
            </a:pPr>
            <a:r>
              <a:rPr lang="en-US"/>
              <a:t>Jorge tells his wife about the job prospect.  While she supports his pacifism, she tells him that she can’t continue indefinitely as a waitress; her job is preventing her from completing her college degree and keeps her away from the children.  She asks Jorge if there is any way he can reconcile this job with his pacifism.</a:t>
            </a:r>
          </a:p>
          <a:p>
            <a:pPr>
              <a:spcBef>
                <a:spcPct val="50000"/>
              </a:spcBef>
            </a:pPr>
            <a:r>
              <a:rPr lang="en-US"/>
              <a:t>What should Jorge do?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smtClean="0"/>
              <a:t>Sidebar on Borenstein</a:t>
            </a:r>
          </a:p>
        </p:txBody>
      </p:sp>
      <p:pic>
        <p:nvPicPr>
          <p:cNvPr id="54275" name="Picture 5"/>
          <p:cNvPicPr>
            <a:picLocks noGrp="1" noChangeAspect="1" noChangeArrowheads="1"/>
          </p:cNvPicPr>
          <p:nvPr>
            <p:ph type="body" idx="4294967295"/>
          </p:nvPr>
        </p:nvPicPr>
        <p:blipFill>
          <a:blip r:embed="rId2" cstate="print"/>
          <a:srcRect/>
          <a:stretch>
            <a:fillRect/>
          </a:stretch>
        </p:blipFill>
        <p:spPr>
          <a:xfrm>
            <a:off x="1371600" y="1371600"/>
            <a:ext cx="6553200" cy="2286000"/>
          </a:xfrm>
          <a:noFill/>
        </p:spPr>
      </p:pic>
      <p:pic>
        <p:nvPicPr>
          <p:cNvPr id="54276" name="Picture 6"/>
          <p:cNvPicPr>
            <a:picLocks noChangeAspect="1" noChangeArrowheads="1"/>
          </p:cNvPicPr>
          <p:nvPr/>
        </p:nvPicPr>
        <p:blipFill>
          <a:blip r:embed="rId3" cstate="print"/>
          <a:srcRect/>
          <a:stretch>
            <a:fillRect/>
          </a:stretch>
        </p:blipFill>
        <p:spPr bwMode="auto">
          <a:xfrm>
            <a:off x="1371600" y="3962400"/>
            <a:ext cx="6553200" cy="263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smtClean="0"/>
              <a:t>An argument you may not like…</a:t>
            </a:r>
          </a:p>
        </p:txBody>
      </p:sp>
      <p:sp>
        <p:nvSpPr>
          <p:cNvPr id="55299" name="Rectangle 4"/>
          <p:cNvSpPr>
            <a:spLocks noGrp="1" noChangeArrowheads="1"/>
          </p:cNvSpPr>
          <p:nvPr>
            <p:ph type="body" sz="half" idx="4294967295"/>
          </p:nvPr>
        </p:nvSpPr>
        <p:spPr>
          <a:xfrm>
            <a:off x="457200" y="1600200"/>
            <a:ext cx="4038600" cy="4525963"/>
          </a:xfrm>
        </p:spPr>
        <p:txBody>
          <a:bodyPr/>
          <a:lstStyle/>
          <a:p>
            <a:pPr eaLnBrk="1" hangingPunct="1">
              <a:lnSpc>
                <a:spcPct val="90000"/>
              </a:lnSpc>
            </a:pPr>
            <a:r>
              <a:rPr lang="en-US" sz="2400" dirty="0" smtClean="0"/>
              <a:t>I am a doctor</a:t>
            </a:r>
          </a:p>
          <a:p>
            <a:pPr eaLnBrk="1" hangingPunct="1">
              <a:lnSpc>
                <a:spcPct val="90000"/>
              </a:lnSpc>
            </a:pPr>
            <a:endParaRPr lang="en-US" sz="2400" dirty="0" smtClean="0"/>
          </a:p>
          <a:p>
            <a:pPr eaLnBrk="1" hangingPunct="1">
              <a:lnSpc>
                <a:spcPct val="90000"/>
              </a:lnSpc>
            </a:pPr>
            <a:r>
              <a:rPr lang="en-US" sz="2400" dirty="0" smtClean="0"/>
              <a:t>My “moral enemy” is lying on the table and needs my services to live.</a:t>
            </a:r>
          </a:p>
          <a:p>
            <a:pPr eaLnBrk="1" hangingPunct="1">
              <a:lnSpc>
                <a:spcPct val="90000"/>
              </a:lnSpc>
            </a:pPr>
            <a:endParaRPr lang="en-US" sz="2400" dirty="0" smtClean="0"/>
          </a:p>
          <a:p>
            <a:pPr eaLnBrk="1" hangingPunct="1">
              <a:lnSpc>
                <a:spcPct val="90000"/>
              </a:lnSpc>
            </a:pPr>
            <a:r>
              <a:rPr lang="en-US" sz="2400" dirty="0" smtClean="0"/>
              <a:t>As a doctor I have a moral and professional obligation to save him.</a:t>
            </a:r>
          </a:p>
        </p:txBody>
      </p:sp>
      <p:sp>
        <p:nvSpPr>
          <p:cNvPr id="55300" name="Rectangle 5"/>
          <p:cNvSpPr>
            <a:spLocks noGrp="1" noChangeArrowheads="1"/>
          </p:cNvSpPr>
          <p:nvPr>
            <p:ph type="body" sz="half" idx="4294967295"/>
          </p:nvPr>
        </p:nvSpPr>
        <p:spPr>
          <a:xfrm>
            <a:off x="4648200" y="1600200"/>
            <a:ext cx="4038600" cy="4525963"/>
          </a:xfrm>
        </p:spPr>
        <p:txBody>
          <a:bodyPr/>
          <a:lstStyle/>
          <a:p>
            <a:pPr eaLnBrk="1" hangingPunct="1">
              <a:lnSpc>
                <a:spcPct val="90000"/>
              </a:lnSpc>
            </a:pPr>
            <a:r>
              <a:rPr lang="en-US" sz="2400" smtClean="0"/>
              <a:t>I am an engineer</a:t>
            </a:r>
          </a:p>
          <a:p>
            <a:pPr eaLnBrk="1" hangingPunct="1">
              <a:lnSpc>
                <a:spcPct val="90000"/>
              </a:lnSpc>
            </a:pPr>
            <a:endParaRPr lang="en-US" sz="2400" smtClean="0"/>
          </a:p>
          <a:p>
            <a:pPr eaLnBrk="1" hangingPunct="1">
              <a:lnSpc>
                <a:spcPct val="90000"/>
              </a:lnSpc>
            </a:pPr>
            <a:r>
              <a:rPr lang="en-US" sz="2400" smtClean="0"/>
              <a:t>I have expertise like Borenstein that is essential to a weapons project that has been publicly and politically validated</a:t>
            </a:r>
          </a:p>
          <a:p>
            <a:pPr eaLnBrk="1" hangingPunct="1">
              <a:lnSpc>
                <a:spcPct val="90000"/>
              </a:lnSpc>
            </a:pPr>
            <a:endParaRPr lang="en-US" sz="2400" smtClean="0"/>
          </a:p>
          <a:p>
            <a:pPr eaLnBrk="1" hangingPunct="1">
              <a:lnSpc>
                <a:spcPct val="90000"/>
              </a:lnSpc>
            </a:pPr>
            <a:r>
              <a:rPr lang="en-US" sz="2400" smtClean="0"/>
              <a:t>I have an obligation to set aside my personal beliefs to work on this project.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smtClean="0"/>
              <a:t>4. We Protect Our Property</a:t>
            </a:r>
          </a:p>
        </p:txBody>
      </p:sp>
      <p:sp>
        <p:nvSpPr>
          <p:cNvPr id="13315" name="Rectangle 3"/>
          <p:cNvSpPr>
            <a:spLocks noGrp="1" noChangeArrowheads="1"/>
          </p:cNvSpPr>
          <p:nvPr>
            <p:ph type="body" idx="1"/>
          </p:nvPr>
        </p:nvSpPr>
        <p:spPr>
          <a:xfrm>
            <a:off x="457200" y="1828800"/>
            <a:ext cx="8229600" cy="4525963"/>
          </a:xfrm>
        </p:spPr>
        <p:txBody>
          <a:bodyPr/>
          <a:lstStyle/>
          <a:p>
            <a:pPr eaLnBrk="1" hangingPunct="1">
              <a:lnSpc>
                <a:spcPct val="90000"/>
              </a:lnSpc>
            </a:pPr>
            <a:r>
              <a:rPr lang="en-US" sz="2800" smtClean="0"/>
              <a:t>Pedro has a job offer from Z-Corp, a manufacturer of computer chips.  Z-Corp has recently had problems with its competitors who have tried to hire away its employees to get information about their chip production process.  In response, Z-Corp now includes a clause (non-disclosure agreement) in its employment contract that prohibits employees from working with competitors for up to five years.  Should Pedro be concerned about this?  What should he do?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b="1" smtClean="0"/>
              <a:t>5. You Can’t Sue Us!</a:t>
            </a:r>
          </a:p>
        </p:txBody>
      </p:sp>
      <p:sp>
        <p:nvSpPr>
          <p:cNvPr id="14339" name="Rectangle 3"/>
          <p:cNvSpPr>
            <a:spLocks noGrp="1" noChangeArrowheads="1"/>
          </p:cNvSpPr>
          <p:nvPr>
            <p:ph type="body" idx="1"/>
          </p:nvPr>
        </p:nvSpPr>
        <p:spPr>
          <a:xfrm>
            <a:off x="457200" y="1600200"/>
            <a:ext cx="8229600" cy="4953000"/>
          </a:xfrm>
        </p:spPr>
        <p:txBody>
          <a:bodyPr/>
          <a:lstStyle/>
          <a:p>
            <a:pPr eaLnBrk="1" hangingPunct="1">
              <a:lnSpc>
                <a:spcPct val="80000"/>
              </a:lnSpc>
            </a:pPr>
            <a:r>
              <a:rPr lang="en-US" sz="2800" smtClean="0"/>
              <a:t>Marta, a student at an Hispanic university has just accepted a job with a major U.S. corporation.  The job seems ideal.  However, she notices that her employment contract includes a clause to the effect that she cannot sue the corporation for wrongful dismissal should she be fired or laid off.  Instead, the dispute would be resolved by an outside arbitrator.  The arbitrator’s decision would be binding on both parties.  Moreover, the arbitrator would be chosen by the company.  Marta suspects that this agreement represents a “hard line” stance that the company has taken on wrongful dismissal suits.  What should she do?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Your Task</a:t>
            </a:r>
          </a:p>
        </p:txBody>
      </p:sp>
      <p:sp>
        <p:nvSpPr>
          <p:cNvPr id="34819" name="Rectangle 3"/>
          <p:cNvSpPr>
            <a:spLocks noGrp="1" noChangeArrowheads="1"/>
          </p:cNvSpPr>
          <p:nvPr>
            <p:ph type="body" idx="1"/>
          </p:nvPr>
        </p:nvSpPr>
        <p:spPr>
          <a:xfrm>
            <a:off x="457200" y="1600200"/>
            <a:ext cx="8229600" cy="4724400"/>
          </a:xfrm>
        </p:spPr>
        <p:txBody>
          <a:bodyPr/>
          <a:lstStyle/>
          <a:p>
            <a:pPr eaLnBrk="1" hangingPunct="1">
              <a:lnSpc>
                <a:spcPct val="90000"/>
              </a:lnSpc>
            </a:pPr>
            <a:r>
              <a:rPr lang="en-US" smtClean="0"/>
              <a:t>You will be divided into groups and assigned a scenario</a:t>
            </a:r>
          </a:p>
          <a:p>
            <a:pPr eaLnBrk="1" hangingPunct="1">
              <a:lnSpc>
                <a:spcPct val="90000"/>
              </a:lnSpc>
            </a:pPr>
            <a:endParaRPr lang="en-US" sz="1600" smtClean="0"/>
          </a:p>
          <a:p>
            <a:pPr eaLnBrk="1" hangingPunct="1">
              <a:lnSpc>
                <a:spcPct val="90000"/>
              </a:lnSpc>
            </a:pPr>
            <a:r>
              <a:rPr lang="en-US" smtClean="0"/>
              <a:t>Each scenario involves a difficulty in interpreting an employer/employee obligation </a:t>
            </a:r>
          </a:p>
          <a:p>
            <a:pPr eaLnBrk="1" hangingPunct="1">
              <a:lnSpc>
                <a:spcPct val="90000"/>
              </a:lnSpc>
            </a:pPr>
            <a:endParaRPr lang="en-US" sz="1600" smtClean="0"/>
          </a:p>
          <a:p>
            <a:pPr eaLnBrk="1" hangingPunct="1">
              <a:lnSpc>
                <a:spcPct val="90000"/>
              </a:lnSpc>
            </a:pPr>
            <a:r>
              <a:rPr lang="en-US" smtClean="0"/>
              <a:t>Interpret the obligation as best you can.  </a:t>
            </a:r>
          </a:p>
          <a:p>
            <a:pPr eaLnBrk="1" hangingPunct="1">
              <a:lnSpc>
                <a:spcPct val="90000"/>
              </a:lnSpc>
            </a:pPr>
            <a:endParaRPr lang="en-US" sz="1600" smtClean="0"/>
          </a:p>
          <a:p>
            <a:pPr eaLnBrk="1" hangingPunct="1">
              <a:lnSpc>
                <a:spcPct val="90000"/>
              </a:lnSpc>
            </a:pPr>
            <a:r>
              <a:rPr lang="en-US" smtClean="0"/>
              <a:t>Evaluate and rank the solutions given using 3 ethics tests and a feasibility test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715962"/>
          </a:xfrm>
        </p:spPr>
        <p:txBody>
          <a:bodyPr/>
          <a:lstStyle/>
          <a:p>
            <a:pPr eaLnBrk="1" hangingPunct="1"/>
            <a:r>
              <a:rPr lang="en-US" sz="4000" smtClean="0"/>
              <a:t>Summary of Obligations</a:t>
            </a:r>
          </a:p>
        </p:txBody>
      </p:sp>
      <p:sp>
        <p:nvSpPr>
          <p:cNvPr id="35843" name="Rectangle 3"/>
          <p:cNvSpPr>
            <a:spLocks noGrp="1" noChangeArrowheads="1"/>
          </p:cNvSpPr>
          <p:nvPr>
            <p:ph type="body" idx="1"/>
          </p:nvPr>
        </p:nvSpPr>
        <p:spPr>
          <a:xfrm>
            <a:off x="304800" y="990600"/>
            <a:ext cx="8534400" cy="5562600"/>
          </a:xfrm>
        </p:spPr>
        <p:txBody>
          <a:bodyPr/>
          <a:lstStyle/>
          <a:p>
            <a:pPr marL="381000" indent="-381000" eaLnBrk="1" hangingPunct="1">
              <a:lnSpc>
                <a:spcPct val="80000"/>
              </a:lnSpc>
              <a:buFontTx/>
              <a:buAutoNum type="arabicPeriod"/>
            </a:pPr>
            <a:r>
              <a:rPr lang="en-US" sz="2400" b="1" smtClean="0"/>
              <a:t>Sincere Interest (Candidate and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Full and Honest Disclosure (Employer)</a:t>
            </a:r>
          </a:p>
          <a:p>
            <a:pPr marL="800100" lvl="1" indent="-342900" eaLnBrk="1" hangingPunct="1">
              <a:lnSpc>
                <a:spcPct val="80000"/>
              </a:lnSpc>
            </a:pPr>
            <a:r>
              <a:rPr lang="en-US" sz="1800" smtClean="0"/>
              <a:t>Terms of Interview</a:t>
            </a:r>
          </a:p>
          <a:p>
            <a:pPr marL="800100" lvl="1" indent="-342900" eaLnBrk="1" hangingPunct="1">
              <a:lnSpc>
                <a:spcPct val="80000"/>
              </a:lnSpc>
            </a:pPr>
            <a:r>
              <a:rPr lang="en-US" sz="1800" smtClean="0"/>
              <a:t>Technical and Business Nature of Job</a:t>
            </a:r>
          </a:p>
          <a:p>
            <a:pPr marL="800100" lvl="1" indent="-342900" eaLnBrk="1" hangingPunct="1">
              <a:lnSpc>
                <a:spcPct val="80000"/>
              </a:lnSpc>
            </a:pPr>
            <a:r>
              <a:rPr lang="en-US" sz="1800" smtClean="0"/>
              <a:t>Employment Offer</a:t>
            </a:r>
          </a:p>
          <a:p>
            <a:pPr marL="800100" lvl="1" indent="-342900" eaLnBrk="1" hangingPunct="1">
              <a:lnSpc>
                <a:spcPct val="80000"/>
              </a:lnSpc>
              <a:buFontTx/>
              <a:buAutoNum type="arabicPeriod"/>
            </a:pPr>
            <a:endParaRPr lang="en-US" sz="1000" smtClean="0"/>
          </a:p>
          <a:p>
            <a:pPr marL="381000" indent="-381000" eaLnBrk="1" hangingPunct="1">
              <a:lnSpc>
                <a:spcPct val="80000"/>
              </a:lnSpc>
              <a:buFontTx/>
              <a:buAutoNum type="arabicPeriod"/>
            </a:pPr>
            <a:r>
              <a:rPr lang="en-US" sz="2400" b="1" smtClean="0"/>
              <a:t>Honoring Confidentiality Agreements (Candidate)</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Treating Candidate Application as Confidential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Minimizing Hiring During Layoffs (Employer)</a:t>
            </a:r>
          </a:p>
          <a:p>
            <a:pPr marL="381000" indent="-381000" eaLnBrk="1" hangingPunct="1">
              <a:lnSpc>
                <a:spcPct val="80000"/>
              </a:lnSpc>
              <a:buFontTx/>
              <a:buAutoNum type="arabicPeriod"/>
            </a:pPr>
            <a:endParaRPr lang="en-US" sz="1200" b="1" smtClean="0"/>
          </a:p>
          <a:p>
            <a:pPr marL="381000" indent="-381000" eaLnBrk="1" hangingPunct="1">
              <a:lnSpc>
                <a:spcPct val="80000"/>
              </a:lnSpc>
              <a:buFontTx/>
              <a:buAutoNum type="arabicPeriod"/>
            </a:pPr>
            <a:r>
              <a:rPr lang="en-US" sz="2400" b="1" smtClean="0"/>
              <a:t>Providing a Satisfying Career Opportunity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Adequate Reparation (Employer)</a:t>
            </a:r>
          </a:p>
          <a:p>
            <a:pPr marL="381000" indent="-381000" eaLnBrk="1" hangingPunct="1">
              <a:lnSpc>
                <a:spcPct val="80000"/>
              </a:lnSpc>
              <a:buFontTx/>
              <a:buAutoNum type="arabicPeriod"/>
            </a:pPr>
            <a:endParaRPr lang="en-US" sz="1000" b="1" smtClean="0"/>
          </a:p>
          <a:p>
            <a:pPr marL="381000" indent="-381000" eaLnBrk="1" hangingPunct="1">
              <a:lnSpc>
                <a:spcPct val="80000"/>
              </a:lnSpc>
              <a:buFontTx/>
              <a:buAutoNum type="arabicPeriod"/>
            </a:pPr>
            <a:r>
              <a:rPr lang="en-US" sz="2400" b="1" smtClean="0"/>
              <a:t>Treating candidates with dignity (privacy, harassment, etc) (Employer)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References</a:t>
            </a:r>
          </a:p>
        </p:txBody>
      </p:sp>
      <p:sp>
        <p:nvSpPr>
          <p:cNvPr id="40963" name="Rectangle 3"/>
          <p:cNvSpPr>
            <a:spLocks noGrp="1" noChangeArrowheads="1"/>
          </p:cNvSpPr>
          <p:nvPr>
            <p:ph type="body" idx="1"/>
          </p:nvPr>
        </p:nvSpPr>
        <p:spPr/>
        <p:txBody>
          <a:bodyPr/>
          <a:lstStyle/>
          <a:p>
            <a:pPr eaLnBrk="1" hangingPunct="1">
              <a:lnSpc>
                <a:spcPct val="80000"/>
              </a:lnSpc>
            </a:pPr>
            <a:r>
              <a:rPr lang="en-US" sz="1800" smtClean="0"/>
              <a:t>Victoria S. Wike, “Professional Engineering Ethical Behavior: A Values-based Approach”.  </a:t>
            </a:r>
            <a:r>
              <a:rPr lang="en-US" sz="1800" i="1" smtClean="0"/>
              <a:t>Proceedings of the 2001 American Society for Engineering Education Annual Conference &amp; Exposition</a:t>
            </a:r>
            <a:r>
              <a:rPr lang="en-US" sz="1800" smtClean="0"/>
              <a:t>, Session 2461.</a:t>
            </a:r>
          </a:p>
          <a:p>
            <a:pPr eaLnBrk="1" hangingPunct="1">
              <a:lnSpc>
                <a:spcPct val="80000"/>
              </a:lnSpc>
            </a:pPr>
            <a:endParaRPr lang="en-US" sz="1800" smtClean="0"/>
          </a:p>
          <a:p>
            <a:pPr eaLnBrk="1" hangingPunct="1">
              <a:lnSpc>
                <a:spcPct val="80000"/>
              </a:lnSpc>
            </a:pPr>
            <a:r>
              <a:rPr lang="en-US" sz="1800" smtClean="0"/>
              <a:t>Michael S. Pritchard (1996) </a:t>
            </a:r>
            <a:r>
              <a:rPr lang="en-US" sz="1800" i="1" smtClean="0"/>
              <a:t>Reasonable Children: Moral Education and Moral Learning</a:t>
            </a:r>
            <a:r>
              <a:rPr lang="en-US" sz="1800" smtClean="0"/>
              <a:t>.  Lawrence, KS: University of Kansas Press: 11.</a:t>
            </a:r>
          </a:p>
          <a:p>
            <a:pPr eaLnBrk="1" hangingPunct="1">
              <a:lnSpc>
                <a:spcPct val="80000"/>
              </a:lnSpc>
            </a:pPr>
            <a:endParaRPr lang="en-US" sz="1800" smtClean="0"/>
          </a:p>
          <a:p>
            <a:pPr eaLnBrk="1" hangingPunct="1">
              <a:lnSpc>
                <a:spcPct val="80000"/>
              </a:lnSpc>
            </a:pPr>
            <a:r>
              <a:rPr lang="en-US" sz="1800" smtClean="0"/>
              <a:t>Stephen H. Unger (1994) Controlling Technology: Ethics and the Responsible Engineer.  New York: John Wiley &amp; Sons: 315-325 (Reprinted with permission of IEEE)</a:t>
            </a:r>
          </a:p>
          <a:p>
            <a:pPr eaLnBrk="1" hangingPunct="1">
              <a:lnSpc>
                <a:spcPct val="80000"/>
              </a:lnSpc>
            </a:pPr>
            <a:endParaRPr lang="en-US" sz="1800" smtClean="0"/>
          </a:p>
          <a:p>
            <a:pPr eaLnBrk="1" hangingPunct="1">
              <a:lnSpc>
                <a:spcPct val="80000"/>
              </a:lnSpc>
            </a:pPr>
            <a:r>
              <a:rPr lang="en-US" sz="1800" smtClean="0"/>
              <a:t>Robert C. Solomon (1999) A Better Way to Think About Business: How Personal Integrity Leads to Corporate Success.  Oxford, UK: Oxford University Press: 71-114.</a:t>
            </a:r>
          </a:p>
          <a:p>
            <a:pPr eaLnBrk="1" hangingPunct="1">
              <a:lnSpc>
                <a:spcPct val="80000"/>
              </a:lnSpc>
            </a:pPr>
            <a:endParaRPr lang="en-US" sz="1800" smtClean="0"/>
          </a:p>
          <a:p>
            <a:pPr eaLnBrk="1" hangingPunct="1">
              <a:lnSpc>
                <a:spcPct val="80000"/>
              </a:lnSpc>
            </a:pPr>
            <a:r>
              <a:rPr lang="en-US" sz="1800" smtClean="0"/>
              <a:t>See Onlineethics, </a:t>
            </a:r>
            <a:r>
              <a:rPr lang="en-US" sz="1800" b="1" smtClean="0"/>
              <a:t>www.onlineethics.org</a:t>
            </a:r>
            <a:r>
              <a:rPr lang="en-US" sz="1800" smtClean="0"/>
              <a:t>, for case on which “Oh, By the Way” is based.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563562"/>
          </a:xfrm>
        </p:spPr>
        <p:txBody>
          <a:bodyPr/>
          <a:lstStyle/>
          <a:p>
            <a:pPr eaLnBrk="1" hangingPunct="1"/>
            <a:r>
              <a:rPr lang="en-US" sz="4000" smtClean="0"/>
              <a:t>Performance Reviews at Enron</a:t>
            </a:r>
          </a:p>
        </p:txBody>
      </p:sp>
      <p:sp>
        <p:nvSpPr>
          <p:cNvPr id="3075" name="Rectangle 3"/>
          <p:cNvSpPr>
            <a:spLocks noGrp="1" noChangeArrowheads="1"/>
          </p:cNvSpPr>
          <p:nvPr>
            <p:ph type="body" idx="1"/>
          </p:nvPr>
        </p:nvSpPr>
        <p:spPr>
          <a:xfrm>
            <a:off x="304800" y="990600"/>
            <a:ext cx="8534400" cy="5715000"/>
          </a:xfrm>
        </p:spPr>
        <p:txBody>
          <a:bodyPr/>
          <a:lstStyle/>
          <a:p>
            <a:pPr eaLnBrk="1" hangingPunct="1">
              <a:lnSpc>
                <a:spcPct val="80000"/>
              </a:lnSpc>
            </a:pPr>
            <a:r>
              <a:rPr lang="en-US" sz="2400" smtClean="0"/>
              <a:t>Sharon Watkins and Mimi Swartz in </a:t>
            </a:r>
            <a:r>
              <a:rPr lang="en-US" sz="2400" i="1" smtClean="0"/>
              <a:t>Power Failure: The Inside Story of Collapse of Enron </a:t>
            </a:r>
            <a:r>
              <a:rPr lang="en-US" sz="2400" smtClean="0"/>
              <a:t>provide a grisly description of the Performance Review Committee (PRC) of Enron</a:t>
            </a:r>
          </a:p>
          <a:p>
            <a:pPr eaLnBrk="1" hangingPunct="1">
              <a:lnSpc>
                <a:spcPct val="80000"/>
              </a:lnSpc>
            </a:pPr>
            <a:endParaRPr lang="en-US" sz="1100" smtClean="0"/>
          </a:p>
          <a:p>
            <a:pPr lvl="1" eaLnBrk="1" hangingPunct="1">
              <a:lnSpc>
                <a:spcPct val="80000"/>
              </a:lnSpc>
            </a:pPr>
            <a:r>
              <a:rPr lang="en-US" sz="2100" smtClean="0"/>
              <a:t>Employee files (with photos) were placed on a large table</a:t>
            </a:r>
          </a:p>
          <a:p>
            <a:pPr lvl="1" eaLnBrk="1" hangingPunct="1">
              <a:lnSpc>
                <a:spcPct val="80000"/>
              </a:lnSpc>
            </a:pPr>
            <a:r>
              <a:rPr lang="en-US" sz="2100" smtClean="0"/>
              <a:t>Mentors and champions would move the files of favorites to the front while detractors would move them to the back</a:t>
            </a:r>
          </a:p>
          <a:p>
            <a:pPr lvl="1" eaLnBrk="1" hangingPunct="1">
              <a:lnSpc>
                <a:spcPct val="80000"/>
              </a:lnSpc>
            </a:pPr>
            <a:r>
              <a:rPr lang="en-US" sz="2100" smtClean="0"/>
              <a:t>Process continued until one side or the other dropped out from sheer exhaustion</a:t>
            </a:r>
          </a:p>
          <a:p>
            <a:pPr lvl="1" eaLnBrk="1" hangingPunct="1">
              <a:lnSpc>
                <a:spcPct val="80000"/>
              </a:lnSpc>
            </a:pPr>
            <a:endParaRPr lang="en-US" sz="1100" smtClean="0"/>
          </a:p>
          <a:p>
            <a:pPr eaLnBrk="1" hangingPunct="1">
              <a:lnSpc>
                <a:spcPct val="80000"/>
              </a:lnSpc>
            </a:pPr>
            <a:r>
              <a:rPr lang="en-US" sz="2500" smtClean="0"/>
              <a:t>Employees rated on a scale from one to five.  Ratings were expected to be proportional, i.e., 20% would receive a ranking of 1, 20% of two, etc.</a:t>
            </a:r>
          </a:p>
          <a:p>
            <a:pPr lvl="1" eaLnBrk="1" hangingPunct="1">
              <a:lnSpc>
                <a:spcPct val="80000"/>
              </a:lnSpc>
            </a:pPr>
            <a:r>
              <a:rPr lang="en-US" sz="2100" smtClean="0"/>
              <a:t>The twenty percent ranked lowest would be fired</a:t>
            </a:r>
          </a:p>
          <a:p>
            <a:pPr eaLnBrk="1" hangingPunct="1">
              <a:lnSpc>
                <a:spcPct val="80000"/>
              </a:lnSpc>
            </a:pPr>
            <a:endParaRPr lang="en-US" sz="1100" smtClean="0"/>
          </a:p>
          <a:p>
            <a:pPr eaLnBrk="1" hangingPunct="1">
              <a:lnSpc>
                <a:spcPct val="80000"/>
              </a:lnSpc>
            </a:pPr>
            <a:r>
              <a:rPr lang="en-US" sz="2400" smtClean="0"/>
              <a:t>Evaluate the PRC process in terms of the ethics tests</a:t>
            </a:r>
          </a:p>
          <a:p>
            <a:pPr eaLnBrk="1" hangingPunct="1">
              <a:lnSpc>
                <a:spcPct val="80000"/>
              </a:lnSpc>
            </a:pPr>
            <a:endParaRPr lang="en-US" sz="1100" smtClean="0"/>
          </a:p>
          <a:p>
            <a:pPr eaLnBrk="1" hangingPunct="1">
              <a:lnSpc>
                <a:spcPct val="80000"/>
              </a:lnSpc>
            </a:pPr>
            <a:r>
              <a:rPr lang="en-US" sz="2400" smtClean="0"/>
              <a:t>What kind of employee profile would best thrive in this process?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What do you think?</a:t>
            </a:r>
          </a:p>
        </p:txBody>
      </p:sp>
      <p:sp>
        <p:nvSpPr>
          <p:cNvPr id="4099" name="Content Placeholder 2"/>
          <p:cNvSpPr>
            <a:spLocks noGrp="1"/>
          </p:cNvSpPr>
          <p:nvPr>
            <p:ph idx="1"/>
          </p:nvPr>
        </p:nvSpPr>
        <p:spPr/>
        <p:txBody>
          <a:bodyPr/>
          <a:lstStyle/>
          <a:p>
            <a:pPr eaLnBrk="1" hangingPunct="1"/>
            <a:r>
              <a:rPr lang="en-US" smtClean="0"/>
              <a:t>A company cannot continue to exist when it purges every year 20% of its employees</a:t>
            </a:r>
          </a:p>
          <a:p>
            <a:pPr eaLnBrk="1" hangingPunct="1"/>
            <a:endParaRPr lang="en-US" smtClean="0"/>
          </a:p>
          <a:p>
            <a:pPr eaLnBrk="1" hangingPunct="1"/>
            <a:r>
              <a:rPr lang="en-US" smtClean="0"/>
              <a:t>This is exactly what should be done.  Only the fittest should survive?</a:t>
            </a:r>
          </a:p>
          <a:p>
            <a:pPr eaLnBrk="1" hangingPunct="1"/>
            <a:endParaRPr lang="en-US" smtClean="0"/>
          </a:p>
          <a:p>
            <a:pPr eaLnBrk="1" hangingPunct="1"/>
            <a:r>
              <a:rPr lang="en-US" smtClean="0"/>
              <a:t>Twenty percent is too much.  Cut only 10%.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relation between engineering and society</a:t>
            </a:r>
            <a:endParaRPr lang="en-US" dirty="0"/>
          </a:p>
        </p:txBody>
      </p:sp>
      <p:sp>
        <p:nvSpPr>
          <p:cNvPr id="3" name="Content Placeholder 2"/>
          <p:cNvSpPr>
            <a:spLocks noGrp="1"/>
          </p:cNvSpPr>
          <p:nvPr>
            <p:ph idx="1"/>
          </p:nvPr>
        </p:nvSpPr>
        <p:spPr>
          <a:xfrm>
            <a:off x="457200" y="1600200"/>
            <a:ext cx="8229600" cy="5029200"/>
          </a:xfrm>
        </p:spPr>
        <p:txBody>
          <a:bodyPr/>
          <a:lstStyle/>
          <a:p>
            <a:r>
              <a:rPr lang="en-US" sz="2800" dirty="0" smtClean="0"/>
              <a:t>Social Contract Model</a:t>
            </a:r>
          </a:p>
          <a:p>
            <a:pPr lvl="1"/>
            <a:r>
              <a:rPr lang="en-US" sz="2400" b="1" dirty="0" smtClean="0"/>
              <a:t>Free Consent</a:t>
            </a:r>
          </a:p>
          <a:p>
            <a:pPr lvl="2"/>
            <a:r>
              <a:rPr lang="en-US" dirty="0" smtClean="0"/>
              <a:t>A contract is legitimate only if the parties to the agreement enter into it freely and without compulsion</a:t>
            </a:r>
          </a:p>
          <a:p>
            <a:pPr lvl="1"/>
            <a:r>
              <a:rPr lang="en-US" sz="2400" b="1" dirty="0" smtClean="0"/>
              <a:t>Informed Consent</a:t>
            </a:r>
          </a:p>
          <a:p>
            <a:pPr lvl="2"/>
            <a:r>
              <a:rPr lang="en-US" dirty="0" smtClean="0"/>
              <a:t>All parties to the contract must be fully informed as to its terms.</a:t>
            </a:r>
          </a:p>
          <a:p>
            <a:pPr lvl="1"/>
            <a:r>
              <a:rPr lang="en-US" sz="2400" b="1" dirty="0" smtClean="0"/>
              <a:t>Quid Pro Quo</a:t>
            </a:r>
          </a:p>
          <a:p>
            <a:pPr lvl="2"/>
            <a:r>
              <a:rPr lang="en-US" dirty="0" smtClean="0"/>
              <a:t>Something in exchange for something</a:t>
            </a:r>
          </a:p>
          <a:p>
            <a:pPr lvl="2"/>
            <a:r>
              <a:rPr lang="en-US" dirty="0" smtClean="0"/>
              <a:t>Mutually Beneficial exchange of goods and distribution of burdens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Quid Pro Quo</a:t>
            </a:r>
            <a:endParaRPr lang="en-US" dirty="0"/>
          </a:p>
        </p:txBody>
      </p:sp>
      <p:sp>
        <p:nvSpPr>
          <p:cNvPr id="5" name="Text Placeholder 4"/>
          <p:cNvSpPr>
            <a:spLocks noGrp="1"/>
          </p:cNvSpPr>
          <p:nvPr>
            <p:ph type="body" idx="1"/>
          </p:nvPr>
        </p:nvSpPr>
        <p:spPr/>
        <p:txBody>
          <a:bodyPr/>
          <a:lstStyle/>
          <a:p>
            <a:r>
              <a:rPr lang="en-US" dirty="0" smtClean="0"/>
              <a:t>Engineer to society</a:t>
            </a:r>
            <a:endParaRPr lang="en-US" dirty="0"/>
          </a:p>
        </p:txBody>
      </p:sp>
      <p:sp>
        <p:nvSpPr>
          <p:cNvPr id="6" name="Content Placeholder 5"/>
          <p:cNvSpPr>
            <a:spLocks noGrp="1"/>
          </p:cNvSpPr>
          <p:nvPr>
            <p:ph sz="half" idx="2"/>
          </p:nvPr>
        </p:nvSpPr>
        <p:spPr>
          <a:xfrm>
            <a:off x="457200" y="2174874"/>
            <a:ext cx="4040188" cy="4454525"/>
          </a:xfrm>
        </p:spPr>
        <p:txBody>
          <a:bodyPr/>
          <a:lstStyle/>
          <a:p>
            <a:pPr marL="457200" indent="-457200">
              <a:buFont typeface="+mj-lt"/>
              <a:buAutoNum type="arabicPeriod"/>
            </a:pPr>
            <a:r>
              <a:rPr lang="en-US" sz="2000" dirty="0" smtClean="0"/>
              <a:t>Promise to hold public safety, health, and welfare paramount</a:t>
            </a:r>
          </a:p>
          <a:p>
            <a:pPr marL="457200" indent="-457200">
              <a:buFont typeface="+mj-lt"/>
              <a:buAutoNum type="arabicPeriod"/>
            </a:pPr>
            <a:r>
              <a:rPr lang="en-US" sz="2000" dirty="0" smtClean="0"/>
              <a:t>Promise to serve as faithful agent to client (within limits of 1)</a:t>
            </a:r>
          </a:p>
          <a:p>
            <a:pPr marL="457200" indent="-457200">
              <a:buFont typeface="+mj-lt"/>
              <a:buAutoNum type="arabicPeriod"/>
            </a:pPr>
            <a:r>
              <a:rPr lang="en-US" sz="2000" dirty="0" smtClean="0"/>
              <a:t>Promise to uphold the integrity and reputation of profession (within limits of 1 and 2)</a:t>
            </a:r>
          </a:p>
          <a:p>
            <a:pPr marL="457200" indent="-457200">
              <a:buFont typeface="+mj-lt"/>
              <a:buAutoNum type="arabicPeriod"/>
            </a:pPr>
            <a:r>
              <a:rPr lang="en-US" sz="2000" dirty="0" smtClean="0"/>
              <a:t>Promise to treat colleagues (peers) with respect (within limits of 1, 2, and 3)</a:t>
            </a:r>
            <a:endParaRPr lang="en-US" sz="2000" dirty="0"/>
          </a:p>
        </p:txBody>
      </p:sp>
      <p:sp>
        <p:nvSpPr>
          <p:cNvPr id="7" name="Text Placeholder 6"/>
          <p:cNvSpPr>
            <a:spLocks noGrp="1"/>
          </p:cNvSpPr>
          <p:nvPr>
            <p:ph type="body" sz="quarter" idx="3"/>
          </p:nvPr>
        </p:nvSpPr>
        <p:spPr/>
        <p:txBody>
          <a:bodyPr/>
          <a:lstStyle/>
          <a:p>
            <a:r>
              <a:rPr lang="en-US" dirty="0" smtClean="0"/>
              <a:t>Society to Engineer</a:t>
            </a:r>
            <a:endParaRPr lang="en-US" dirty="0"/>
          </a:p>
        </p:txBody>
      </p:sp>
      <p:sp>
        <p:nvSpPr>
          <p:cNvPr id="8" name="Content Placeholder 7"/>
          <p:cNvSpPr>
            <a:spLocks noGrp="1"/>
          </p:cNvSpPr>
          <p:nvPr>
            <p:ph sz="quarter" idx="4"/>
          </p:nvPr>
        </p:nvSpPr>
        <p:spPr>
          <a:xfrm>
            <a:off x="4645025" y="2174874"/>
            <a:ext cx="4041775" cy="4302125"/>
          </a:xfrm>
        </p:spPr>
        <p:txBody>
          <a:bodyPr/>
          <a:lstStyle/>
          <a:p>
            <a:r>
              <a:rPr lang="en-US" dirty="0" smtClean="0"/>
              <a:t>Independence and autonomy (self-regulation)</a:t>
            </a:r>
          </a:p>
          <a:p>
            <a:r>
              <a:rPr lang="en-US" dirty="0" smtClean="0"/>
              <a:t>Monopoly (Profession determines who can practice)</a:t>
            </a:r>
          </a:p>
          <a:p>
            <a:r>
              <a:rPr lang="en-US" dirty="0" smtClean="0"/>
              <a:t>Supportive legal and regulatory structure</a:t>
            </a:r>
          </a:p>
          <a:p>
            <a:r>
              <a:rPr lang="en-US" dirty="0" smtClean="0"/>
              <a:t>Prestige</a:t>
            </a:r>
          </a:p>
          <a:p>
            <a:r>
              <a:rPr lang="en-US" dirty="0" smtClean="0"/>
              <a:t>High Salary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Tests</a:t>
            </a:r>
            <a:endParaRPr lang="en-US" dirty="0"/>
          </a:p>
        </p:txBody>
      </p:sp>
      <p:sp>
        <p:nvSpPr>
          <p:cNvPr id="3" name="Content Placeholder 2"/>
          <p:cNvSpPr>
            <a:spLocks noGrp="1"/>
          </p:cNvSpPr>
          <p:nvPr>
            <p:ph idx="1"/>
          </p:nvPr>
        </p:nvSpPr>
        <p:spPr>
          <a:xfrm>
            <a:off x="457200" y="1600200"/>
            <a:ext cx="8229600" cy="4876800"/>
          </a:xfrm>
        </p:spPr>
        <p:txBody>
          <a:bodyPr/>
          <a:lstStyle/>
          <a:p>
            <a:r>
              <a:rPr lang="en-US" sz="2800" dirty="0" smtClean="0"/>
              <a:t>Test can help ethically evaluate alternative models of the relation between the job candidate and personnel officials.</a:t>
            </a:r>
          </a:p>
          <a:p>
            <a:endParaRPr lang="en-US" sz="800" dirty="0" smtClean="0"/>
          </a:p>
          <a:p>
            <a:r>
              <a:rPr lang="en-US" sz="2800" dirty="0" smtClean="0"/>
              <a:t>Are proposed actions reversible between job candidates and personnel officials?</a:t>
            </a:r>
          </a:p>
          <a:p>
            <a:endParaRPr lang="en-US" sz="800" dirty="0" smtClean="0"/>
          </a:p>
          <a:p>
            <a:r>
              <a:rPr lang="en-US" sz="2800" dirty="0" smtClean="0"/>
              <a:t>Does the proposed action do harm to job candidates or personnel officials?</a:t>
            </a:r>
          </a:p>
          <a:p>
            <a:endParaRPr lang="en-US" sz="800" dirty="0" smtClean="0"/>
          </a:p>
          <a:p>
            <a:r>
              <a:rPr lang="en-US" sz="2800" dirty="0" smtClean="0"/>
              <a:t>Does the proposed action promote or frustrate key values?</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dirty="0" smtClean="0"/>
              <a:t>Reversibility Test</a:t>
            </a:r>
          </a:p>
        </p:txBody>
      </p:sp>
      <p:sp>
        <p:nvSpPr>
          <p:cNvPr id="38915" name="Content Placeholder 2"/>
          <p:cNvSpPr>
            <a:spLocks noGrp="1"/>
          </p:cNvSpPr>
          <p:nvPr>
            <p:ph idx="1"/>
          </p:nvPr>
        </p:nvSpPr>
        <p:spPr>
          <a:xfrm>
            <a:off x="457200" y="1447800"/>
            <a:ext cx="8229600" cy="5181600"/>
          </a:xfrm>
        </p:spPr>
        <p:txBody>
          <a:bodyPr/>
          <a:lstStyle/>
          <a:p>
            <a:pPr eaLnBrk="1" hangingPunct="1"/>
            <a:r>
              <a:rPr lang="en-US" sz="3600" dirty="0" smtClean="0"/>
              <a:t>Question: </a:t>
            </a:r>
          </a:p>
          <a:p>
            <a:pPr lvl="1" eaLnBrk="1" hangingPunct="1"/>
            <a:r>
              <a:rPr lang="en-US" sz="3200" dirty="0" smtClean="0"/>
              <a:t>Would I think this a good choice if I were among those affected by it?  (Does this action treat stakeholders with respect?)</a:t>
            </a:r>
          </a:p>
          <a:p>
            <a:pPr eaLnBrk="1" hangingPunct="1"/>
            <a:endParaRPr lang="en-US" sz="1400" dirty="0" smtClean="0"/>
          </a:p>
          <a:p>
            <a:pPr eaLnBrk="1" hangingPunct="1"/>
            <a:r>
              <a:rPr lang="en-US" sz="3600" dirty="0" smtClean="0"/>
              <a:t>Moral Imagination Task</a:t>
            </a:r>
          </a:p>
          <a:p>
            <a:pPr lvl="1" eaLnBrk="1" hangingPunct="1"/>
            <a:endParaRPr lang="en-US" sz="1400" dirty="0" smtClean="0"/>
          </a:p>
          <a:p>
            <a:pPr lvl="1" eaLnBrk="1" hangingPunct="1"/>
            <a:r>
              <a:rPr lang="en-US" sz="3200" dirty="0" smtClean="0"/>
              <a:t>Visualize the solution from the standpoint of the stakeholders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dirty="0" smtClean="0"/>
              <a:t>Harm / Benefits Test</a:t>
            </a:r>
          </a:p>
        </p:txBody>
      </p:sp>
      <p:sp>
        <p:nvSpPr>
          <p:cNvPr id="36867" name="Content Placeholder 2"/>
          <p:cNvSpPr>
            <a:spLocks noGrp="1"/>
          </p:cNvSpPr>
          <p:nvPr>
            <p:ph idx="1"/>
          </p:nvPr>
        </p:nvSpPr>
        <p:spPr>
          <a:xfrm>
            <a:off x="457200" y="1219200"/>
            <a:ext cx="8229600" cy="5334000"/>
          </a:xfrm>
        </p:spPr>
        <p:txBody>
          <a:bodyPr/>
          <a:lstStyle/>
          <a:p>
            <a:pPr eaLnBrk="1" hangingPunct="1"/>
            <a:r>
              <a:rPr lang="en-US" dirty="0" smtClean="0"/>
              <a:t>Question:</a:t>
            </a:r>
          </a:p>
          <a:p>
            <a:pPr eaLnBrk="1" hangingPunct="1"/>
            <a:endParaRPr lang="en-US" sz="800" dirty="0" smtClean="0"/>
          </a:p>
          <a:p>
            <a:pPr lvl="1" eaLnBrk="1" hangingPunct="1"/>
            <a:r>
              <a:rPr lang="en-US" dirty="0" smtClean="0"/>
              <a:t>Does this option do </a:t>
            </a:r>
            <a:r>
              <a:rPr lang="en-US" smtClean="0"/>
              <a:t>less harm </a:t>
            </a:r>
            <a:r>
              <a:rPr lang="en-US" dirty="0" smtClean="0"/>
              <a:t>and bring about more benefits than the alternatives?</a:t>
            </a:r>
          </a:p>
          <a:p>
            <a:pPr eaLnBrk="1" hangingPunct="1"/>
            <a:endParaRPr lang="en-US" sz="800" dirty="0" smtClean="0"/>
          </a:p>
          <a:p>
            <a:pPr eaLnBrk="1" hangingPunct="1"/>
            <a:r>
              <a:rPr lang="en-US" dirty="0" smtClean="0"/>
              <a:t>Moral Imagination Task:</a:t>
            </a:r>
          </a:p>
          <a:p>
            <a:pPr eaLnBrk="1" hangingPunct="1"/>
            <a:endParaRPr lang="en-US" sz="800" dirty="0" smtClean="0"/>
          </a:p>
          <a:p>
            <a:pPr lvl="1" eaLnBrk="1" hangingPunct="1"/>
            <a:r>
              <a:rPr lang="en-US" dirty="0" smtClean="0"/>
              <a:t>Use your experience, knowledge and skill to visualize the likely consequences</a:t>
            </a:r>
          </a:p>
          <a:p>
            <a:pPr lvl="1" eaLnBrk="1" hangingPunct="1"/>
            <a:r>
              <a:rPr lang="en-US" dirty="0" smtClean="0"/>
              <a:t>Sort these out and balance  benefits and costs</a:t>
            </a:r>
          </a:p>
          <a:p>
            <a:pPr lvl="1" eaLnBrk="1" hangingPunct="1"/>
            <a:r>
              <a:rPr lang="en-US" dirty="0" smtClean="0"/>
              <a:t>Check for distribution problems: are the benefits and costs distributed equally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dirty="0" smtClean="0"/>
              <a:t>Publicity / Values</a:t>
            </a:r>
          </a:p>
        </p:txBody>
      </p:sp>
      <p:sp>
        <p:nvSpPr>
          <p:cNvPr id="37891" name="Content Placeholder 2"/>
          <p:cNvSpPr>
            <a:spLocks noGrp="1"/>
          </p:cNvSpPr>
          <p:nvPr>
            <p:ph idx="1"/>
          </p:nvPr>
        </p:nvSpPr>
        <p:spPr>
          <a:xfrm>
            <a:off x="457200" y="1295400"/>
            <a:ext cx="8229600" cy="5410200"/>
          </a:xfrm>
        </p:spPr>
        <p:txBody>
          <a:bodyPr/>
          <a:lstStyle/>
          <a:p>
            <a:pPr eaLnBrk="1" hangingPunct="1"/>
            <a:r>
              <a:rPr lang="en-US" sz="2400" dirty="0" smtClean="0"/>
              <a:t>Question</a:t>
            </a:r>
          </a:p>
          <a:p>
            <a:pPr eaLnBrk="1" hangingPunct="1"/>
            <a:endParaRPr lang="en-US" sz="800" dirty="0" smtClean="0"/>
          </a:p>
          <a:p>
            <a:pPr lvl="1" eaLnBrk="1" hangingPunct="1"/>
            <a:r>
              <a:rPr lang="en-US" sz="2000" dirty="0" smtClean="0"/>
              <a:t>Would I want my choice of this option to be published in the newspaper?</a:t>
            </a:r>
          </a:p>
          <a:p>
            <a:pPr eaLnBrk="1" hangingPunct="1"/>
            <a:endParaRPr lang="en-US" sz="800" dirty="0" smtClean="0"/>
          </a:p>
          <a:p>
            <a:pPr eaLnBrk="1" hangingPunct="1"/>
            <a:r>
              <a:rPr lang="en-US" sz="2400" dirty="0" smtClean="0"/>
              <a:t>Moral Imagination Task:</a:t>
            </a:r>
          </a:p>
          <a:p>
            <a:pPr lvl="1" eaLnBrk="1" hangingPunct="1"/>
            <a:endParaRPr lang="en-US" sz="1050" dirty="0" smtClean="0"/>
          </a:p>
          <a:p>
            <a:pPr lvl="1" eaLnBrk="1" hangingPunct="1"/>
            <a:r>
              <a:rPr lang="en-US" sz="2000" dirty="0" smtClean="0"/>
              <a:t>What would a morally exemplary engineer do in this situation?</a:t>
            </a:r>
          </a:p>
          <a:p>
            <a:pPr lvl="1" eaLnBrk="1" hangingPunct="1"/>
            <a:endParaRPr lang="en-US" sz="800" dirty="0" smtClean="0"/>
          </a:p>
          <a:p>
            <a:pPr eaLnBrk="1" hangingPunct="1"/>
            <a:r>
              <a:rPr lang="en-US" sz="2400" dirty="0" smtClean="0"/>
              <a:t>Does your action realize or frustrate the following values?</a:t>
            </a:r>
          </a:p>
          <a:p>
            <a:pPr lvl="1" eaLnBrk="1" hangingPunct="1"/>
            <a:r>
              <a:rPr lang="en-US" sz="2000" dirty="0" smtClean="0"/>
              <a:t>Justice, responsibility, respect, trust, and integrity</a:t>
            </a:r>
          </a:p>
          <a:p>
            <a:pPr lvl="1" eaLnBrk="1" hangingPunct="1"/>
            <a:r>
              <a:rPr lang="en-US" sz="2000" dirty="0" smtClean="0"/>
              <a:t>Care for public wellbeing</a:t>
            </a:r>
          </a:p>
          <a:p>
            <a:pPr lvl="1" eaLnBrk="1" hangingPunct="1"/>
            <a:r>
              <a:rPr lang="en-US" sz="2000" dirty="0" smtClean="0"/>
              <a:t>Faithful agency toward client</a:t>
            </a:r>
          </a:p>
          <a:p>
            <a:pPr lvl="1" eaLnBrk="1" hangingPunct="1"/>
            <a:r>
              <a:rPr lang="en-US" sz="2000" dirty="0" smtClean="0"/>
              <a:t>Integrity and reputation of profession</a:t>
            </a:r>
          </a:p>
          <a:p>
            <a:pPr lvl="1" eaLnBrk="1" hangingPunct="1"/>
            <a:r>
              <a:rPr lang="en-US" sz="2000" dirty="0" smtClean="0"/>
              <a:t>Maintain collegial relations between engineers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1052</TotalTime>
  <Words>1485</Words>
  <Application>Microsoft Office PowerPoint</Application>
  <PresentationFormat>On-screen Show (4:3)</PresentationFormat>
  <Paragraphs>145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Being an Ethical Job Candidate</vt:lpstr>
      <vt:lpstr>Performance Reviews at Enron</vt:lpstr>
      <vt:lpstr>What do you think?</vt:lpstr>
      <vt:lpstr>What is the relation between engineering and society</vt:lpstr>
      <vt:lpstr>Quid Pro Quo</vt:lpstr>
      <vt:lpstr>Three Tests</vt:lpstr>
      <vt:lpstr>Reversibility Test</vt:lpstr>
      <vt:lpstr>Harm / Benefits Test</vt:lpstr>
      <vt:lpstr>Publicity / Values</vt:lpstr>
      <vt:lpstr>Slide 10</vt:lpstr>
      <vt:lpstr>Slide 11</vt:lpstr>
      <vt:lpstr>Sidebar on Borenstein</vt:lpstr>
      <vt:lpstr>An argument you may not like…</vt:lpstr>
      <vt:lpstr>4. We Protect Our Property</vt:lpstr>
      <vt:lpstr>5. You Can’t Sue Us!</vt:lpstr>
      <vt:lpstr>Your Task</vt:lpstr>
      <vt:lpstr>Summary of Obligations</vt:lpstr>
      <vt:lpstr>References</vt:lpstr>
    </vt:vector>
  </TitlesOfParts>
  <Company> University of Puerto Rico at Mayaguez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an Ethical Job Candidate</dc:title>
  <dc:creator> </dc:creator>
  <cp:lastModifiedBy>frey.william</cp:lastModifiedBy>
  <cp:revision>50</cp:revision>
  <dcterms:created xsi:type="dcterms:W3CDTF">2003-12-29T13:53:04Z</dcterms:created>
  <dcterms:modified xsi:type="dcterms:W3CDTF">2010-11-10T14:30:36Z</dcterms:modified>
</cp:coreProperties>
</file>