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4"/>
  </p:notesMasterIdLst>
  <p:handoutMasterIdLst>
    <p:handoutMasterId r:id="rId25"/>
  </p:handoutMasterIdLst>
  <p:sldIdLst>
    <p:sldId id="256" r:id="rId2"/>
    <p:sldId id="314" r:id="rId3"/>
    <p:sldId id="318" r:id="rId4"/>
    <p:sldId id="315" r:id="rId5"/>
    <p:sldId id="316" r:id="rId6"/>
    <p:sldId id="317" r:id="rId7"/>
    <p:sldId id="319" r:id="rId8"/>
    <p:sldId id="310" r:id="rId9"/>
    <p:sldId id="306" r:id="rId10"/>
    <p:sldId id="307" r:id="rId11"/>
    <p:sldId id="304" r:id="rId12"/>
    <p:sldId id="308" r:id="rId13"/>
    <p:sldId id="311" r:id="rId14"/>
    <p:sldId id="312" r:id="rId15"/>
    <p:sldId id="313" r:id="rId16"/>
    <p:sldId id="294" r:id="rId17"/>
    <p:sldId id="302" r:id="rId18"/>
    <p:sldId id="298" r:id="rId19"/>
    <p:sldId id="296" r:id="rId20"/>
    <p:sldId id="297" r:id="rId21"/>
    <p:sldId id="287" r:id="rId22"/>
    <p:sldId id="292" r:id="rId23"/>
  </p:sldIdLst>
  <p:sldSz cx="9144000" cy="6858000" type="screen4x3"/>
  <p:notesSz cx="7023100" cy="9309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9623" autoAdjust="0"/>
    <p:restoredTop sz="95288" autoAdjust="0"/>
  </p:normalViewPr>
  <p:slideViewPr>
    <p:cSldViewPr>
      <p:cViewPr varScale="1">
        <p:scale>
          <a:sx n="71" d="100"/>
          <a:sy n="71" d="100"/>
        </p:scale>
        <p:origin x="-864"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3043238"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4275" name="Rectangle 3"/>
          <p:cNvSpPr>
            <a:spLocks noGrp="1" noChangeArrowheads="1"/>
          </p:cNvSpPr>
          <p:nvPr>
            <p:ph type="dt" sz="quarter" idx="1"/>
          </p:nvPr>
        </p:nvSpPr>
        <p:spPr bwMode="auto">
          <a:xfrm>
            <a:off x="3978275" y="0"/>
            <a:ext cx="3043238"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4276" name="Rectangle 4"/>
          <p:cNvSpPr>
            <a:spLocks noGrp="1" noChangeArrowheads="1"/>
          </p:cNvSpPr>
          <p:nvPr>
            <p:ph type="ftr" sz="quarter" idx="2"/>
          </p:nvPr>
        </p:nvSpPr>
        <p:spPr bwMode="auto">
          <a:xfrm>
            <a:off x="0" y="8842375"/>
            <a:ext cx="3043238"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4277" name="Rectangle 5"/>
          <p:cNvSpPr>
            <a:spLocks noGrp="1" noChangeArrowheads="1"/>
          </p:cNvSpPr>
          <p:nvPr>
            <p:ph type="sldNum" sz="quarter" idx="3"/>
          </p:nvPr>
        </p:nvSpPr>
        <p:spPr bwMode="auto">
          <a:xfrm>
            <a:off x="3978275" y="8842375"/>
            <a:ext cx="3043238"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1F00D66-328B-407B-A6CD-499CD0E34CF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8275" y="0"/>
            <a:ext cx="3043238" cy="465138"/>
          </a:xfrm>
          <a:prstGeom prst="rect">
            <a:avLst/>
          </a:prstGeom>
        </p:spPr>
        <p:txBody>
          <a:bodyPr vert="horz" lIns="91440" tIns="45720" rIns="91440" bIns="45720" rtlCol="0"/>
          <a:lstStyle>
            <a:lvl1pPr algn="r">
              <a:defRPr sz="1200"/>
            </a:lvl1pPr>
          </a:lstStyle>
          <a:p>
            <a:fld id="{A666846D-52F8-4A5A-8D0C-2C149A62713B}" type="datetimeFigureOut">
              <a:rPr lang="en-US" smtClean="0"/>
              <a:t>2/15/2012</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21188"/>
            <a:ext cx="5619750" cy="41894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375"/>
            <a:ext cx="3043238"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8275" y="8842375"/>
            <a:ext cx="3043238" cy="465138"/>
          </a:xfrm>
          <a:prstGeom prst="rect">
            <a:avLst/>
          </a:prstGeom>
        </p:spPr>
        <p:txBody>
          <a:bodyPr vert="horz" lIns="91440" tIns="45720" rIns="91440" bIns="45720" rtlCol="0" anchor="b"/>
          <a:lstStyle>
            <a:lvl1pPr algn="r">
              <a:defRPr sz="1200"/>
            </a:lvl1pPr>
          </a:lstStyle>
          <a:p>
            <a:fld id="{B3B5FBC7-7708-478B-95EE-4CA91D98AEC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93422B4-BFEA-4F6A-B8A4-8C390798D35F}" type="slidenum">
              <a:rPr lang="en-US" smtClean="0"/>
              <a:pPr>
                <a:defRPr/>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BB5C1396-B771-4169-84FB-D6A9EC3EFF02}" type="slidenum">
              <a:rPr lang="en-US" smtClean="0"/>
              <a:pPr>
                <a:defRPr/>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6F6A6E9-1274-414B-9533-5958E8ABD2E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9147038-E326-410E-B1EE-AE1E418F12C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92A6111-7DA3-4A68-9520-CE8CE0CB862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337EB01-27E6-409A-BC4B-D4C1A424F2E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AA68FE4-1C3A-4579-A9F0-5F8EFC66BDD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D4EB4B6-BB96-48BD-8D69-BC4E71D2725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5833782-FDDE-4F85-9C9F-59E2A1E14DB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A9937D4-9334-4BFF-B426-F4F0975D28B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0EA7139-BB25-4AE7-9091-086CD68F2F9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53BB79A-47E5-4E94-B542-3B5A039FA9F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AB98FC5-C626-41A5-A947-4A71E627156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2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3072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3072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BC0AFDA-20A2-4A06-B4BE-C053DA032EA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1" r:id="rId2"/>
    <p:sldLayoutId id="2147483660"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smtClean="0"/>
              <a:t>Being an Ethical Job Candidate</a:t>
            </a:r>
          </a:p>
        </p:txBody>
      </p:sp>
      <p:sp>
        <p:nvSpPr>
          <p:cNvPr id="2051" name="Rectangle 3"/>
          <p:cNvSpPr>
            <a:spLocks noGrp="1" noChangeArrowheads="1"/>
          </p:cNvSpPr>
          <p:nvPr>
            <p:ph type="subTitle" idx="1"/>
          </p:nvPr>
        </p:nvSpPr>
        <p:spPr>
          <a:xfrm>
            <a:off x="1371600" y="3886200"/>
            <a:ext cx="6400800" cy="2362200"/>
          </a:xfrm>
        </p:spPr>
        <p:txBody>
          <a:bodyPr/>
          <a:lstStyle/>
          <a:p>
            <a:pPr eaLnBrk="1" hangingPunct="1">
              <a:lnSpc>
                <a:spcPct val="90000"/>
              </a:lnSpc>
            </a:pPr>
            <a:r>
              <a:rPr lang="en-US" sz="2800" i="1" dirty="0" smtClean="0"/>
              <a:t>Guidelines to Professional Employment for Engineers and Scientists from IEEE</a:t>
            </a:r>
          </a:p>
          <a:p>
            <a:pPr eaLnBrk="1" hangingPunct="1">
              <a:lnSpc>
                <a:spcPct val="90000"/>
              </a:lnSpc>
            </a:pPr>
            <a:r>
              <a:rPr lang="en-US" sz="2800" dirty="0" smtClean="0"/>
              <a:t>Presented by William J. Frey</a:t>
            </a:r>
          </a:p>
          <a:p>
            <a:pPr eaLnBrk="1" hangingPunct="1">
              <a:lnSpc>
                <a:spcPct val="90000"/>
              </a:lnSpc>
            </a:pPr>
            <a:r>
              <a:rPr lang="en-US" sz="2800" dirty="0" smtClean="0"/>
              <a:t>College of Business Administration</a:t>
            </a:r>
          </a:p>
          <a:p>
            <a:pPr eaLnBrk="1" hangingPunct="1">
              <a:lnSpc>
                <a:spcPct val="90000"/>
              </a:lnSpc>
            </a:pPr>
            <a:r>
              <a:rPr lang="en-US" sz="2800" dirty="0" smtClean="0"/>
              <a:t>UPRM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dirty="0" smtClean="0"/>
              <a:t>An argument you may not like…</a:t>
            </a:r>
          </a:p>
        </p:txBody>
      </p:sp>
      <p:sp>
        <p:nvSpPr>
          <p:cNvPr id="55299" name="Rectangle 4"/>
          <p:cNvSpPr>
            <a:spLocks noGrp="1" noChangeArrowheads="1"/>
          </p:cNvSpPr>
          <p:nvPr>
            <p:ph type="body" sz="half" idx="4294967295"/>
          </p:nvPr>
        </p:nvSpPr>
        <p:spPr>
          <a:xfrm>
            <a:off x="457200" y="1600200"/>
            <a:ext cx="4038600" cy="4525963"/>
          </a:xfrm>
        </p:spPr>
        <p:txBody>
          <a:bodyPr/>
          <a:lstStyle/>
          <a:p>
            <a:pPr eaLnBrk="1" hangingPunct="1">
              <a:lnSpc>
                <a:spcPct val="90000"/>
              </a:lnSpc>
            </a:pPr>
            <a:r>
              <a:rPr lang="en-US" sz="2400" dirty="0" smtClean="0"/>
              <a:t>I am a doctor</a:t>
            </a:r>
          </a:p>
          <a:p>
            <a:pPr eaLnBrk="1" hangingPunct="1">
              <a:lnSpc>
                <a:spcPct val="90000"/>
              </a:lnSpc>
            </a:pPr>
            <a:endParaRPr lang="en-US" sz="2400" dirty="0" smtClean="0"/>
          </a:p>
          <a:p>
            <a:pPr eaLnBrk="1" hangingPunct="1">
              <a:lnSpc>
                <a:spcPct val="90000"/>
              </a:lnSpc>
            </a:pPr>
            <a:r>
              <a:rPr lang="en-US" sz="2400" dirty="0" smtClean="0"/>
              <a:t>My “moral enemy” is lying on the table and needs my services to live.</a:t>
            </a:r>
          </a:p>
          <a:p>
            <a:pPr eaLnBrk="1" hangingPunct="1">
              <a:lnSpc>
                <a:spcPct val="90000"/>
              </a:lnSpc>
            </a:pPr>
            <a:endParaRPr lang="en-US" sz="2400" dirty="0" smtClean="0"/>
          </a:p>
          <a:p>
            <a:pPr eaLnBrk="1" hangingPunct="1">
              <a:lnSpc>
                <a:spcPct val="90000"/>
              </a:lnSpc>
            </a:pPr>
            <a:r>
              <a:rPr lang="en-US" sz="2400" dirty="0" smtClean="0"/>
              <a:t>As a doctor I have a moral and professional obligation to save him.</a:t>
            </a:r>
          </a:p>
        </p:txBody>
      </p:sp>
      <p:sp>
        <p:nvSpPr>
          <p:cNvPr id="55300" name="Rectangle 5"/>
          <p:cNvSpPr>
            <a:spLocks noGrp="1" noChangeArrowheads="1"/>
          </p:cNvSpPr>
          <p:nvPr>
            <p:ph type="body" sz="half" idx="4294967295"/>
          </p:nvPr>
        </p:nvSpPr>
        <p:spPr>
          <a:xfrm>
            <a:off x="4648200" y="1600200"/>
            <a:ext cx="4038600" cy="4525963"/>
          </a:xfrm>
        </p:spPr>
        <p:txBody>
          <a:bodyPr/>
          <a:lstStyle/>
          <a:p>
            <a:pPr eaLnBrk="1" hangingPunct="1">
              <a:lnSpc>
                <a:spcPct val="90000"/>
              </a:lnSpc>
            </a:pPr>
            <a:r>
              <a:rPr lang="en-US" sz="2400" dirty="0" smtClean="0"/>
              <a:t>I am an engineer</a:t>
            </a:r>
          </a:p>
          <a:p>
            <a:pPr eaLnBrk="1" hangingPunct="1">
              <a:lnSpc>
                <a:spcPct val="90000"/>
              </a:lnSpc>
            </a:pPr>
            <a:endParaRPr lang="en-US" sz="2400" dirty="0" smtClean="0"/>
          </a:p>
          <a:p>
            <a:pPr eaLnBrk="1" hangingPunct="1">
              <a:lnSpc>
                <a:spcPct val="90000"/>
              </a:lnSpc>
            </a:pPr>
            <a:r>
              <a:rPr lang="en-US" sz="2400" dirty="0" smtClean="0"/>
              <a:t>I have expertise like </a:t>
            </a:r>
            <a:r>
              <a:rPr lang="en-US" sz="2400" dirty="0" err="1" smtClean="0"/>
              <a:t>Borenstein</a:t>
            </a:r>
            <a:r>
              <a:rPr lang="en-US" sz="2400" dirty="0" smtClean="0"/>
              <a:t> that is essential to a weapons project that has been publicly and politically validated</a:t>
            </a:r>
          </a:p>
          <a:p>
            <a:pPr eaLnBrk="1" hangingPunct="1">
              <a:lnSpc>
                <a:spcPct val="90000"/>
              </a:lnSpc>
            </a:pPr>
            <a:endParaRPr lang="en-US" sz="2400" dirty="0" smtClean="0"/>
          </a:p>
          <a:p>
            <a:pPr eaLnBrk="1" hangingPunct="1">
              <a:lnSpc>
                <a:spcPct val="90000"/>
              </a:lnSpc>
            </a:pPr>
            <a:r>
              <a:rPr lang="en-US" sz="2400" dirty="0" smtClean="0"/>
              <a:t>I have an obligation to set aside my personal beliefs to work on this project.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8"/>
          <p:cNvSpPr>
            <a:spLocks noChangeArrowheads="1"/>
          </p:cNvSpPr>
          <p:nvPr/>
        </p:nvSpPr>
        <p:spPr bwMode="auto">
          <a:xfrm>
            <a:off x="457200" y="609600"/>
            <a:ext cx="8229600" cy="5430838"/>
          </a:xfrm>
          <a:prstGeom prst="rect">
            <a:avLst/>
          </a:prstGeom>
          <a:noFill/>
          <a:ln w="9525">
            <a:noFill/>
            <a:miter lim="800000"/>
            <a:headEnd/>
            <a:tailEnd/>
          </a:ln>
        </p:spPr>
        <p:txBody>
          <a:bodyPr>
            <a:spAutoFit/>
          </a:bodyPr>
          <a:lstStyle/>
          <a:p>
            <a:pPr>
              <a:spcBef>
                <a:spcPct val="50000"/>
              </a:spcBef>
            </a:pPr>
            <a:r>
              <a:rPr lang="en-US" sz="2800" b="1" i="1" dirty="0" smtClean="0">
                <a:latin typeface="Times New Roman" pitchFamily="18" charset="0"/>
              </a:rPr>
              <a:t>Bring </a:t>
            </a:r>
            <a:r>
              <a:rPr lang="en-US" sz="2800" b="1" i="1" dirty="0">
                <a:latin typeface="Times New Roman" pitchFamily="18" charset="0"/>
              </a:rPr>
              <a:t>Your Friends</a:t>
            </a:r>
            <a:r>
              <a:rPr lang="en-US" sz="2800" dirty="0">
                <a:latin typeface="Times New Roman" pitchFamily="18" charset="0"/>
              </a:rPr>
              <a:t>:</a:t>
            </a:r>
          </a:p>
          <a:p>
            <a:pPr>
              <a:spcBef>
                <a:spcPct val="50000"/>
              </a:spcBef>
            </a:pPr>
            <a:r>
              <a:rPr lang="en-US" sz="2800" dirty="0">
                <a:latin typeface="Times New Roman" pitchFamily="18" charset="0"/>
              </a:rPr>
              <a:t>Maria, a talented student in computer engineering has accepted an offer to work for a prestigious firm.  Then she receives a call for an interview with firm X.  She tells them that she has already accepted an offer from Y, but the caller says that doesn’t matter.  “We want to interview you anyway so that we can document affirmative action compliance.  In fact, if you have any friends who are similarly situated (i.e., women who come from minority groups) please give us their names.  We will fly all of you to our central headquarters for interviews at our expense.  It will be a good vacation.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smtClean="0"/>
              <a:t>We </a:t>
            </a:r>
            <a:r>
              <a:rPr lang="en-US" dirty="0" smtClean="0"/>
              <a:t>Protect Our Property</a:t>
            </a:r>
          </a:p>
        </p:txBody>
      </p:sp>
      <p:sp>
        <p:nvSpPr>
          <p:cNvPr id="13315" name="Rectangle 3"/>
          <p:cNvSpPr>
            <a:spLocks noGrp="1" noChangeArrowheads="1"/>
          </p:cNvSpPr>
          <p:nvPr>
            <p:ph type="body" idx="1"/>
          </p:nvPr>
        </p:nvSpPr>
        <p:spPr>
          <a:xfrm>
            <a:off x="457200" y="1828800"/>
            <a:ext cx="8229600" cy="4525963"/>
          </a:xfrm>
        </p:spPr>
        <p:txBody>
          <a:bodyPr/>
          <a:lstStyle/>
          <a:p>
            <a:pPr eaLnBrk="1" hangingPunct="1">
              <a:lnSpc>
                <a:spcPct val="90000"/>
              </a:lnSpc>
            </a:pPr>
            <a:r>
              <a:rPr lang="en-US" sz="2800" dirty="0" smtClean="0"/>
              <a:t>Pedro has a job offer from Z-Corp, a manufacturer of computer chips.  Z-Corp has recently had problems with its competitors who have tried to hire away its employees to get information about their chip production process.  In response, Z-Corp now includes a clause (non-disclosure agreement) in its employment contract that prohibits employees from working with competitors for up to five years.  Should Pedro be concerned about this?  What should he do?</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Can I use what I have already learned?</a:t>
            </a:r>
            <a:endParaRPr lang="en-US" sz="3600" dirty="0"/>
          </a:p>
        </p:txBody>
      </p:sp>
      <p:sp>
        <p:nvSpPr>
          <p:cNvPr id="3" name="Content Placeholder 2"/>
          <p:cNvSpPr>
            <a:spLocks noGrp="1"/>
          </p:cNvSpPr>
          <p:nvPr>
            <p:ph idx="1"/>
          </p:nvPr>
        </p:nvSpPr>
        <p:spPr>
          <a:xfrm>
            <a:off x="457200" y="1295400"/>
            <a:ext cx="8229600" cy="5562600"/>
          </a:xfrm>
        </p:spPr>
        <p:txBody>
          <a:bodyPr/>
          <a:lstStyle/>
          <a:p>
            <a:r>
              <a:rPr lang="en-US" sz="2000" dirty="0" smtClean="0"/>
              <a:t>Mega Weapons, Inc. (MW) has been awarded a lucrative contract with the U.S. military to develop guided, non-nuclear missiles. This contract is based on MW’s considerable success in developing highly accurate computer guidance systems. While working with MW, you have had access to the details of these guidance systems, including information owned by MW and protected by the law. Recently, you have received a job offer from </a:t>
            </a:r>
            <a:r>
              <a:rPr lang="en-US" sz="2000" dirty="0" err="1" smtClean="0"/>
              <a:t>Amaco</a:t>
            </a:r>
            <a:r>
              <a:rPr lang="en-US" sz="2000" dirty="0" smtClean="0"/>
              <a:t> Arms, Inc. (AA). This offer came about through an unsolicited recommendation by a former classmate of yours; he now works for </a:t>
            </a:r>
            <a:r>
              <a:rPr lang="en-US" sz="2000" dirty="0" err="1" smtClean="0"/>
              <a:t>Amaco</a:t>
            </a:r>
            <a:r>
              <a:rPr lang="en-US" sz="2000" dirty="0" smtClean="0"/>
              <a:t>, is familiar with your experience and expertise, and suggested to his supervisors at </a:t>
            </a:r>
            <a:r>
              <a:rPr lang="en-US" sz="2000" dirty="0" err="1" smtClean="0"/>
              <a:t>Amaco</a:t>
            </a:r>
            <a:r>
              <a:rPr lang="en-US" sz="2000" dirty="0" smtClean="0"/>
              <a:t> that they try to hire you away from Mega Weapons. You will be helping them develop guidance systems for missiles and will be doing work similar to the work you are doing with Mega Weapons. AA competes directly with ME for military weapons contracts. It is more than likely that protected information you have had access to while working with Mega Weapons would be useful for what you would be doing with </a:t>
            </a:r>
            <a:r>
              <a:rPr lang="en-US" sz="2000" dirty="0" err="1" smtClean="0"/>
              <a:t>Amaco</a:t>
            </a:r>
            <a:r>
              <a:rPr lang="en-US" sz="2000" dirty="0" smtClean="0"/>
              <a:t>. </a:t>
            </a:r>
            <a:endParaRPr lang="en-US" sz="105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4000" dirty="0" smtClean="0"/>
              <a:t>Oh, by the way…</a:t>
            </a:r>
            <a:endParaRPr lang="en-US" sz="4000" dirty="0"/>
          </a:p>
        </p:txBody>
      </p:sp>
      <p:sp>
        <p:nvSpPr>
          <p:cNvPr id="3" name="Content Placeholder 2"/>
          <p:cNvSpPr>
            <a:spLocks noGrp="1"/>
          </p:cNvSpPr>
          <p:nvPr>
            <p:ph idx="1"/>
          </p:nvPr>
        </p:nvSpPr>
        <p:spPr>
          <a:xfrm>
            <a:off x="457200" y="1295400"/>
            <a:ext cx="8229600" cy="5410200"/>
          </a:xfrm>
        </p:spPr>
        <p:txBody>
          <a:bodyPr/>
          <a:lstStyle/>
          <a:p>
            <a:r>
              <a:rPr lang="en-US" sz="2200" dirty="0" smtClean="0"/>
              <a:t>Pedro, who will graduate at the end of the current semester, is a student at a well known Hispanic serving university. He and two of his classmates are flown by Comp-Org for an interview at company headquarters. During a phone conversation with the company representative setting up the interview, he asks if there is anything he should do to prepare for the interview. The company representative answers, "No." Pedro receives a faxed itinerary of the interview--it looks routine. So Pedro and his classmates board the plane and arrive at their destination, the company headquarters. The company official who meets them at the airport tells them that the first item on the interview agenda is a drug test. When Pedro objects--"Why weren't we told about this before we agreed to the interview?"--he is told that if this is unacceptable to him, he can get right back on the plane because the interview is over for him.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Interviews</a:t>
            </a:r>
            <a:endParaRPr lang="en-US" dirty="0"/>
          </a:p>
        </p:txBody>
      </p:sp>
      <p:sp>
        <p:nvSpPr>
          <p:cNvPr id="3" name="Content Placeholder 2"/>
          <p:cNvSpPr>
            <a:spLocks noGrp="1"/>
          </p:cNvSpPr>
          <p:nvPr>
            <p:ph idx="1"/>
          </p:nvPr>
        </p:nvSpPr>
        <p:spPr>
          <a:xfrm>
            <a:off x="457200" y="1600200"/>
            <a:ext cx="8229600" cy="5105400"/>
          </a:xfrm>
        </p:spPr>
        <p:txBody>
          <a:bodyPr/>
          <a:lstStyle/>
          <a:p>
            <a:r>
              <a:rPr lang="en-US" sz="2000" dirty="0" smtClean="0"/>
              <a:t>A recent graduate from University X, Marta has a strong and successful interview with a representative from a local, respected company. She discussed her skills, experience, and asked several perceptive questions about working conditions, job responsibilities, and benefits. The interviewer, obviously impressed, asked Marta back for a second interview with his supervisor. </a:t>
            </a:r>
          </a:p>
          <a:p>
            <a:r>
              <a:rPr lang="en-US" sz="2000" dirty="0" smtClean="0"/>
              <a:t>The second interview followed a different course. The interviewer, an older man, did not ask her about her skills or experience. Instead he reminisced about his days as a college student. He talked about his children--what they were studying and their career plans. He mentioned his wife in passing. Then he told Marta that the people who do well in his company are hard workers. "The strongest person," he said, "will do whatever is necessary to survive in a harsh, competitive environment." Then he looked at her hands and asked if she was single and if she still lived with her parents. What should Marta do?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4638"/>
            <a:ext cx="8229600" cy="715962"/>
          </a:xfrm>
        </p:spPr>
        <p:txBody>
          <a:bodyPr/>
          <a:lstStyle/>
          <a:p>
            <a:pPr eaLnBrk="1" hangingPunct="1"/>
            <a:r>
              <a:rPr lang="en-US" sz="4000" smtClean="0"/>
              <a:t>Summary of Obligations</a:t>
            </a:r>
          </a:p>
        </p:txBody>
      </p:sp>
      <p:sp>
        <p:nvSpPr>
          <p:cNvPr id="35843" name="Rectangle 3"/>
          <p:cNvSpPr>
            <a:spLocks noGrp="1" noChangeArrowheads="1"/>
          </p:cNvSpPr>
          <p:nvPr>
            <p:ph type="body" idx="1"/>
          </p:nvPr>
        </p:nvSpPr>
        <p:spPr>
          <a:xfrm>
            <a:off x="304800" y="990600"/>
            <a:ext cx="8534400" cy="5562600"/>
          </a:xfrm>
        </p:spPr>
        <p:txBody>
          <a:bodyPr/>
          <a:lstStyle/>
          <a:p>
            <a:pPr marL="381000" indent="-381000" eaLnBrk="1" hangingPunct="1">
              <a:lnSpc>
                <a:spcPct val="80000"/>
              </a:lnSpc>
              <a:buFontTx/>
              <a:buAutoNum type="arabicPeriod"/>
            </a:pPr>
            <a:r>
              <a:rPr lang="en-US" sz="2400" b="1" smtClean="0"/>
              <a:t>Sincere Interest (Candidate and Employer)</a:t>
            </a:r>
          </a:p>
          <a:p>
            <a:pPr marL="381000" indent="-381000" eaLnBrk="1" hangingPunct="1">
              <a:lnSpc>
                <a:spcPct val="80000"/>
              </a:lnSpc>
              <a:buFontTx/>
              <a:buAutoNum type="arabicPeriod"/>
            </a:pPr>
            <a:endParaRPr lang="en-US" sz="1000" b="1" smtClean="0"/>
          </a:p>
          <a:p>
            <a:pPr marL="381000" indent="-381000" eaLnBrk="1" hangingPunct="1">
              <a:lnSpc>
                <a:spcPct val="80000"/>
              </a:lnSpc>
              <a:buFontTx/>
              <a:buAutoNum type="arabicPeriod"/>
            </a:pPr>
            <a:r>
              <a:rPr lang="en-US" sz="2400" b="1" smtClean="0"/>
              <a:t>Full and Honest Disclosure (Employer)</a:t>
            </a:r>
          </a:p>
          <a:p>
            <a:pPr marL="800100" lvl="1" indent="-342900" eaLnBrk="1" hangingPunct="1">
              <a:lnSpc>
                <a:spcPct val="80000"/>
              </a:lnSpc>
            </a:pPr>
            <a:r>
              <a:rPr lang="en-US" sz="1800" smtClean="0"/>
              <a:t>Terms of Interview</a:t>
            </a:r>
          </a:p>
          <a:p>
            <a:pPr marL="800100" lvl="1" indent="-342900" eaLnBrk="1" hangingPunct="1">
              <a:lnSpc>
                <a:spcPct val="80000"/>
              </a:lnSpc>
            </a:pPr>
            <a:r>
              <a:rPr lang="en-US" sz="1800" smtClean="0"/>
              <a:t>Technical and Business Nature of Job</a:t>
            </a:r>
          </a:p>
          <a:p>
            <a:pPr marL="800100" lvl="1" indent="-342900" eaLnBrk="1" hangingPunct="1">
              <a:lnSpc>
                <a:spcPct val="80000"/>
              </a:lnSpc>
            </a:pPr>
            <a:r>
              <a:rPr lang="en-US" sz="1800" smtClean="0"/>
              <a:t>Employment Offer</a:t>
            </a:r>
          </a:p>
          <a:p>
            <a:pPr marL="800100" lvl="1" indent="-342900" eaLnBrk="1" hangingPunct="1">
              <a:lnSpc>
                <a:spcPct val="80000"/>
              </a:lnSpc>
              <a:buFontTx/>
              <a:buAutoNum type="arabicPeriod"/>
            </a:pPr>
            <a:endParaRPr lang="en-US" sz="1000" smtClean="0"/>
          </a:p>
          <a:p>
            <a:pPr marL="381000" indent="-381000" eaLnBrk="1" hangingPunct="1">
              <a:lnSpc>
                <a:spcPct val="80000"/>
              </a:lnSpc>
              <a:buFontTx/>
              <a:buAutoNum type="arabicPeriod"/>
            </a:pPr>
            <a:r>
              <a:rPr lang="en-US" sz="2400" b="1" smtClean="0"/>
              <a:t>Honoring Confidentiality Agreements (Candidate)</a:t>
            </a:r>
          </a:p>
          <a:p>
            <a:pPr marL="381000" indent="-381000" eaLnBrk="1" hangingPunct="1">
              <a:lnSpc>
                <a:spcPct val="80000"/>
              </a:lnSpc>
              <a:buFontTx/>
              <a:buAutoNum type="arabicPeriod"/>
            </a:pPr>
            <a:endParaRPr lang="en-US" sz="1000" b="1" smtClean="0"/>
          </a:p>
          <a:p>
            <a:pPr marL="381000" indent="-381000" eaLnBrk="1" hangingPunct="1">
              <a:lnSpc>
                <a:spcPct val="80000"/>
              </a:lnSpc>
              <a:buFontTx/>
              <a:buAutoNum type="arabicPeriod"/>
            </a:pPr>
            <a:r>
              <a:rPr lang="en-US" sz="2400" b="1" smtClean="0"/>
              <a:t>Treating Candidate Application as Confidential (Employer)</a:t>
            </a:r>
          </a:p>
          <a:p>
            <a:pPr marL="381000" indent="-381000" eaLnBrk="1" hangingPunct="1">
              <a:lnSpc>
                <a:spcPct val="80000"/>
              </a:lnSpc>
              <a:buFontTx/>
              <a:buAutoNum type="arabicPeriod"/>
            </a:pPr>
            <a:endParaRPr lang="en-US" sz="1000" b="1" smtClean="0"/>
          </a:p>
          <a:p>
            <a:pPr marL="381000" indent="-381000" eaLnBrk="1" hangingPunct="1">
              <a:lnSpc>
                <a:spcPct val="80000"/>
              </a:lnSpc>
              <a:buFontTx/>
              <a:buAutoNum type="arabicPeriod"/>
            </a:pPr>
            <a:r>
              <a:rPr lang="en-US" sz="2400" b="1" smtClean="0"/>
              <a:t>Minimizing Hiring During Layoffs (Employer)</a:t>
            </a:r>
          </a:p>
          <a:p>
            <a:pPr marL="381000" indent="-381000" eaLnBrk="1" hangingPunct="1">
              <a:lnSpc>
                <a:spcPct val="80000"/>
              </a:lnSpc>
              <a:buFontTx/>
              <a:buAutoNum type="arabicPeriod"/>
            </a:pPr>
            <a:endParaRPr lang="en-US" sz="1200" b="1" smtClean="0"/>
          </a:p>
          <a:p>
            <a:pPr marL="381000" indent="-381000" eaLnBrk="1" hangingPunct="1">
              <a:lnSpc>
                <a:spcPct val="80000"/>
              </a:lnSpc>
              <a:buFontTx/>
              <a:buAutoNum type="arabicPeriod"/>
            </a:pPr>
            <a:r>
              <a:rPr lang="en-US" sz="2400" b="1" smtClean="0"/>
              <a:t>Providing a Satisfying Career Opportunity (Employer)</a:t>
            </a:r>
          </a:p>
          <a:p>
            <a:pPr marL="381000" indent="-381000" eaLnBrk="1" hangingPunct="1">
              <a:lnSpc>
                <a:spcPct val="80000"/>
              </a:lnSpc>
              <a:buFontTx/>
              <a:buAutoNum type="arabicPeriod"/>
            </a:pPr>
            <a:endParaRPr lang="en-US" sz="1000" b="1" smtClean="0"/>
          </a:p>
          <a:p>
            <a:pPr marL="381000" indent="-381000" eaLnBrk="1" hangingPunct="1">
              <a:lnSpc>
                <a:spcPct val="80000"/>
              </a:lnSpc>
              <a:buFontTx/>
              <a:buAutoNum type="arabicPeriod"/>
            </a:pPr>
            <a:r>
              <a:rPr lang="en-US" sz="2400" b="1" smtClean="0"/>
              <a:t>Adequate Reparation (Employer)</a:t>
            </a:r>
          </a:p>
          <a:p>
            <a:pPr marL="381000" indent="-381000" eaLnBrk="1" hangingPunct="1">
              <a:lnSpc>
                <a:spcPct val="80000"/>
              </a:lnSpc>
              <a:buFontTx/>
              <a:buAutoNum type="arabicPeriod"/>
            </a:pPr>
            <a:endParaRPr lang="en-US" sz="1000" b="1" smtClean="0"/>
          </a:p>
          <a:p>
            <a:pPr marL="381000" indent="-381000" eaLnBrk="1" hangingPunct="1">
              <a:lnSpc>
                <a:spcPct val="80000"/>
              </a:lnSpc>
              <a:buFontTx/>
              <a:buAutoNum type="arabicPeriod"/>
            </a:pPr>
            <a:r>
              <a:rPr lang="en-US" sz="2400" b="1" smtClean="0"/>
              <a:t>Treating candidates with dignity (privacy, harassment, etc) (Employer)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Tests</a:t>
            </a:r>
            <a:endParaRPr lang="en-US" dirty="0"/>
          </a:p>
        </p:txBody>
      </p:sp>
      <p:sp>
        <p:nvSpPr>
          <p:cNvPr id="3" name="Content Placeholder 2"/>
          <p:cNvSpPr>
            <a:spLocks noGrp="1"/>
          </p:cNvSpPr>
          <p:nvPr>
            <p:ph idx="1"/>
          </p:nvPr>
        </p:nvSpPr>
        <p:spPr>
          <a:xfrm>
            <a:off x="457200" y="1600200"/>
            <a:ext cx="8229600" cy="4876800"/>
          </a:xfrm>
        </p:spPr>
        <p:txBody>
          <a:bodyPr/>
          <a:lstStyle/>
          <a:p>
            <a:r>
              <a:rPr lang="en-US" sz="2800" dirty="0" smtClean="0"/>
              <a:t>Test can help ethically evaluate alternative models of the relation between the job candidate and personnel officials.</a:t>
            </a:r>
          </a:p>
          <a:p>
            <a:endParaRPr lang="en-US" sz="800" dirty="0" smtClean="0"/>
          </a:p>
          <a:p>
            <a:r>
              <a:rPr lang="en-US" sz="2800" dirty="0" smtClean="0"/>
              <a:t>Are proposed actions reversible between job candidates and personnel officials?</a:t>
            </a:r>
          </a:p>
          <a:p>
            <a:endParaRPr lang="en-US" sz="800" dirty="0" smtClean="0"/>
          </a:p>
          <a:p>
            <a:r>
              <a:rPr lang="en-US" sz="2800" dirty="0" smtClean="0"/>
              <a:t>Does the proposed action do harm to job candidates or personnel officials?</a:t>
            </a:r>
          </a:p>
          <a:p>
            <a:endParaRPr lang="en-US" sz="800" dirty="0" smtClean="0"/>
          </a:p>
          <a:p>
            <a:r>
              <a:rPr lang="en-US" sz="2800" dirty="0" smtClean="0"/>
              <a:t>Does the proposed action promote or frustrate key values?</a:t>
            </a:r>
            <a:endParaRPr 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dirty="0" smtClean="0"/>
              <a:t>Reversibility Test</a:t>
            </a:r>
          </a:p>
        </p:txBody>
      </p:sp>
      <p:sp>
        <p:nvSpPr>
          <p:cNvPr id="38915" name="Content Placeholder 2"/>
          <p:cNvSpPr>
            <a:spLocks noGrp="1"/>
          </p:cNvSpPr>
          <p:nvPr>
            <p:ph idx="1"/>
          </p:nvPr>
        </p:nvSpPr>
        <p:spPr>
          <a:xfrm>
            <a:off x="457200" y="1981200"/>
            <a:ext cx="8229600" cy="4648200"/>
          </a:xfrm>
        </p:spPr>
        <p:txBody>
          <a:bodyPr/>
          <a:lstStyle/>
          <a:p>
            <a:pPr eaLnBrk="1" hangingPunct="1"/>
            <a:r>
              <a:rPr lang="en-US" sz="4000" dirty="0" smtClean="0"/>
              <a:t>Question: </a:t>
            </a:r>
          </a:p>
          <a:p>
            <a:pPr lvl="1" eaLnBrk="1" hangingPunct="1"/>
            <a:r>
              <a:rPr lang="en-US" sz="3600" dirty="0" smtClean="0"/>
              <a:t>Would I think this a good choice if I were among those affected by it?  (Does this action treat stakeholders with respect</a:t>
            </a:r>
            <a:r>
              <a:rPr lang="en-US" sz="3600" dirty="0" smtClean="0"/>
              <a:t>?)</a:t>
            </a:r>
            <a:endParaRPr lang="en-US" sz="36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dirty="0" smtClean="0"/>
              <a:t>Harm </a:t>
            </a:r>
            <a:r>
              <a:rPr lang="en-US" dirty="0" smtClean="0"/>
              <a:t>Test</a:t>
            </a:r>
            <a:endParaRPr lang="en-US" dirty="0" smtClean="0"/>
          </a:p>
        </p:txBody>
      </p:sp>
      <p:sp>
        <p:nvSpPr>
          <p:cNvPr id="36867" name="Content Placeholder 2"/>
          <p:cNvSpPr>
            <a:spLocks noGrp="1"/>
          </p:cNvSpPr>
          <p:nvPr>
            <p:ph idx="1"/>
          </p:nvPr>
        </p:nvSpPr>
        <p:spPr>
          <a:xfrm>
            <a:off x="457200" y="2133600"/>
            <a:ext cx="8229600" cy="4419600"/>
          </a:xfrm>
        </p:spPr>
        <p:txBody>
          <a:bodyPr/>
          <a:lstStyle/>
          <a:p>
            <a:pPr eaLnBrk="1" hangingPunct="1"/>
            <a:r>
              <a:rPr lang="en-US" sz="4400" dirty="0" smtClean="0"/>
              <a:t>Question:</a:t>
            </a:r>
          </a:p>
          <a:p>
            <a:pPr eaLnBrk="1" hangingPunct="1"/>
            <a:endParaRPr lang="en-US" sz="1050" dirty="0" smtClean="0"/>
          </a:p>
          <a:p>
            <a:pPr lvl="1" eaLnBrk="1" hangingPunct="1"/>
            <a:r>
              <a:rPr lang="en-US" sz="4000" dirty="0" smtClean="0"/>
              <a:t>Does this option do less harm </a:t>
            </a:r>
            <a:r>
              <a:rPr lang="en-US" sz="4000" dirty="0" smtClean="0"/>
              <a:t>than </a:t>
            </a:r>
            <a:r>
              <a:rPr lang="en-US" sz="4000" dirty="0" smtClean="0"/>
              <a:t>the alternatives?</a:t>
            </a:r>
          </a:p>
          <a:p>
            <a:pPr eaLnBrk="1" hangingPunct="1"/>
            <a:endParaRPr lang="en-US" sz="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295400"/>
          </a:xfrm>
        </p:spPr>
        <p:txBody>
          <a:bodyPr/>
          <a:lstStyle/>
          <a:p>
            <a:r>
              <a:rPr lang="en-US" dirty="0" smtClean="0"/>
              <a:t>Are you satisfied with current choices?</a:t>
            </a:r>
            <a:endParaRPr lang="en-US" dirty="0"/>
          </a:p>
        </p:txBody>
      </p:sp>
      <p:sp>
        <p:nvSpPr>
          <p:cNvPr id="3" name="Content Placeholder 2"/>
          <p:cNvSpPr>
            <a:spLocks noGrp="1"/>
          </p:cNvSpPr>
          <p:nvPr>
            <p:ph idx="1"/>
          </p:nvPr>
        </p:nvSpPr>
        <p:spPr>
          <a:xfrm>
            <a:off x="381000" y="2133600"/>
            <a:ext cx="8229600" cy="4495800"/>
          </a:xfrm>
        </p:spPr>
        <p:txBody>
          <a:bodyPr/>
          <a:lstStyle/>
          <a:p>
            <a:r>
              <a:rPr lang="en-US" sz="4000" dirty="0" smtClean="0"/>
              <a:t>“Flow Experiences” (Are we most happy when work is “</a:t>
            </a:r>
            <a:r>
              <a:rPr lang="en-US" sz="4000" dirty="0" err="1" smtClean="0"/>
              <a:t>autotelic</a:t>
            </a:r>
            <a:r>
              <a:rPr lang="en-US" sz="4000" dirty="0" smtClean="0"/>
              <a:t>”?)</a:t>
            </a:r>
          </a:p>
          <a:p>
            <a:r>
              <a:rPr lang="en-US" sz="4000" dirty="0" err="1" smtClean="0"/>
              <a:t>Mihaly</a:t>
            </a:r>
            <a:r>
              <a:rPr lang="en-US" sz="4000" dirty="0" smtClean="0"/>
              <a:t> </a:t>
            </a:r>
            <a:r>
              <a:rPr lang="en-US" sz="4000" dirty="0" err="1" smtClean="0"/>
              <a:t>Csikzentmihalyi</a:t>
            </a:r>
            <a:r>
              <a:rPr lang="en-US" sz="4000" dirty="0" smtClean="0"/>
              <a:t> (Chick sent me high)</a:t>
            </a:r>
          </a:p>
          <a:p>
            <a:endParaRPr lang="en-US" dirty="0" smtClean="0"/>
          </a:p>
          <a:p>
            <a:r>
              <a:rPr lang="en-US" sz="2000" dirty="0" smtClean="0"/>
              <a:t>See Mike Martin (2000) </a:t>
            </a:r>
            <a:r>
              <a:rPr lang="en-US" sz="2000" i="1" dirty="0" smtClean="0"/>
              <a:t>Meaningful Work, Oxford, 24.</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274638"/>
            <a:ext cx="8229600" cy="639762"/>
          </a:xfrm>
        </p:spPr>
        <p:txBody>
          <a:bodyPr/>
          <a:lstStyle/>
          <a:p>
            <a:pPr eaLnBrk="1" hangingPunct="1"/>
            <a:r>
              <a:rPr lang="en-US" dirty="0" smtClean="0"/>
              <a:t>Publicity / Values</a:t>
            </a:r>
          </a:p>
        </p:txBody>
      </p:sp>
      <p:sp>
        <p:nvSpPr>
          <p:cNvPr id="37891" name="Content Placeholder 2"/>
          <p:cNvSpPr>
            <a:spLocks noGrp="1"/>
          </p:cNvSpPr>
          <p:nvPr>
            <p:ph idx="1"/>
          </p:nvPr>
        </p:nvSpPr>
        <p:spPr>
          <a:xfrm>
            <a:off x="457200" y="1219200"/>
            <a:ext cx="8229600" cy="5486400"/>
          </a:xfrm>
        </p:spPr>
        <p:txBody>
          <a:bodyPr/>
          <a:lstStyle/>
          <a:p>
            <a:pPr eaLnBrk="1" hangingPunct="1"/>
            <a:r>
              <a:rPr lang="en-US" sz="2800" dirty="0" smtClean="0"/>
              <a:t>Moral </a:t>
            </a:r>
            <a:r>
              <a:rPr lang="en-US" sz="2800" dirty="0" smtClean="0"/>
              <a:t>Imagination Task</a:t>
            </a:r>
            <a:r>
              <a:rPr lang="en-US" sz="2800" dirty="0" smtClean="0"/>
              <a:t>:</a:t>
            </a:r>
            <a:endParaRPr lang="en-US" sz="1100" dirty="0" smtClean="0"/>
          </a:p>
          <a:p>
            <a:pPr lvl="1" eaLnBrk="1" hangingPunct="1"/>
            <a:r>
              <a:rPr lang="en-US" sz="2000" dirty="0" smtClean="0"/>
              <a:t>What would a morally exemplary engineer do in this situation</a:t>
            </a:r>
            <a:r>
              <a:rPr lang="en-US" sz="2000" dirty="0" smtClean="0"/>
              <a:t>?</a:t>
            </a:r>
            <a:endParaRPr lang="en-US" sz="800" dirty="0" smtClean="0"/>
          </a:p>
          <a:p>
            <a:pPr eaLnBrk="1" hangingPunct="1"/>
            <a:r>
              <a:rPr lang="en-US" sz="2400" dirty="0" smtClean="0"/>
              <a:t>Does your action realize or frustrate the following values</a:t>
            </a:r>
            <a:r>
              <a:rPr lang="en-US" sz="2400" dirty="0" smtClean="0"/>
              <a:t>?</a:t>
            </a:r>
          </a:p>
          <a:p>
            <a:pPr eaLnBrk="1" hangingPunct="1"/>
            <a:r>
              <a:rPr lang="en-US" sz="2800" dirty="0" smtClean="0"/>
              <a:t>ADEM SOV</a:t>
            </a:r>
            <a:endParaRPr lang="en-US" sz="2800" dirty="0" smtClean="0"/>
          </a:p>
          <a:p>
            <a:pPr lvl="1" eaLnBrk="1" hangingPunct="1"/>
            <a:r>
              <a:rPr lang="en-US" sz="2000" dirty="0" smtClean="0"/>
              <a:t>Justice, responsibility, respect, trust, and </a:t>
            </a:r>
            <a:r>
              <a:rPr lang="en-US" sz="2000" dirty="0" smtClean="0"/>
              <a:t>integrity (ADEM SOV)</a:t>
            </a:r>
          </a:p>
          <a:p>
            <a:pPr eaLnBrk="1" hangingPunct="1"/>
            <a:r>
              <a:rPr lang="en-US" sz="2800" dirty="0" smtClean="0"/>
              <a:t>CIAPR Code Obligations</a:t>
            </a:r>
            <a:endParaRPr lang="en-US" sz="2800" dirty="0" smtClean="0"/>
          </a:p>
          <a:p>
            <a:pPr lvl="1" eaLnBrk="1" hangingPunct="1"/>
            <a:r>
              <a:rPr lang="en-US" sz="2400" dirty="0" err="1" smtClean="0"/>
              <a:t>Paramountcy</a:t>
            </a:r>
            <a:r>
              <a:rPr lang="en-US" sz="2400" dirty="0" smtClean="0"/>
              <a:t> of public health, safety, welfare</a:t>
            </a:r>
            <a:endParaRPr lang="en-US" sz="2400" dirty="0" smtClean="0"/>
          </a:p>
          <a:p>
            <a:pPr lvl="1" eaLnBrk="1" hangingPunct="1"/>
            <a:r>
              <a:rPr lang="en-US" sz="2400" dirty="0" smtClean="0"/>
              <a:t>Faithful </a:t>
            </a:r>
            <a:r>
              <a:rPr lang="en-US" sz="2400" dirty="0" smtClean="0"/>
              <a:t>agency: confidentiality and no conflict of interest</a:t>
            </a:r>
            <a:endParaRPr lang="en-US" sz="2400" dirty="0" smtClean="0"/>
          </a:p>
          <a:p>
            <a:pPr lvl="1" eaLnBrk="1" hangingPunct="1"/>
            <a:r>
              <a:rPr lang="en-US" sz="2400" dirty="0" smtClean="0"/>
              <a:t>Uphold honor, integrity </a:t>
            </a:r>
            <a:r>
              <a:rPr lang="en-US" sz="2400" dirty="0" smtClean="0"/>
              <a:t>and reputation of profession</a:t>
            </a:r>
          </a:p>
          <a:p>
            <a:pPr lvl="1" eaLnBrk="1" hangingPunct="1"/>
            <a:r>
              <a:rPr lang="en-US" sz="2400" dirty="0" smtClean="0"/>
              <a:t>Maintain </a:t>
            </a:r>
            <a:r>
              <a:rPr lang="en-US" sz="2400" dirty="0" smtClean="0"/>
              <a:t>collegiality </a:t>
            </a:r>
            <a:r>
              <a:rPr lang="en-US" sz="2400" dirty="0" smtClean="0"/>
              <a:t>between engineers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Your Task</a:t>
            </a:r>
          </a:p>
        </p:txBody>
      </p:sp>
      <p:sp>
        <p:nvSpPr>
          <p:cNvPr id="34819" name="Rectangle 3"/>
          <p:cNvSpPr>
            <a:spLocks noGrp="1" noChangeArrowheads="1"/>
          </p:cNvSpPr>
          <p:nvPr>
            <p:ph type="body" idx="1"/>
          </p:nvPr>
        </p:nvSpPr>
        <p:spPr>
          <a:xfrm>
            <a:off x="457200" y="1600200"/>
            <a:ext cx="8229600" cy="4953000"/>
          </a:xfrm>
        </p:spPr>
        <p:txBody>
          <a:bodyPr/>
          <a:lstStyle/>
          <a:p>
            <a:pPr eaLnBrk="1" hangingPunct="1">
              <a:lnSpc>
                <a:spcPct val="90000"/>
              </a:lnSpc>
            </a:pPr>
            <a:r>
              <a:rPr lang="en-US" sz="3600" dirty="0" smtClean="0"/>
              <a:t>You will be divided into groups and assigned a </a:t>
            </a:r>
            <a:r>
              <a:rPr lang="en-US" sz="3600" dirty="0" smtClean="0"/>
              <a:t>scenario (Go with your number)</a:t>
            </a:r>
            <a:endParaRPr lang="en-US" sz="1050" dirty="0" smtClean="0"/>
          </a:p>
          <a:p>
            <a:pPr eaLnBrk="1" hangingPunct="1">
              <a:lnSpc>
                <a:spcPct val="90000"/>
              </a:lnSpc>
            </a:pPr>
            <a:r>
              <a:rPr lang="en-US" sz="3600" dirty="0" smtClean="0"/>
              <a:t>Fill out the table (Solution Evaluation Matrix) discussing the ethics and feasibility of your case</a:t>
            </a:r>
            <a:endParaRPr lang="en-US" sz="1050" dirty="0" smtClean="0"/>
          </a:p>
          <a:p>
            <a:pPr eaLnBrk="1" hangingPunct="1">
              <a:lnSpc>
                <a:spcPct val="90000"/>
              </a:lnSpc>
            </a:pPr>
            <a:r>
              <a:rPr lang="en-US" sz="3600" dirty="0" smtClean="0"/>
              <a:t>Summarize (what your group discussed)</a:t>
            </a:r>
            <a:endParaRPr lang="en-US" sz="1050" dirty="0" smtClean="0"/>
          </a:p>
          <a:p>
            <a:pPr eaLnBrk="1" hangingPunct="1">
              <a:lnSpc>
                <a:spcPct val="90000"/>
              </a:lnSpc>
            </a:pPr>
            <a:r>
              <a:rPr lang="en-US" sz="3600" dirty="0" smtClean="0"/>
              <a:t>Listen (to what the other groups say)</a:t>
            </a: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References</a:t>
            </a:r>
          </a:p>
        </p:txBody>
      </p:sp>
      <p:sp>
        <p:nvSpPr>
          <p:cNvPr id="40963" name="Rectangle 3"/>
          <p:cNvSpPr>
            <a:spLocks noGrp="1" noChangeArrowheads="1"/>
          </p:cNvSpPr>
          <p:nvPr>
            <p:ph type="body" idx="1"/>
          </p:nvPr>
        </p:nvSpPr>
        <p:spPr>
          <a:xfrm>
            <a:off x="457200" y="1524000"/>
            <a:ext cx="8229600" cy="4953000"/>
          </a:xfrm>
        </p:spPr>
        <p:txBody>
          <a:bodyPr/>
          <a:lstStyle/>
          <a:p>
            <a:pPr eaLnBrk="1" hangingPunct="1">
              <a:lnSpc>
                <a:spcPct val="80000"/>
              </a:lnSpc>
            </a:pPr>
            <a:r>
              <a:rPr lang="en-US" sz="1800" dirty="0" smtClean="0"/>
              <a:t>Victoria S. </a:t>
            </a:r>
            <a:r>
              <a:rPr lang="en-US" sz="1800" dirty="0" err="1" smtClean="0"/>
              <a:t>Wike</a:t>
            </a:r>
            <a:r>
              <a:rPr lang="en-US" sz="1800" dirty="0" smtClean="0"/>
              <a:t>, “Professional Engineering Ethical Behavior: A Values-based Approach”.  </a:t>
            </a:r>
            <a:r>
              <a:rPr lang="en-US" sz="1800" i="1" dirty="0" smtClean="0"/>
              <a:t>Proceedings of the 2001 American Society for Engineering Education Annual Conference &amp; Exposition</a:t>
            </a:r>
            <a:r>
              <a:rPr lang="en-US" sz="1800" dirty="0" smtClean="0"/>
              <a:t>, Session 2461.</a:t>
            </a:r>
          </a:p>
          <a:p>
            <a:pPr eaLnBrk="1" hangingPunct="1">
              <a:lnSpc>
                <a:spcPct val="80000"/>
              </a:lnSpc>
              <a:buNone/>
            </a:pPr>
            <a:endParaRPr lang="en-US" sz="800" dirty="0" smtClean="0"/>
          </a:p>
          <a:p>
            <a:pPr eaLnBrk="1" hangingPunct="1">
              <a:lnSpc>
                <a:spcPct val="80000"/>
              </a:lnSpc>
            </a:pPr>
            <a:r>
              <a:rPr lang="en-US" sz="1800" dirty="0" smtClean="0"/>
              <a:t>Michael S. Pritchard (1996) </a:t>
            </a:r>
            <a:r>
              <a:rPr lang="en-US" sz="1800" i="1" dirty="0" smtClean="0"/>
              <a:t>Reasonable Children: Moral Education and Moral Learning</a:t>
            </a:r>
            <a:r>
              <a:rPr lang="en-US" sz="1800" dirty="0" smtClean="0"/>
              <a:t>.  Lawrence, KS: University of Kansas Press: 11.</a:t>
            </a:r>
          </a:p>
          <a:p>
            <a:pPr eaLnBrk="1" hangingPunct="1">
              <a:lnSpc>
                <a:spcPct val="80000"/>
              </a:lnSpc>
              <a:buNone/>
            </a:pPr>
            <a:endParaRPr lang="en-US" sz="800" dirty="0" smtClean="0"/>
          </a:p>
          <a:p>
            <a:pPr eaLnBrk="1" hangingPunct="1">
              <a:lnSpc>
                <a:spcPct val="80000"/>
              </a:lnSpc>
            </a:pPr>
            <a:r>
              <a:rPr lang="en-US" sz="1800" dirty="0" smtClean="0"/>
              <a:t>Stephen H. Unger (1994) Controlling Technology: Ethics and the Responsible Engineer.  New York: John Wiley &amp; Sons: 315-325 (Reprinted with permission of IEEE)</a:t>
            </a:r>
          </a:p>
          <a:p>
            <a:pPr eaLnBrk="1" hangingPunct="1">
              <a:lnSpc>
                <a:spcPct val="80000"/>
              </a:lnSpc>
              <a:buNone/>
            </a:pPr>
            <a:endParaRPr lang="en-US" sz="800" dirty="0" smtClean="0"/>
          </a:p>
          <a:p>
            <a:pPr eaLnBrk="1" hangingPunct="1">
              <a:lnSpc>
                <a:spcPct val="80000"/>
              </a:lnSpc>
            </a:pPr>
            <a:r>
              <a:rPr lang="en-US" sz="1800" dirty="0" smtClean="0"/>
              <a:t>Robert C. Solomon (1999) A Better Way to Think About Business: How Personal Integrity Leads to Corporate Success.  Oxford, UK: Oxford University Press: 71-114.</a:t>
            </a:r>
          </a:p>
          <a:p>
            <a:pPr eaLnBrk="1" hangingPunct="1">
              <a:lnSpc>
                <a:spcPct val="80000"/>
              </a:lnSpc>
              <a:buNone/>
            </a:pPr>
            <a:endParaRPr lang="en-US" sz="800" dirty="0" smtClean="0"/>
          </a:p>
          <a:p>
            <a:pPr eaLnBrk="1" hangingPunct="1">
              <a:lnSpc>
                <a:spcPct val="80000"/>
              </a:lnSpc>
            </a:pPr>
            <a:r>
              <a:rPr lang="en-US" sz="1800" dirty="0" smtClean="0"/>
              <a:t>Martha Nussbaum.  </a:t>
            </a:r>
            <a:r>
              <a:rPr lang="en-US" sz="1800" i="1" dirty="0" smtClean="0"/>
              <a:t>Creating Capabilities: The Human Development Approach</a:t>
            </a:r>
            <a:r>
              <a:rPr lang="en-US" sz="1800" dirty="0" smtClean="0"/>
              <a:t>.  Belknap Press of Harvard University Press, 2011, 20, 33-34.</a:t>
            </a:r>
          </a:p>
          <a:p>
            <a:pPr eaLnBrk="1" hangingPunct="1">
              <a:lnSpc>
                <a:spcPct val="80000"/>
              </a:lnSpc>
              <a:buNone/>
            </a:pPr>
            <a:endParaRPr lang="en-US" sz="800" dirty="0" smtClean="0"/>
          </a:p>
          <a:p>
            <a:pPr eaLnBrk="1" hangingPunct="1">
              <a:lnSpc>
                <a:spcPct val="80000"/>
              </a:lnSpc>
            </a:pPr>
            <a:r>
              <a:rPr lang="en-US" sz="1800" dirty="0" smtClean="0"/>
              <a:t>Mike Martin (2000) </a:t>
            </a:r>
            <a:r>
              <a:rPr lang="en-US" sz="1800" i="1" dirty="0" smtClean="0"/>
              <a:t>Meaningful Work, </a:t>
            </a:r>
            <a:r>
              <a:rPr lang="en-US" sz="1800" i="1" dirty="0" smtClean="0"/>
              <a:t>Oxford, UK: Oxford University Press , </a:t>
            </a:r>
            <a:r>
              <a:rPr lang="en-US" sz="1800" i="1" dirty="0" smtClean="0"/>
              <a:t>24</a:t>
            </a:r>
            <a:endParaRPr lang="en-US" sz="1800" dirty="0" smtClean="0"/>
          </a:p>
          <a:p>
            <a:pPr eaLnBrk="1" hangingPunct="1">
              <a:lnSpc>
                <a:spcPct val="80000"/>
              </a:lnSpc>
              <a:buNone/>
            </a:pPr>
            <a:endParaRPr lang="en-US" sz="800" dirty="0" smtClean="0"/>
          </a:p>
          <a:p>
            <a:pPr eaLnBrk="1" hangingPunct="1">
              <a:lnSpc>
                <a:spcPct val="80000"/>
              </a:lnSpc>
            </a:pPr>
            <a:r>
              <a:rPr lang="en-US" sz="1800" dirty="0" smtClean="0"/>
              <a:t>See </a:t>
            </a:r>
            <a:r>
              <a:rPr lang="en-US" sz="1800" dirty="0" err="1" smtClean="0"/>
              <a:t>Onlineethics</a:t>
            </a:r>
            <a:r>
              <a:rPr lang="en-US" sz="1800" dirty="0" smtClean="0"/>
              <a:t>, </a:t>
            </a:r>
            <a:r>
              <a:rPr lang="en-US" sz="1800" b="1" dirty="0" smtClean="0"/>
              <a:t>www.onlineethics.org</a:t>
            </a:r>
            <a:r>
              <a:rPr lang="en-US" sz="1800" dirty="0" smtClean="0"/>
              <a:t>, for case on which “Oh, By the Way” is based.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work becomes play…</a:t>
            </a:r>
            <a:endParaRPr lang="en-US" dirty="0"/>
          </a:p>
        </p:txBody>
      </p:sp>
      <p:sp>
        <p:nvSpPr>
          <p:cNvPr id="3" name="Content Placeholder 2"/>
          <p:cNvSpPr>
            <a:spLocks noGrp="1"/>
          </p:cNvSpPr>
          <p:nvPr>
            <p:ph idx="1"/>
          </p:nvPr>
        </p:nvSpPr>
        <p:spPr>
          <a:xfrm>
            <a:off x="457200" y="1600200"/>
            <a:ext cx="8229600" cy="5257800"/>
          </a:xfrm>
        </p:spPr>
        <p:txBody>
          <a:bodyPr/>
          <a:lstStyle/>
          <a:p>
            <a:r>
              <a:rPr lang="en-US" sz="2800" dirty="0" smtClean="0"/>
              <a:t>Clear goals as one proceeds</a:t>
            </a:r>
          </a:p>
          <a:p>
            <a:r>
              <a:rPr lang="en-US" sz="2800" dirty="0" smtClean="0"/>
              <a:t>Immediate feedback about progress</a:t>
            </a:r>
          </a:p>
          <a:p>
            <a:r>
              <a:rPr lang="en-US" sz="2800" dirty="0" smtClean="0"/>
              <a:t>A balance between challenges and our skills to respond to them</a:t>
            </a:r>
          </a:p>
          <a:p>
            <a:r>
              <a:rPr lang="en-US" sz="2800" dirty="0" smtClean="0"/>
              <a:t>Immersion of awareness in the activity without disruptive distractions</a:t>
            </a:r>
          </a:p>
          <a:p>
            <a:r>
              <a:rPr lang="en-US" sz="2800" dirty="0" smtClean="0"/>
              <a:t>Lack of worry about failure</a:t>
            </a:r>
          </a:p>
          <a:p>
            <a:r>
              <a:rPr lang="en-US" sz="2800" dirty="0" smtClean="0"/>
              <a:t>Loss of anxious self-consciousness</a:t>
            </a:r>
          </a:p>
          <a:p>
            <a:r>
              <a:rPr lang="en-US" sz="2800" dirty="0" smtClean="0"/>
              <a:t>Time distortions </a:t>
            </a:r>
          </a:p>
          <a:p>
            <a:r>
              <a:rPr lang="en-US" sz="2800" dirty="0" err="1" smtClean="0"/>
              <a:t>Autotelic</a:t>
            </a:r>
            <a:r>
              <a:rPr lang="en-US" sz="2800" dirty="0" smtClean="0"/>
              <a:t>: an end in itself, enjoyed as such</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62200"/>
            <a:ext cx="8229600" cy="4267200"/>
          </a:xfrm>
        </p:spPr>
        <p:txBody>
          <a:bodyPr>
            <a:normAutofit/>
          </a:bodyPr>
          <a:lstStyle/>
          <a:p>
            <a:pPr>
              <a:defRPr/>
            </a:pPr>
            <a:r>
              <a:rPr lang="en-US" dirty="0" smtClean="0"/>
              <a:t>Capabilities “help </a:t>
            </a:r>
            <a:r>
              <a:rPr lang="en-US" dirty="0" smtClean="0"/>
              <a:t>answer the question, </a:t>
            </a:r>
            <a:r>
              <a:rPr lang="en-US" dirty="0" smtClean="0"/>
              <a:t>What are [you] able </a:t>
            </a:r>
            <a:r>
              <a:rPr lang="en-US" dirty="0" smtClean="0"/>
              <a:t>to do or be?” </a:t>
            </a:r>
          </a:p>
          <a:p>
            <a:pPr>
              <a:defRPr/>
            </a:pPr>
            <a:endParaRPr lang="en-US" sz="1200" dirty="0"/>
          </a:p>
          <a:p>
            <a:pPr>
              <a:defRPr/>
            </a:pPr>
            <a:r>
              <a:rPr lang="en-US" dirty="0" smtClean="0"/>
              <a:t>“Substantial freedoms, causally interrelated opportunities to choose and act.” </a:t>
            </a:r>
          </a:p>
          <a:p>
            <a:pPr lvl="1">
              <a:buNone/>
              <a:defRPr/>
            </a:pPr>
            <a:endParaRPr lang="en-US" dirty="0"/>
          </a:p>
          <a:p>
            <a:pPr>
              <a:defRPr/>
            </a:pPr>
            <a:r>
              <a:rPr lang="en-US" sz="1300" b="1" dirty="0" smtClean="0"/>
              <a:t>Martha Nussbaum.  </a:t>
            </a:r>
            <a:r>
              <a:rPr lang="en-US" sz="1300" b="1" i="1" dirty="0" smtClean="0"/>
              <a:t>Creating Capabilities: The Human Development Approach</a:t>
            </a:r>
            <a:r>
              <a:rPr lang="en-US" sz="1300" b="1" dirty="0" smtClean="0"/>
              <a:t>.  Belknap Press of Harvard University Press, 2011, 20, 33-34</a:t>
            </a:r>
            <a:r>
              <a:rPr lang="en-US" sz="1700" dirty="0" smtClean="0"/>
              <a:t>.</a:t>
            </a:r>
          </a:p>
        </p:txBody>
      </p:sp>
      <p:sp>
        <p:nvSpPr>
          <p:cNvPr id="4" name="Rectangle 3"/>
          <p:cNvSpPr/>
          <p:nvPr/>
        </p:nvSpPr>
        <p:spPr>
          <a:xfrm>
            <a:off x="0" y="0"/>
            <a:ext cx="9144000" cy="9144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a:p>
        </p:txBody>
      </p:sp>
      <p:sp>
        <p:nvSpPr>
          <p:cNvPr id="6" name="Title 1"/>
          <p:cNvSpPr txBox="1">
            <a:spLocks/>
          </p:cNvSpPr>
          <p:nvPr/>
        </p:nvSpPr>
        <p:spPr>
          <a:xfrm>
            <a:off x="0" y="762000"/>
            <a:ext cx="9144000" cy="914400"/>
          </a:xfrm>
          <a:prstGeom prst="rect">
            <a:avLst/>
          </a:prstGeom>
        </p:spPr>
        <p:txBody>
          <a:bodyPr anchor="ctr">
            <a:noAutofit/>
          </a:bodyPr>
          <a:lstStyle/>
          <a:p>
            <a:pPr algn="ctr" fontAlgn="auto">
              <a:spcAft>
                <a:spcPts val="0"/>
              </a:spcAft>
              <a:defRPr/>
            </a:pPr>
            <a:r>
              <a:rPr lang="en-US" sz="3600" dirty="0" smtClean="0">
                <a:latin typeface="Gill Sans MT" pitchFamily="34" charset="0"/>
                <a:ea typeface="+mj-ea"/>
                <a:cs typeface="+mj-cs"/>
              </a:rPr>
              <a:t>Does your career allow for the realization of basic capabilities?</a:t>
            </a:r>
            <a:endParaRPr lang="en-US" sz="3600" dirty="0">
              <a:latin typeface="Gill Sans MT" pitchFamily="34" charset="0"/>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normAutofit fontScale="90000"/>
          </a:bodyPr>
          <a:lstStyle/>
          <a:p>
            <a:pPr>
              <a:defRPr/>
            </a:pPr>
            <a:r>
              <a:rPr lang="en-US" sz="3100" dirty="0" smtClean="0">
                <a:latin typeface="Gill Sans MT" pitchFamily="34" charset="0"/>
              </a:rPr>
              <a:t>Personal, Social, and Environmental “conversion factors” (provided by work?) create </a:t>
            </a:r>
            <a:r>
              <a:rPr lang="en-US" sz="3100" dirty="0" smtClean="0">
                <a:latin typeface="Gill Sans MT" pitchFamily="34" charset="0"/>
              </a:rPr>
              <a:t>the background conditions </a:t>
            </a:r>
            <a:r>
              <a:rPr lang="en-US" sz="3100" dirty="0" smtClean="0">
                <a:latin typeface="Gill Sans MT" pitchFamily="34" charset="0"/>
              </a:rPr>
              <a:t>for exercising </a:t>
            </a:r>
            <a:r>
              <a:rPr lang="en-US" sz="3100" dirty="0" smtClean="0">
                <a:latin typeface="Gill Sans MT" pitchFamily="34" charset="0"/>
              </a:rPr>
              <a:t>basic capabilities</a:t>
            </a:r>
            <a:endParaRPr lang="en-US" dirty="0">
              <a:latin typeface="Gill Sans MT" pitchFamily="34" charset="0"/>
            </a:endParaRPr>
          </a:p>
        </p:txBody>
      </p:sp>
      <p:graphicFrame>
        <p:nvGraphicFramePr>
          <p:cNvPr id="4" name="Content Placeholder 3"/>
          <p:cNvGraphicFramePr>
            <a:graphicFrameLocks noGrp="1"/>
          </p:cNvGraphicFramePr>
          <p:nvPr>
            <p:ph idx="1"/>
          </p:nvPr>
        </p:nvGraphicFramePr>
        <p:xfrm>
          <a:off x="457200" y="1600200"/>
          <a:ext cx="8229600" cy="4876800"/>
        </p:xfrm>
        <a:graphic>
          <a:graphicData uri="http://schemas.openxmlformats.org/drawingml/2006/table">
            <a:tbl>
              <a:tblPr firstRow="1" bandRow="1">
                <a:tableStyleId>{616DA210-FB5B-4158-B5E0-FEB733F419BA}</a:tableStyleId>
              </a:tblPr>
              <a:tblGrid>
                <a:gridCol w="2743200"/>
                <a:gridCol w="1371600"/>
                <a:gridCol w="1371600"/>
                <a:gridCol w="2743200"/>
              </a:tblGrid>
              <a:tr h="3717170">
                <a:tc>
                  <a:txBody>
                    <a:bodyPr/>
                    <a:lstStyle/>
                    <a:p>
                      <a:r>
                        <a:rPr lang="en-US" sz="2800" b="1" dirty="0" smtClean="0"/>
                        <a:t>Life</a:t>
                      </a:r>
                    </a:p>
                    <a:p>
                      <a:endParaRPr lang="en-US" sz="2800" b="1" dirty="0" smtClean="0"/>
                    </a:p>
                    <a:p>
                      <a:endParaRPr lang="en-US" sz="2800" b="1" dirty="0" smtClean="0"/>
                    </a:p>
                    <a:p>
                      <a:endParaRPr lang="en-US" sz="2800" b="1" dirty="0" smtClean="0"/>
                    </a:p>
                    <a:p>
                      <a:r>
                        <a:rPr lang="en-US" sz="2800" b="1" dirty="0" smtClean="0"/>
                        <a:t>Bodily</a:t>
                      </a:r>
                      <a:r>
                        <a:rPr lang="en-US" sz="2800" b="1" baseline="0" dirty="0" smtClean="0"/>
                        <a:t> Health</a:t>
                      </a:r>
                    </a:p>
                    <a:p>
                      <a:endParaRPr lang="en-US" sz="2800" b="1" baseline="0" dirty="0" smtClean="0"/>
                    </a:p>
                    <a:p>
                      <a:r>
                        <a:rPr lang="en-US" sz="2800" b="1" baseline="0" dirty="0" smtClean="0"/>
                        <a:t>Bodily Integrity</a:t>
                      </a:r>
                      <a:endParaRPr lang="en-US" sz="2800" b="1" dirty="0"/>
                    </a:p>
                  </a:txBody>
                  <a:tcPr/>
                </a:tc>
                <a:tc gridSpan="2">
                  <a:txBody>
                    <a:bodyPr/>
                    <a:lstStyle/>
                    <a:p>
                      <a:r>
                        <a:rPr lang="en-US" sz="2800" b="1" dirty="0" smtClean="0"/>
                        <a:t>Sense, Imagination, Thought</a:t>
                      </a:r>
                    </a:p>
                    <a:p>
                      <a:endParaRPr lang="en-US" sz="2800" b="1" dirty="0" smtClean="0"/>
                    </a:p>
                    <a:p>
                      <a:r>
                        <a:rPr lang="en-US" sz="2800" b="1" dirty="0" smtClean="0"/>
                        <a:t>Emotion</a:t>
                      </a:r>
                    </a:p>
                    <a:p>
                      <a:endParaRPr lang="en-US" sz="2800" b="1" dirty="0" smtClean="0"/>
                    </a:p>
                    <a:p>
                      <a:r>
                        <a:rPr lang="en-US" sz="2800" b="1" dirty="0" smtClean="0"/>
                        <a:t>Practical</a:t>
                      </a:r>
                      <a:r>
                        <a:rPr lang="en-US" sz="2800" b="1" baseline="0" dirty="0" smtClean="0"/>
                        <a:t> Reason</a:t>
                      </a:r>
                      <a:endParaRPr lang="en-US" sz="2800" b="1" dirty="0"/>
                    </a:p>
                  </a:txBody>
                  <a:tcPr/>
                </a:tc>
                <a:tc hMerge="1">
                  <a:txBody>
                    <a:bodyPr/>
                    <a:lstStyle/>
                    <a:p>
                      <a:endParaRPr lang="en-US"/>
                    </a:p>
                  </a:txBody>
                  <a:tcPr/>
                </a:tc>
                <a:tc>
                  <a:txBody>
                    <a:bodyPr/>
                    <a:lstStyle/>
                    <a:p>
                      <a:r>
                        <a:rPr lang="en-US" sz="2800" b="1" dirty="0" smtClean="0"/>
                        <a:t>Affiliation</a:t>
                      </a:r>
                    </a:p>
                    <a:p>
                      <a:endParaRPr lang="en-US" sz="2800" b="1" dirty="0" smtClean="0"/>
                    </a:p>
                    <a:p>
                      <a:endParaRPr lang="en-US" sz="2800" b="1" dirty="0" smtClean="0"/>
                    </a:p>
                    <a:p>
                      <a:endParaRPr lang="en-US" sz="2800" b="1" dirty="0" smtClean="0"/>
                    </a:p>
                    <a:p>
                      <a:r>
                        <a:rPr lang="en-US" sz="2800" b="1" dirty="0" smtClean="0"/>
                        <a:t>Other Species</a:t>
                      </a:r>
                      <a:endParaRPr lang="en-US" sz="2800" b="1" dirty="0"/>
                    </a:p>
                  </a:txBody>
                  <a:tcPr/>
                </a:tc>
              </a:tr>
              <a:tr h="1159630">
                <a:tc gridSpan="2">
                  <a:txBody>
                    <a:bodyPr/>
                    <a:lstStyle/>
                    <a:p>
                      <a:pPr algn="ctr"/>
                      <a:r>
                        <a:rPr lang="en-US" sz="2800" b="1" dirty="0" smtClean="0"/>
                        <a:t>Play</a:t>
                      </a:r>
                      <a:endParaRPr lang="en-US" sz="2800" b="1" dirty="0"/>
                    </a:p>
                  </a:txBody>
                  <a:tcPr>
                    <a:lnR w="12700" cap="flat" cmpd="sng" algn="ctr">
                      <a:solidFill>
                        <a:schemeClr val="tx1"/>
                      </a:solidFill>
                      <a:prstDash val="solid"/>
                      <a:round/>
                      <a:headEnd type="none" w="med" len="med"/>
                      <a:tailEnd type="none" w="med" len="med"/>
                    </a:lnR>
                  </a:tcPr>
                </a:tc>
                <a:tc hMerge="1">
                  <a:txBody>
                    <a:bodyPr/>
                    <a:lstStyle/>
                    <a:p>
                      <a:endParaRPr lang="en-US"/>
                    </a:p>
                  </a:txBody>
                  <a:tcPr/>
                </a:tc>
                <a:tc gridSpan="2">
                  <a:txBody>
                    <a:bodyPr/>
                    <a:lstStyle/>
                    <a:p>
                      <a:pPr algn="ctr"/>
                      <a:r>
                        <a:rPr lang="en-US" sz="2800" b="1" dirty="0" smtClean="0"/>
                        <a:t>Control over one’s environment</a:t>
                      </a:r>
                      <a:endParaRPr lang="en-US" sz="2800" b="1" dirty="0"/>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Some minimal considerations</a:t>
            </a:r>
            <a:endParaRPr lang="en-US" dirty="0"/>
          </a:p>
        </p:txBody>
      </p:sp>
      <p:sp>
        <p:nvSpPr>
          <p:cNvPr id="5" name="Subtitle 4"/>
          <p:cNvSpPr>
            <a:spLocks noGrp="1"/>
          </p:cNvSpPr>
          <p:nvPr>
            <p:ph type="subTitle" idx="1"/>
          </p:nvPr>
        </p:nvSpPr>
        <p:spPr/>
        <p:txBody>
          <a:bodyPr/>
          <a:lstStyle/>
          <a:p>
            <a:r>
              <a:rPr lang="en-US" dirty="0" smtClean="0"/>
              <a:t>Realizing a “decent” job candidacy…</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4638"/>
            <a:ext cx="8229600" cy="715962"/>
          </a:xfrm>
        </p:spPr>
        <p:txBody>
          <a:bodyPr/>
          <a:lstStyle/>
          <a:p>
            <a:pPr eaLnBrk="1" hangingPunct="1"/>
            <a:r>
              <a:rPr lang="en-US" sz="4000" smtClean="0"/>
              <a:t>Summary of Obligations</a:t>
            </a:r>
          </a:p>
        </p:txBody>
      </p:sp>
      <p:sp>
        <p:nvSpPr>
          <p:cNvPr id="35843" name="Rectangle 3"/>
          <p:cNvSpPr>
            <a:spLocks noGrp="1" noChangeArrowheads="1"/>
          </p:cNvSpPr>
          <p:nvPr>
            <p:ph type="body" idx="1"/>
          </p:nvPr>
        </p:nvSpPr>
        <p:spPr>
          <a:xfrm>
            <a:off x="304800" y="990600"/>
            <a:ext cx="8534400" cy="5562600"/>
          </a:xfrm>
        </p:spPr>
        <p:txBody>
          <a:bodyPr/>
          <a:lstStyle/>
          <a:p>
            <a:pPr marL="381000" indent="-381000" eaLnBrk="1" hangingPunct="1">
              <a:lnSpc>
                <a:spcPct val="80000"/>
              </a:lnSpc>
              <a:buFontTx/>
              <a:buAutoNum type="arabicPeriod"/>
            </a:pPr>
            <a:r>
              <a:rPr lang="en-US" sz="2400" b="1" smtClean="0"/>
              <a:t>Sincere Interest (Candidate and Employer)</a:t>
            </a:r>
          </a:p>
          <a:p>
            <a:pPr marL="381000" indent="-381000" eaLnBrk="1" hangingPunct="1">
              <a:lnSpc>
                <a:spcPct val="80000"/>
              </a:lnSpc>
              <a:buFontTx/>
              <a:buAutoNum type="arabicPeriod"/>
            </a:pPr>
            <a:endParaRPr lang="en-US" sz="1000" b="1" smtClean="0"/>
          </a:p>
          <a:p>
            <a:pPr marL="381000" indent="-381000" eaLnBrk="1" hangingPunct="1">
              <a:lnSpc>
                <a:spcPct val="80000"/>
              </a:lnSpc>
              <a:buFontTx/>
              <a:buAutoNum type="arabicPeriod"/>
            </a:pPr>
            <a:r>
              <a:rPr lang="en-US" sz="2400" b="1" smtClean="0"/>
              <a:t>Full and Honest Disclosure (Employer)</a:t>
            </a:r>
          </a:p>
          <a:p>
            <a:pPr marL="800100" lvl="1" indent="-342900" eaLnBrk="1" hangingPunct="1">
              <a:lnSpc>
                <a:spcPct val="80000"/>
              </a:lnSpc>
            </a:pPr>
            <a:r>
              <a:rPr lang="en-US" sz="1800" smtClean="0"/>
              <a:t>Terms of Interview</a:t>
            </a:r>
          </a:p>
          <a:p>
            <a:pPr marL="800100" lvl="1" indent="-342900" eaLnBrk="1" hangingPunct="1">
              <a:lnSpc>
                <a:spcPct val="80000"/>
              </a:lnSpc>
            </a:pPr>
            <a:r>
              <a:rPr lang="en-US" sz="1800" smtClean="0"/>
              <a:t>Technical and Business Nature of Job</a:t>
            </a:r>
          </a:p>
          <a:p>
            <a:pPr marL="800100" lvl="1" indent="-342900" eaLnBrk="1" hangingPunct="1">
              <a:lnSpc>
                <a:spcPct val="80000"/>
              </a:lnSpc>
            </a:pPr>
            <a:r>
              <a:rPr lang="en-US" sz="1800" smtClean="0"/>
              <a:t>Employment Offer</a:t>
            </a:r>
          </a:p>
          <a:p>
            <a:pPr marL="800100" lvl="1" indent="-342900" eaLnBrk="1" hangingPunct="1">
              <a:lnSpc>
                <a:spcPct val="80000"/>
              </a:lnSpc>
              <a:buFontTx/>
              <a:buAutoNum type="arabicPeriod"/>
            </a:pPr>
            <a:endParaRPr lang="en-US" sz="1000" smtClean="0"/>
          </a:p>
          <a:p>
            <a:pPr marL="381000" indent="-381000" eaLnBrk="1" hangingPunct="1">
              <a:lnSpc>
                <a:spcPct val="80000"/>
              </a:lnSpc>
              <a:buFontTx/>
              <a:buAutoNum type="arabicPeriod"/>
            </a:pPr>
            <a:r>
              <a:rPr lang="en-US" sz="2400" b="1" smtClean="0"/>
              <a:t>Honoring Confidentiality Agreements (Candidate)</a:t>
            </a:r>
          </a:p>
          <a:p>
            <a:pPr marL="381000" indent="-381000" eaLnBrk="1" hangingPunct="1">
              <a:lnSpc>
                <a:spcPct val="80000"/>
              </a:lnSpc>
              <a:buFontTx/>
              <a:buAutoNum type="arabicPeriod"/>
            </a:pPr>
            <a:endParaRPr lang="en-US" sz="1000" b="1" smtClean="0"/>
          </a:p>
          <a:p>
            <a:pPr marL="381000" indent="-381000" eaLnBrk="1" hangingPunct="1">
              <a:lnSpc>
                <a:spcPct val="80000"/>
              </a:lnSpc>
              <a:buFontTx/>
              <a:buAutoNum type="arabicPeriod"/>
            </a:pPr>
            <a:r>
              <a:rPr lang="en-US" sz="2400" b="1" smtClean="0"/>
              <a:t>Treating Candidate Application as Confidential (Employer)</a:t>
            </a:r>
          </a:p>
          <a:p>
            <a:pPr marL="381000" indent="-381000" eaLnBrk="1" hangingPunct="1">
              <a:lnSpc>
                <a:spcPct val="80000"/>
              </a:lnSpc>
              <a:buFontTx/>
              <a:buAutoNum type="arabicPeriod"/>
            </a:pPr>
            <a:endParaRPr lang="en-US" sz="1000" b="1" smtClean="0"/>
          </a:p>
          <a:p>
            <a:pPr marL="381000" indent="-381000" eaLnBrk="1" hangingPunct="1">
              <a:lnSpc>
                <a:spcPct val="80000"/>
              </a:lnSpc>
              <a:buFontTx/>
              <a:buAutoNum type="arabicPeriod"/>
            </a:pPr>
            <a:r>
              <a:rPr lang="en-US" sz="2400" b="1" smtClean="0"/>
              <a:t>Minimizing Hiring During Layoffs (Employer)</a:t>
            </a:r>
          </a:p>
          <a:p>
            <a:pPr marL="381000" indent="-381000" eaLnBrk="1" hangingPunct="1">
              <a:lnSpc>
                <a:spcPct val="80000"/>
              </a:lnSpc>
              <a:buFontTx/>
              <a:buAutoNum type="arabicPeriod"/>
            </a:pPr>
            <a:endParaRPr lang="en-US" sz="1200" b="1" smtClean="0"/>
          </a:p>
          <a:p>
            <a:pPr marL="381000" indent="-381000" eaLnBrk="1" hangingPunct="1">
              <a:lnSpc>
                <a:spcPct val="80000"/>
              </a:lnSpc>
              <a:buFontTx/>
              <a:buAutoNum type="arabicPeriod"/>
            </a:pPr>
            <a:r>
              <a:rPr lang="en-US" sz="2400" b="1" smtClean="0"/>
              <a:t>Providing a Satisfying Career Opportunity (Employer)</a:t>
            </a:r>
          </a:p>
          <a:p>
            <a:pPr marL="381000" indent="-381000" eaLnBrk="1" hangingPunct="1">
              <a:lnSpc>
                <a:spcPct val="80000"/>
              </a:lnSpc>
              <a:buFontTx/>
              <a:buAutoNum type="arabicPeriod"/>
            </a:pPr>
            <a:endParaRPr lang="en-US" sz="1000" b="1" smtClean="0"/>
          </a:p>
          <a:p>
            <a:pPr marL="381000" indent="-381000" eaLnBrk="1" hangingPunct="1">
              <a:lnSpc>
                <a:spcPct val="80000"/>
              </a:lnSpc>
              <a:buFontTx/>
              <a:buAutoNum type="arabicPeriod"/>
            </a:pPr>
            <a:r>
              <a:rPr lang="en-US" sz="2400" b="1" smtClean="0"/>
              <a:t>Adequate Reparation (Employer)</a:t>
            </a:r>
          </a:p>
          <a:p>
            <a:pPr marL="381000" indent="-381000" eaLnBrk="1" hangingPunct="1">
              <a:lnSpc>
                <a:spcPct val="80000"/>
              </a:lnSpc>
              <a:buFontTx/>
              <a:buAutoNum type="arabicPeriod"/>
            </a:pPr>
            <a:endParaRPr lang="en-US" sz="1000" b="1" smtClean="0"/>
          </a:p>
          <a:p>
            <a:pPr marL="381000" indent="-381000" eaLnBrk="1" hangingPunct="1">
              <a:lnSpc>
                <a:spcPct val="80000"/>
              </a:lnSpc>
              <a:buFontTx/>
              <a:buAutoNum type="arabicPeriod"/>
            </a:pPr>
            <a:r>
              <a:rPr lang="en-US" sz="2400" b="1" smtClean="0"/>
              <a:t>Treating candidates with dignity (privacy, harassment, etc) (Employer)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81000" y="1633211"/>
            <a:ext cx="8382000"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rPr>
              <a:t>Nathaniel </a:t>
            </a:r>
            <a:r>
              <a:rPr kumimoji="0" lang="en-US" sz="2000" b="0" i="0" u="none" strike="noStrike" cap="none" normalizeH="0" baseline="0" dirty="0" err="1" smtClean="0">
                <a:ln>
                  <a:noFill/>
                </a:ln>
                <a:solidFill>
                  <a:srgbClr val="000000"/>
                </a:solidFill>
                <a:effectLst/>
                <a:latin typeface="Arial" pitchFamily="34" charset="0"/>
                <a:ea typeface="Times New Roman" pitchFamily="18" charset="0"/>
              </a:rPr>
              <a:t>Borenstein</a:t>
            </a:r>
            <a:r>
              <a:rPr kumimoji="0" lang="en-US" sz="2000" b="0" i="0" u="none" strike="noStrike" cap="none" normalizeH="0" baseline="0" dirty="0" smtClean="0">
                <a:ln>
                  <a:noFill/>
                </a:ln>
                <a:solidFill>
                  <a:srgbClr val="000000"/>
                </a:solidFill>
                <a:effectLst/>
                <a:latin typeface="Arial" pitchFamily="34" charset="0"/>
                <a:ea typeface="Times New Roman" pitchFamily="18" charset="0"/>
              </a:rPr>
              <a:t>, an expert in computer programming, was also a confirmed pacifist.  Because he considered pacifism inconsistent with collaborating with the military, he vowed  to refrain from exercising his skills in their service. Yet he reframed this commitment when he became aware of the potentially catastrophic consequences of the training program for launching nuclear missiles that was under development at NATO. On the verge of employing an “embedded training” approach where the training program was inserted into the actual missile launching operational system, NATO unknowingly ran the risk of a nuclear missile launched accidentally by trainees who, due to a programming error, would believe they were in simulation rather than operational mode. </a:t>
            </a:r>
            <a:r>
              <a:rPr kumimoji="0" lang="en-US" sz="2000" b="0" i="0" u="none" strike="noStrike" cap="none" normalizeH="0" baseline="0" dirty="0" err="1" smtClean="0">
                <a:ln>
                  <a:noFill/>
                </a:ln>
                <a:solidFill>
                  <a:srgbClr val="000000"/>
                </a:solidFill>
                <a:effectLst/>
                <a:latin typeface="Arial" pitchFamily="34" charset="0"/>
                <a:ea typeface="Times New Roman" pitchFamily="18" charset="0"/>
              </a:rPr>
              <a:t>Borenstein</a:t>
            </a:r>
            <a:r>
              <a:rPr kumimoji="0" lang="en-US" sz="2000" b="0" i="0" u="none" strike="noStrike" cap="none" normalizeH="0" baseline="0" dirty="0" smtClean="0">
                <a:ln>
                  <a:noFill/>
                </a:ln>
                <a:solidFill>
                  <a:srgbClr val="000000"/>
                </a:solidFill>
                <a:effectLst/>
                <a:latin typeface="Arial" pitchFamily="34" charset="0"/>
                <a:ea typeface="Times New Roman" pitchFamily="18" charset="0"/>
              </a:rPr>
              <a:t> felt morally bound to eradicate this error possibility, even if it went against the letter of his pacifist commitments. He collaborated with NATO to bring this risk to their attention and to help them develop an “</a:t>
            </a:r>
            <a:r>
              <a:rPr kumimoji="0" lang="en-US" sz="2000" b="0" i="0" u="none" strike="noStrike" cap="none" normalizeH="0" baseline="0" dirty="0" err="1" smtClean="0">
                <a:ln>
                  <a:noFill/>
                </a:ln>
                <a:solidFill>
                  <a:srgbClr val="000000"/>
                </a:solidFill>
                <a:effectLst/>
                <a:latin typeface="Arial" pitchFamily="34" charset="0"/>
                <a:ea typeface="Times New Roman" pitchFamily="18" charset="0"/>
              </a:rPr>
              <a:t>unembedded</a:t>
            </a:r>
            <a:r>
              <a:rPr kumimoji="0" lang="en-US" sz="2000" b="0" i="0" u="none" strike="noStrike" cap="none" normalizeH="0" baseline="0" dirty="0" smtClean="0">
                <a:ln>
                  <a:noFill/>
                </a:ln>
                <a:solidFill>
                  <a:srgbClr val="000000"/>
                </a:solidFill>
                <a:effectLst/>
                <a:latin typeface="Arial" pitchFamily="34" charset="0"/>
                <a:ea typeface="Times New Roman" pitchFamily="18" charset="0"/>
              </a:rPr>
              <a:t>” training program (</a:t>
            </a:r>
            <a:r>
              <a:rPr kumimoji="0" lang="en-US" sz="2000" b="0" i="0" u="none" strike="noStrike" cap="none" normalizeH="0" baseline="0" dirty="0" err="1" smtClean="0">
                <a:ln>
                  <a:noFill/>
                </a:ln>
                <a:solidFill>
                  <a:srgbClr val="000000"/>
                </a:solidFill>
                <a:effectLst/>
                <a:latin typeface="Arial" pitchFamily="34" charset="0"/>
                <a:ea typeface="Times New Roman" pitchFamily="18" charset="0"/>
              </a:rPr>
              <a:t>Borenstein</a:t>
            </a:r>
            <a:r>
              <a:rPr kumimoji="0" lang="en-US" sz="2000" b="0" i="0" u="none" strike="noStrike" cap="none" normalizeH="0" baseline="0" dirty="0" smtClean="0">
                <a:ln>
                  <a:noFill/>
                </a:ln>
                <a:solidFill>
                  <a:srgbClr val="000000"/>
                </a:solidFill>
                <a:effectLst/>
                <a:latin typeface="Arial" pitchFamily="34" charset="0"/>
                <a:ea typeface="Times New Roman" pitchFamily="18" charset="0"/>
              </a:rPr>
              <a:t>, 1989). </a:t>
            </a:r>
            <a:endParaRPr kumimoji="0" lang="en-US" sz="3200" b="0" i="0" u="none" strike="noStrike" cap="none" normalizeH="0" baseline="0" dirty="0" smtClean="0">
              <a:ln>
                <a:noFill/>
              </a:ln>
              <a:solidFill>
                <a:schemeClr val="tx1"/>
              </a:solidFill>
              <a:effectLst/>
              <a:latin typeface="Arial" pitchFamily="34" charset="0"/>
            </a:endParaRPr>
          </a:p>
        </p:txBody>
      </p:sp>
      <p:sp>
        <p:nvSpPr>
          <p:cNvPr id="8" name="TextBox 7"/>
          <p:cNvSpPr txBox="1"/>
          <p:nvPr/>
        </p:nvSpPr>
        <p:spPr>
          <a:xfrm>
            <a:off x="1752600" y="457200"/>
            <a:ext cx="5299271" cy="584775"/>
          </a:xfrm>
          <a:prstGeom prst="rect">
            <a:avLst/>
          </a:prstGeom>
          <a:noFill/>
        </p:spPr>
        <p:txBody>
          <a:bodyPr wrap="none" rtlCol="0">
            <a:spAutoFit/>
          </a:bodyPr>
          <a:lstStyle/>
          <a:p>
            <a:r>
              <a:rPr lang="en-US" sz="3200" dirty="0" smtClean="0"/>
              <a:t>To Launch or Not To Launch</a:t>
            </a:r>
            <a:endParaRPr lang="en-US"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p:txBody>
          <a:bodyPr/>
          <a:lstStyle/>
          <a:p>
            <a:pPr eaLnBrk="1" hangingPunct="1"/>
            <a:r>
              <a:rPr lang="en-US" smtClean="0"/>
              <a:t>Sidebar on Borenstein</a:t>
            </a:r>
          </a:p>
        </p:txBody>
      </p:sp>
      <p:pic>
        <p:nvPicPr>
          <p:cNvPr id="54275" name="Picture 5"/>
          <p:cNvPicPr>
            <a:picLocks noGrp="1" noChangeAspect="1" noChangeArrowheads="1"/>
          </p:cNvPicPr>
          <p:nvPr>
            <p:ph type="body" idx="4294967295"/>
          </p:nvPr>
        </p:nvPicPr>
        <p:blipFill>
          <a:blip r:embed="rId2" cstate="print"/>
          <a:srcRect/>
          <a:stretch>
            <a:fillRect/>
          </a:stretch>
        </p:blipFill>
        <p:spPr>
          <a:xfrm>
            <a:off x="1371600" y="1371600"/>
            <a:ext cx="6553200" cy="2286000"/>
          </a:xfrm>
          <a:noFill/>
        </p:spPr>
      </p:pic>
      <p:pic>
        <p:nvPicPr>
          <p:cNvPr id="54276" name="Picture 6"/>
          <p:cNvPicPr>
            <a:picLocks noChangeAspect="1" noChangeArrowheads="1"/>
          </p:cNvPicPr>
          <p:nvPr/>
        </p:nvPicPr>
        <p:blipFill>
          <a:blip r:embed="rId3" cstate="print"/>
          <a:srcRect/>
          <a:stretch>
            <a:fillRect/>
          </a:stretch>
        </p:blipFill>
        <p:spPr bwMode="auto">
          <a:xfrm>
            <a:off x="1371600" y="3962400"/>
            <a:ext cx="6553200" cy="2633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1403</TotalTime>
  <Words>1857</Words>
  <Application>Microsoft Office PowerPoint</Application>
  <PresentationFormat>On-screen Show (4:3)</PresentationFormat>
  <Paragraphs>157</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Default Design</vt:lpstr>
      <vt:lpstr>Being an Ethical Job Candidate</vt:lpstr>
      <vt:lpstr>Are you satisfied with current choices?</vt:lpstr>
      <vt:lpstr>When work becomes play…</vt:lpstr>
      <vt:lpstr>Slide 4</vt:lpstr>
      <vt:lpstr>Personal, Social, and Environmental “conversion factors” (provided by work?) create the background conditions for exercising basic capabilities</vt:lpstr>
      <vt:lpstr>Some minimal considerations</vt:lpstr>
      <vt:lpstr>Summary of Obligations</vt:lpstr>
      <vt:lpstr>Slide 8</vt:lpstr>
      <vt:lpstr>Sidebar on Borenstein</vt:lpstr>
      <vt:lpstr>An argument you may not like…</vt:lpstr>
      <vt:lpstr>Slide 11</vt:lpstr>
      <vt:lpstr>We Protect Our Property</vt:lpstr>
      <vt:lpstr>Can I use what I have already learned?</vt:lpstr>
      <vt:lpstr>Oh, by the way…</vt:lpstr>
      <vt:lpstr>Two Interviews</vt:lpstr>
      <vt:lpstr>Summary of Obligations</vt:lpstr>
      <vt:lpstr>Three Tests</vt:lpstr>
      <vt:lpstr>Reversibility Test</vt:lpstr>
      <vt:lpstr>Harm Test</vt:lpstr>
      <vt:lpstr>Publicity / Values</vt:lpstr>
      <vt:lpstr>Your Task</vt:lpstr>
      <vt:lpstr>References</vt:lpstr>
    </vt:vector>
  </TitlesOfParts>
  <Company> University of Puerto Rico at Mayaguez</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Being an Ethical Job Candidate</dc:title>
  <dc:creator> </dc:creator>
  <cp:lastModifiedBy> </cp:lastModifiedBy>
  <cp:revision>65</cp:revision>
  <dcterms:created xsi:type="dcterms:W3CDTF">2003-12-29T13:53:04Z</dcterms:created>
  <dcterms:modified xsi:type="dcterms:W3CDTF">2012-02-15T16:46:33Z</dcterms:modified>
</cp:coreProperties>
</file>