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22"/>
  </p:notesMasterIdLst>
  <p:handoutMasterIdLst>
    <p:handoutMasterId r:id="rId23"/>
  </p:handoutMasterIdLst>
  <p:sldIdLst>
    <p:sldId id="684" r:id="rId2"/>
    <p:sldId id="681" r:id="rId3"/>
    <p:sldId id="705" r:id="rId4"/>
    <p:sldId id="706" r:id="rId5"/>
    <p:sldId id="685" r:id="rId6"/>
    <p:sldId id="704" r:id="rId7"/>
    <p:sldId id="687" r:id="rId8"/>
    <p:sldId id="714" r:id="rId9"/>
    <p:sldId id="689" r:id="rId10"/>
    <p:sldId id="709" r:id="rId11"/>
    <p:sldId id="708" r:id="rId12"/>
    <p:sldId id="715" r:id="rId13"/>
    <p:sldId id="716" r:id="rId14"/>
    <p:sldId id="710" r:id="rId15"/>
    <p:sldId id="699" r:id="rId16"/>
    <p:sldId id="711" r:id="rId17"/>
    <p:sldId id="712" r:id="rId18"/>
    <p:sldId id="700" r:id="rId19"/>
    <p:sldId id="713" r:id="rId20"/>
    <p:sldId id="701" r:id="rId21"/>
  </p:sldIdLst>
  <p:sldSz cx="9144000" cy="6858000" type="screen4x3"/>
  <p:notesSz cx="7023100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D1F3D1"/>
    <a:srgbClr val="0066FF"/>
    <a:srgbClr val="262672"/>
    <a:srgbClr val="66FF99"/>
    <a:srgbClr val="CFF8B0"/>
    <a:srgbClr val="91E391"/>
    <a:srgbClr val="CCFFFF"/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34" autoAdjust="0"/>
    <p:restoredTop sz="92845" autoAdjust="0"/>
  </p:normalViewPr>
  <p:slideViewPr>
    <p:cSldViewPr snapToGrid="0">
      <p:cViewPr>
        <p:scale>
          <a:sx n="75" d="100"/>
          <a:sy n="75" d="100"/>
        </p:scale>
        <p:origin x="-1284" y="-8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-1770" y="-84"/>
      </p:cViewPr>
      <p:guideLst>
        <p:guide orient="horz" pos="2931"/>
        <p:guide pos="2212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343" cy="466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45" tIns="46973" rIns="93945" bIns="4697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9757" y="0"/>
            <a:ext cx="3043343" cy="466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45" tIns="46973" rIns="93945" bIns="4697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3072"/>
            <a:ext cx="3043343" cy="466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45" tIns="46973" rIns="93945" bIns="4697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9757" y="8843072"/>
            <a:ext cx="3043343" cy="466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45" tIns="46973" rIns="93945" bIns="4697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3BB9E418-0B76-4009-98AC-9D021A4318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343" cy="466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45" tIns="46973" rIns="93945" bIns="4697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8132" y="0"/>
            <a:ext cx="3043343" cy="466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45" tIns="46973" rIns="93945" bIns="4697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84275" y="698500"/>
            <a:ext cx="46545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2310" y="4421537"/>
            <a:ext cx="5618480" cy="4189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45" tIns="46973" rIns="93945" bIns="469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8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1438"/>
            <a:ext cx="3043343" cy="466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45" tIns="46973" rIns="93945" bIns="4697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8132" y="8841438"/>
            <a:ext cx="3043343" cy="466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45" tIns="46973" rIns="93945" bIns="4697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26ACD93-DAE8-49AB-B3C0-63176A89BF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48AD2C-A82D-4C99-B6CF-6FBF156EF80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48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O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 txBox="1">
            <a:spLocks noGrp="1" noChangeArrowheads="1"/>
          </p:cNvSpPr>
          <p:nvPr/>
        </p:nvSpPr>
        <p:spPr bwMode="auto">
          <a:xfrm>
            <a:off x="3978132" y="8841438"/>
            <a:ext cx="3043343" cy="466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945" tIns="46973" rIns="93945" bIns="46973" anchor="b"/>
          <a:lstStyle/>
          <a:p>
            <a:pPr algn="r" eaLnBrk="1" hangingPunct="1"/>
            <a:fld id="{778BE5F5-48E6-4A8C-87B7-A2D9AF862ACA}" type="slidenum">
              <a:rPr lang="en-US" sz="1200"/>
              <a:pPr algn="r" eaLnBrk="1" hangingPunct="1"/>
              <a:t>14</a:t>
            </a:fld>
            <a:endParaRPr lang="en-US" sz="1200" dirty="0"/>
          </a:p>
        </p:txBody>
      </p:sp>
      <p:sp>
        <p:nvSpPr>
          <p:cNvPr id="440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O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669FE9-8914-4123-8596-65DDBBFF8F88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450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O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D9C72D-ED10-4111-8282-99C6518D059C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460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O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 txBox="1">
            <a:spLocks noGrp="1" noChangeArrowheads="1"/>
          </p:cNvSpPr>
          <p:nvPr/>
        </p:nvSpPr>
        <p:spPr bwMode="auto">
          <a:xfrm>
            <a:off x="3978132" y="8841438"/>
            <a:ext cx="3043343" cy="466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945" tIns="46973" rIns="93945" bIns="46973" anchor="b"/>
          <a:lstStyle/>
          <a:p>
            <a:pPr algn="r" eaLnBrk="1" hangingPunct="1"/>
            <a:fld id="{A59E50CA-BE00-4D4F-970B-47EAB4291C38}" type="slidenum">
              <a:rPr lang="en-US" sz="1200"/>
              <a:pPr algn="r" eaLnBrk="1" hangingPunct="1"/>
              <a:t>19</a:t>
            </a:fld>
            <a:endParaRPr lang="en-US" sz="1200" dirty="0"/>
          </a:p>
        </p:txBody>
      </p:sp>
      <p:sp>
        <p:nvSpPr>
          <p:cNvPr id="471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O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A73CCC-87D8-444D-8D7D-65AB2CA8C195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481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O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B27D62-9217-4B83-B10C-D6D586A7007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58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O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 txBox="1">
            <a:spLocks noGrp="1" noChangeArrowheads="1"/>
          </p:cNvSpPr>
          <p:nvPr/>
        </p:nvSpPr>
        <p:spPr bwMode="auto">
          <a:xfrm>
            <a:off x="3978132" y="8841438"/>
            <a:ext cx="3043343" cy="466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945" tIns="46973" rIns="93945" bIns="46973" anchor="b"/>
          <a:lstStyle/>
          <a:p>
            <a:pPr algn="r" eaLnBrk="1" hangingPunct="1"/>
            <a:fld id="{FC572662-719B-4454-8759-706E6424AEAE}" type="slidenum">
              <a:rPr lang="en-US" sz="1200"/>
              <a:pPr algn="r" eaLnBrk="1" hangingPunct="1"/>
              <a:t>3</a:t>
            </a:fld>
            <a:endParaRPr lang="en-US" sz="1200" dirty="0"/>
          </a:p>
        </p:txBody>
      </p:sp>
      <p:sp>
        <p:nvSpPr>
          <p:cNvPr id="368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O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 txBox="1">
            <a:spLocks noGrp="1" noChangeArrowheads="1"/>
          </p:cNvSpPr>
          <p:nvPr/>
        </p:nvSpPr>
        <p:spPr bwMode="auto">
          <a:xfrm>
            <a:off x="3978132" y="8841438"/>
            <a:ext cx="3043343" cy="466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945" tIns="46973" rIns="93945" bIns="46973" anchor="b"/>
          <a:lstStyle/>
          <a:p>
            <a:pPr algn="r" eaLnBrk="1" hangingPunct="1"/>
            <a:fld id="{80CF6145-5FAA-4071-93FF-C469002FDB35}" type="slidenum">
              <a:rPr lang="en-US" sz="1200"/>
              <a:pPr algn="r" eaLnBrk="1" hangingPunct="1"/>
              <a:t>4</a:t>
            </a:fld>
            <a:endParaRPr lang="en-US" sz="1200" dirty="0"/>
          </a:p>
        </p:txBody>
      </p:sp>
      <p:sp>
        <p:nvSpPr>
          <p:cNvPr id="378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O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877BEE-3E56-4432-822A-E8C30B5DC63C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89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O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A76AED-6A00-40D6-A17F-24CDD958B663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99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O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E78A3A-738E-4C44-A56F-B9E99E2EEE3D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409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O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 noChangeArrowheads="1"/>
          </p:cNvSpPr>
          <p:nvPr/>
        </p:nvSpPr>
        <p:spPr bwMode="auto">
          <a:xfrm>
            <a:off x="3978132" y="8841438"/>
            <a:ext cx="3043343" cy="466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945" tIns="46973" rIns="93945" bIns="46973" anchor="b"/>
          <a:lstStyle/>
          <a:p>
            <a:pPr algn="r" eaLnBrk="1" hangingPunct="1"/>
            <a:fld id="{8F48393F-052D-4199-9EB9-70B18004BC2B}" type="slidenum">
              <a:rPr lang="en-US" sz="1200"/>
              <a:pPr algn="r" eaLnBrk="1" hangingPunct="1"/>
              <a:t>10</a:t>
            </a:fld>
            <a:endParaRPr lang="en-US" sz="1200" dirty="0"/>
          </a:p>
        </p:txBody>
      </p:sp>
      <p:sp>
        <p:nvSpPr>
          <p:cNvPr id="419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O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 txBox="1">
            <a:spLocks noGrp="1" noChangeArrowheads="1"/>
          </p:cNvSpPr>
          <p:nvPr/>
        </p:nvSpPr>
        <p:spPr bwMode="auto">
          <a:xfrm>
            <a:off x="3978132" y="8841438"/>
            <a:ext cx="3043343" cy="466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945" tIns="46973" rIns="93945" bIns="46973" anchor="b"/>
          <a:lstStyle/>
          <a:p>
            <a:pPr algn="r" eaLnBrk="1" hangingPunct="1"/>
            <a:fld id="{593E4622-4180-444E-9D0D-3A48AFECD5D0}" type="slidenum">
              <a:rPr lang="en-US" sz="1200"/>
              <a:pPr algn="r" eaLnBrk="1" hangingPunct="1"/>
              <a:t>11</a:t>
            </a:fld>
            <a:endParaRPr lang="en-US" sz="1200" dirty="0"/>
          </a:p>
        </p:txBody>
      </p:sp>
      <p:sp>
        <p:nvSpPr>
          <p:cNvPr id="430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O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1122363" y="709613"/>
            <a:ext cx="6897687" cy="0"/>
          </a:xfrm>
          <a:prstGeom prst="line">
            <a:avLst/>
          </a:prstGeom>
          <a:noFill/>
          <a:ln w="38100" cmpd="dbl">
            <a:solidFill>
              <a:srgbClr val="005654"/>
            </a:solidFill>
            <a:round/>
            <a:headEnd type="none" w="sm" len="sm"/>
            <a:tailEnd type="none" w="sm" len="sm"/>
          </a:ln>
          <a:effectLst>
            <a:outerShdw dist="107763" dir="2700000" algn="ctr" rotWithShape="0">
              <a:schemeClr val="tx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49263" y="1293813"/>
            <a:ext cx="0" cy="5105400"/>
          </a:xfrm>
          <a:prstGeom prst="line">
            <a:avLst/>
          </a:prstGeom>
          <a:noFill/>
          <a:ln w="38100" cmpd="dbl">
            <a:solidFill>
              <a:srgbClr val="005654"/>
            </a:solidFill>
            <a:round/>
            <a:headEnd type="none" w="sm" len="sm"/>
            <a:tailEnd type="none" w="sm" len="sm"/>
          </a:ln>
          <a:effectLst>
            <a:outerShdw dist="107763" dir="2700000" algn="ctr" rotWithShape="0">
              <a:schemeClr val="tx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pic>
        <p:nvPicPr>
          <p:cNvPr id="6" name="Picture 9" descr="RUM-Escud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488" y="176213"/>
            <a:ext cx="895350" cy="895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919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50938" y="1600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Introduction</a:t>
            </a:r>
          </a:p>
        </p:txBody>
      </p:sp>
      <p:sp>
        <p:nvSpPr>
          <p:cNvPr id="8919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36613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908300" y="6248400"/>
            <a:ext cx="2895600" cy="457200"/>
          </a:xfrm>
        </p:spPr>
        <p:txBody>
          <a:bodyPr/>
          <a:lstStyle>
            <a:lvl1pPr>
              <a:defRPr>
                <a:solidFill>
                  <a:srgbClr val="006600"/>
                </a:solidFill>
              </a:defRPr>
            </a:lvl1pPr>
          </a:lstStyle>
          <a:p>
            <a:pPr>
              <a:defRPr/>
            </a:pPr>
            <a:r>
              <a:rPr lang="en-US"/>
              <a:t>Frontiers in Education - 2008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65938" y="166688"/>
            <a:ext cx="1905000" cy="457200"/>
          </a:xfrm>
        </p:spPr>
        <p:txBody>
          <a:bodyPr wrap="square" lIns="91440" tIns="45720" rIns="91440" bIns="45720"/>
          <a:lstStyle>
            <a:lvl1pPr>
              <a:defRPr/>
            </a:lvl1pPr>
          </a:lstStyle>
          <a:p>
            <a:pPr>
              <a:defRPr/>
            </a:pPr>
            <a:fld id="{2154695E-8E04-4AA4-8CB0-98D9369795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spcBef>
                <a:spcPct val="0"/>
              </a:spcBef>
              <a:defRPr>
                <a:solidFill>
                  <a:srgbClr val="006600"/>
                </a:solidFill>
              </a:defRPr>
            </a:lvl1pPr>
          </a:lstStyle>
          <a:p>
            <a:pPr>
              <a:defRPr/>
            </a:pPr>
            <a:r>
              <a:rPr lang="en-US"/>
              <a:t>Frontiers in Education - 2008</a:t>
            </a:r>
            <a:endParaRPr lang="en-US">
              <a:solidFill>
                <a:srgbClr val="008000"/>
              </a:solidFill>
            </a:endParaRP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F74DE-7FA7-47DD-B917-CD6B662D0751}" type="slidenum">
              <a:rPr lang="en-US"/>
              <a:pPr>
                <a:defRPr/>
              </a:pPr>
              <a:t>‹#›</a:t>
            </a:fld>
            <a:r>
              <a:rPr lang="en-US"/>
              <a:t>           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8613" y="376238"/>
            <a:ext cx="1971675" cy="5645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76238"/>
            <a:ext cx="5764213" cy="5645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spcBef>
                <a:spcPct val="0"/>
              </a:spcBef>
              <a:defRPr>
                <a:solidFill>
                  <a:srgbClr val="006600"/>
                </a:solidFill>
              </a:defRPr>
            </a:lvl1pPr>
          </a:lstStyle>
          <a:p>
            <a:pPr>
              <a:defRPr/>
            </a:pPr>
            <a:r>
              <a:rPr lang="en-US"/>
              <a:t>Frontiers in Education - 2008</a:t>
            </a:r>
            <a:endParaRPr lang="en-US">
              <a:solidFill>
                <a:srgbClr val="008000"/>
              </a:solidFill>
            </a:endParaRP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0DA615-AC2B-4B75-A0E5-943A8AB8F3B8}" type="slidenum">
              <a:rPr lang="en-US"/>
              <a:pPr>
                <a:defRPr/>
              </a:pPr>
              <a:t>‹#›</a:t>
            </a:fld>
            <a:r>
              <a:rPr lang="en-US"/>
              <a:t>           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spcBef>
                <a:spcPct val="0"/>
              </a:spcBef>
              <a:defRPr>
                <a:solidFill>
                  <a:srgbClr val="006600"/>
                </a:solidFill>
              </a:defRPr>
            </a:lvl1pPr>
          </a:lstStyle>
          <a:p>
            <a:pPr>
              <a:defRPr/>
            </a:pPr>
            <a:r>
              <a:rPr lang="en-US"/>
              <a:t>Frontiers in Education - 2008</a:t>
            </a:r>
            <a:endParaRPr lang="en-US">
              <a:solidFill>
                <a:srgbClr val="008000"/>
              </a:solidFill>
            </a:endParaRP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077B59-E69B-49E7-ACE7-E37C2172E834}" type="slidenum">
              <a:rPr lang="en-US"/>
              <a:pPr>
                <a:defRPr/>
              </a:pPr>
              <a:t>‹#›</a:t>
            </a:fld>
            <a:r>
              <a:rPr lang="en-US"/>
              <a:t>           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spcBef>
                <a:spcPct val="0"/>
              </a:spcBef>
              <a:defRPr>
                <a:solidFill>
                  <a:srgbClr val="006600"/>
                </a:solidFill>
              </a:defRPr>
            </a:lvl1pPr>
          </a:lstStyle>
          <a:p>
            <a:pPr>
              <a:defRPr/>
            </a:pPr>
            <a:r>
              <a:rPr lang="en-US"/>
              <a:t>Frontiers in Education - 2008</a:t>
            </a:r>
            <a:endParaRPr lang="en-US">
              <a:solidFill>
                <a:srgbClr val="008000"/>
              </a:solidFill>
            </a:endParaRP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451D0-71DB-4E91-B641-6691E8FDC6C7}" type="slidenum">
              <a:rPr lang="en-US"/>
              <a:pPr>
                <a:defRPr/>
              </a:pPr>
              <a:t>‹#›</a:t>
            </a:fld>
            <a:r>
              <a:rPr lang="en-US"/>
              <a:t>           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82750"/>
            <a:ext cx="3867150" cy="4338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682750"/>
            <a:ext cx="3868738" cy="4338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spcBef>
                <a:spcPct val="0"/>
              </a:spcBef>
              <a:defRPr>
                <a:solidFill>
                  <a:srgbClr val="006600"/>
                </a:solidFill>
              </a:defRPr>
            </a:lvl1pPr>
          </a:lstStyle>
          <a:p>
            <a:pPr>
              <a:defRPr/>
            </a:pPr>
            <a:r>
              <a:rPr lang="en-US"/>
              <a:t>Frontiers in Education - 2008</a:t>
            </a:r>
            <a:endParaRPr lang="en-US">
              <a:solidFill>
                <a:srgbClr val="008000"/>
              </a:solidFill>
            </a:endParaRP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42013D-BC1A-472A-9976-FD08AEBF1273}" type="slidenum">
              <a:rPr lang="en-US"/>
              <a:pPr>
                <a:defRPr/>
              </a:pPr>
              <a:t>‹#›</a:t>
            </a:fld>
            <a:r>
              <a:rPr lang="en-US"/>
              <a:t>           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spcBef>
                <a:spcPct val="0"/>
              </a:spcBef>
              <a:defRPr>
                <a:solidFill>
                  <a:srgbClr val="006600"/>
                </a:solidFill>
              </a:defRPr>
            </a:lvl1pPr>
          </a:lstStyle>
          <a:p>
            <a:pPr>
              <a:defRPr/>
            </a:pPr>
            <a:r>
              <a:rPr lang="en-US"/>
              <a:t>Frontiers in Education - 2008</a:t>
            </a:r>
            <a:endParaRPr lang="en-US">
              <a:solidFill>
                <a:srgbClr val="008000"/>
              </a:solidFill>
            </a:endParaRPr>
          </a:p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DD3ED1-F4D9-4CB3-A37F-05664DF85DF3}" type="slidenum">
              <a:rPr lang="en-US"/>
              <a:pPr>
                <a:defRPr/>
              </a:pPr>
              <a:t>‹#›</a:t>
            </a:fld>
            <a:r>
              <a:rPr lang="en-US"/>
              <a:t>           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spcBef>
                <a:spcPct val="0"/>
              </a:spcBef>
              <a:defRPr>
                <a:solidFill>
                  <a:srgbClr val="006600"/>
                </a:solidFill>
              </a:defRPr>
            </a:lvl1pPr>
          </a:lstStyle>
          <a:p>
            <a:pPr>
              <a:defRPr/>
            </a:pPr>
            <a:r>
              <a:rPr lang="en-US"/>
              <a:t>Frontiers in Education - 2008</a:t>
            </a:r>
            <a:endParaRPr lang="en-US">
              <a:solidFill>
                <a:srgbClr val="008000"/>
              </a:solidFill>
            </a:endParaRPr>
          </a:p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0DFC6C-84EF-4567-A3C2-0A6A8C22EACF}" type="slidenum">
              <a:rPr lang="en-US"/>
              <a:pPr>
                <a:defRPr/>
              </a:pPr>
              <a:t>‹#›</a:t>
            </a:fld>
            <a:r>
              <a:rPr lang="en-US"/>
              <a:t>           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spcBef>
                <a:spcPct val="0"/>
              </a:spcBef>
              <a:defRPr>
                <a:solidFill>
                  <a:srgbClr val="006600"/>
                </a:solidFill>
              </a:defRPr>
            </a:lvl1pPr>
          </a:lstStyle>
          <a:p>
            <a:pPr>
              <a:defRPr/>
            </a:pPr>
            <a:r>
              <a:rPr lang="en-US"/>
              <a:t>Frontiers in Education - 2008</a:t>
            </a:r>
            <a:endParaRPr lang="en-US">
              <a:solidFill>
                <a:srgbClr val="008000"/>
              </a:solidFill>
            </a:endParaRPr>
          </a:p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11D27-7044-4FFA-95EF-650A8DBB9416}" type="slidenum">
              <a:rPr lang="en-US"/>
              <a:pPr>
                <a:defRPr/>
              </a:pPr>
              <a:t>‹#›</a:t>
            </a:fld>
            <a:r>
              <a:rPr lang="en-US"/>
              <a:t>           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spcBef>
                <a:spcPct val="0"/>
              </a:spcBef>
              <a:defRPr>
                <a:solidFill>
                  <a:srgbClr val="006600"/>
                </a:solidFill>
              </a:defRPr>
            </a:lvl1pPr>
          </a:lstStyle>
          <a:p>
            <a:pPr>
              <a:defRPr/>
            </a:pPr>
            <a:r>
              <a:rPr lang="en-US"/>
              <a:t>Frontiers in Education - 2008</a:t>
            </a:r>
            <a:endParaRPr lang="en-US">
              <a:solidFill>
                <a:srgbClr val="008000"/>
              </a:solidFill>
            </a:endParaRP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3B56A-96ED-4810-9161-E42A82CE9564}" type="slidenum">
              <a:rPr lang="en-US"/>
              <a:pPr>
                <a:defRPr/>
              </a:pPr>
              <a:t>‹#›</a:t>
            </a:fld>
            <a:r>
              <a:rPr lang="en-US"/>
              <a:t>           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spcBef>
                <a:spcPct val="0"/>
              </a:spcBef>
              <a:defRPr>
                <a:solidFill>
                  <a:srgbClr val="006600"/>
                </a:solidFill>
              </a:defRPr>
            </a:lvl1pPr>
          </a:lstStyle>
          <a:p>
            <a:pPr>
              <a:defRPr/>
            </a:pPr>
            <a:r>
              <a:rPr lang="en-US"/>
              <a:t>Frontiers in Education - 2008</a:t>
            </a:r>
            <a:endParaRPr lang="en-US">
              <a:solidFill>
                <a:srgbClr val="008000"/>
              </a:solidFill>
            </a:endParaRP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04AF3-9E42-42F6-A8E3-4EB0B4EB2A77}" type="slidenum">
              <a:rPr lang="en-US"/>
              <a:pPr>
                <a:defRPr/>
              </a:pPr>
              <a:t>‹#›</a:t>
            </a:fld>
            <a:r>
              <a:rPr lang="en-US"/>
              <a:t>           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D1F3D1"/>
            </a:gs>
          </a:gsLst>
          <a:lin ang="5400000" scaled="1"/>
        </a:gra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08138" y="376238"/>
            <a:ext cx="6694487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Introduction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682750"/>
            <a:ext cx="7888288" cy="433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90884" name="Line 4"/>
          <p:cNvSpPr>
            <a:spLocks noChangeShapeType="1"/>
          </p:cNvSpPr>
          <p:nvPr/>
        </p:nvSpPr>
        <p:spPr bwMode="auto">
          <a:xfrm>
            <a:off x="760413" y="1220788"/>
            <a:ext cx="5013325" cy="0"/>
          </a:xfrm>
          <a:prstGeom prst="line">
            <a:avLst/>
          </a:prstGeom>
          <a:noFill/>
          <a:ln w="38100" cmpd="dbl">
            <a:solidFill>
              <a:srgbClr val="005654"/>
            </a:solidFill>
            <a:round/>
            <a:headEnd type="none" w="sm" len="sm"/>
            <a:tailEnd type="none" w="sm" len="sm"/>
          </a:ln>
          <a:effectLst>
            <a:outerShdw dist="107763" dir="2700000" algn="ctr" rotWithShape="0">
              <a:schemeClr val="tx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pic>
        <p:nvPicPr>
          <p:cNvPr id="1029" name="Picture 5" descr="upr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305800" y="6324600"/>
            <a:ext cx="70326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0886" name="Text Box 6"/>
          <p:cNvSpPr txBox="1">
            <a:spLocks noChangeArrowheads="1"/>
          </p:cNvSpPr>
          <p:nvPr/>
        </p:nvSpPr>
        <p:spPr bwMode="auto">
          <a:xfrm>
            <a:off x="892175" y="327025"/>
            <a:ext cx="7794625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tabLst>
                <a:tab pos="3948113" algn="l"/>
              </a:tabLst>
              <a:defRPr/>
            </a:pPr>
            <a:r>
              <a:rPr lang="en-US" sz="1800" b="1">
                <a:solidFill>
                  <a:schemeClr val="tx2"/>
                </a:solidFill>
                <a:latin typeface="Arial Black" pitchFamily="34" charset="0"/>
              </a:rPr>
              <a:t>      </a:t>
            </a:r>
            <a:endParaRPr lang="en-US" sz="1800" b="1">
              <a:solidFill>
                <a:srgbClr val="008000"/>
              </a:solidFill>
              <a:latin typeface="Arial Black" pitchFamily="34" charset="0"/>
            </a:endParaRPr>
          </a:p>
        </p:txBody>
      </p:sp>
      <p:sp>
        <p:nvSpPr>
          <p:cNvPr id="89088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08100" y="6400800"/>
            <a:ext cx="6845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b="1">
                <a:solidFill>
                  <a:srgbClr val="006600"/>
                </a:solidFill>
              </a:defRPr>
            </a:lvl1pPr>
          </a:lstStyle>
          <a:p>
            <a:pPr>
              <a:defRPr/>
            </a:pPr>
            <a:r>
              <a:rPr lang="en-US"/>
              <a:t>Frontiers in Education - 2008</a:t>
            </a:r>
            <a:endParaRPr lang="en-US">
              <a:solidFill>
                <a:srgbClr val="008000"/>
              </a:solidFill>
            </a:endParaRPr>
          </a:p>
          <a:p>
            <a:pPr>
              <a:defRPr/>
            </a:pPr>
            <a:endParaRPr lang="en-US"/>
          </a:p>
        </p:txBody>
      </p:sp>
      <p:pic>
        <p:nvPicPr>
          <p:cNvPr id="1032" name="Picture 8" descr="RUMcolo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349250" y="261938"/>
            <a:ext cx="9144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0889" name="Line 9"/>
          <p:cNvSpPr>
            <a:spLocks noChangeShapeType="1"/>
          </p:cNvSpPr>
          <p:nvPr/>
        </p:nvSpPr>
        <p:spPr bwMode="auto">
          <a:xfrm>
            <a:off x="3867150" y="6215063"/>
            <a:ext cx="5013325" cy="0"/>
          </a:xfrm>
          <a:prstGeom prst="line">
            <a:avLst/>
          </a:prstGeom>
          <a:noFill/>
          <a:ln w="38100" cmpd="dbl">
            <a:solidFill>
              <a:srgbClr val="005654"/>
            </a:solidFill>
            <a:round/>
            <a:headEnd type="none" w="sm" len="sm"/>
            <a:tailEnd type="none" w="sm" len="sm"/>
          </a:ln>
          <a:effectLst>
            <a:outerShdw dist="107763" dir="2700000" algn="ctr" rotWithShape="0">
              <a:schemeClr val="tx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pic>
        <p:nvPicPr>
          <p:cNvPr id="1034" name="Picture 10" descr="RUMcolor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349250" y="261938"/>
            <a:ext cx="9144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089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04050" y="290513"/>
            <a:ext cx="2139950" cy="66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74A9659C-232E-4BA9-AA5C-C1C311023FBD}" type="slidenum">
              <a:rPr lang="en-US"/>
              <a:pPr>
                <a:defRPr/>
              </a:pPr>
              <a:t>‹#›</a:t>
            </a:fld>
            <a:r>
              <a:rPr lang="en-US"/>
              <a:t>         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66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6600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6600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6600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6600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 b="1">
          <a:solidFill>
            <a:srgbClr val="006600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 b="1">
          <a:solidFill>
            <a:srgbClr val="006600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 b="1">
          <a:solidFill>
            <a:srgbClr val="006600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 b="1">
          <a:solidFill>
            <a:srgbClr val="006600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Font typeface="Monotype Sorts" pitchFamily="2" charset="2"/>
        <a:buChar char="u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Font typeface="Arial" charset="0"/>
        <a:buChar char="♦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»"/>
        <a:defRPr kumimoji="1"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Char char="»"/>
        <a:defRPr kumimoji="1"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Char char="»"/>
        <a:defRPr kumimoji="1"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Char char="»"/>
        <a:defRPr kumimoji="1"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603500" y="6197600"/>
            <a:ext cx="3581400" cy="457200"/>
          </a:xfrm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mtClean="0"/>
              <a:t>American Society for Engineering Education - 2009</a:t>
            </a:r>
          </a:p>
        </p:txBody>
      </p:sp>
      <p:sp>
        <p:nvSpPr>
          <p:cNvPr id="13315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D66A80-3BB2-4C26-811F-805F4DB0E6D6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Case Analysis Workshop 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166813" y="3251200"/>
            <a:ext cx="6400800" cy="1752600"/>
          </a:xfrm>
        </p:spPr>
        <p:txBody>
          <a:bodyPr/>
          <a:lstStyle/>
          <a:p>
            <a:pPr eaLnBrk="1" hangingPunct="1"/>
            <a:r>
              <a:rPr lang="pt-BR" sz="1800" smtClean="0"/>
              <a:t>GERESE TEAM</a:t>
            </a:r>
          </a:p>
          <a:p>
            <a:pPr eaLnBrk="1" hangingPunct="1"/>
            <a:r>
              <a:rPr lang="pt-BR" sz="1800" smtClean="0"/>
              <a:t>Didier M. Valdes, Willian Frey,Jorge J. Ferrer, Erika C. Jaramillo </a:t>
            </a:r>
          </a:p>
          <a:p>
            <a:pPr eaLnBrk="1" hangingPunct="1"/>
            <a:r>
              <a:rPr lang="en-US" sz="1800" smtClean="0"/>
              <a:t>University of Puerto Rico at Mayagüez</a:t>
            </a:r>
            <a:r>
              <a:rPr lang="en-US" smtClean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 txBox="1">
            <a:spLocks noGrp="1"/>
          </p:cNvSpPr>
          <p:nvPr/>
        </p:nvSpPr>
        <p:spPr bwMode="auto">
          <a:xfrm>
            <a:off x="1308100" y="6400800"/>
            <a:ext cx="6845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b="1">
                <a:solidFill>
                  <a:srgbClr val="006600"/>
                </a:solidFill>
              </a:rPr>
              <a:t>American Society for Engineering Education - 2009</a:t>
            </a:r>
            <a:endParaRPr lang="en-US" sz="1400" b="1">
              <a:solidFill>
                <a:srgbClr val="008000"/>
              </a:solidFill>
            </a:endParaRPr>
          </a:p>
          <a:p>
            <a:pPr algn="ctr">
              <a:spcBef>
                <a:spcPct val="50000"/>
              </a:spcBef>
            </a:pPr>
            <a:endParaRPr lang="en-US" sz="1400" b="1">
              <a:solidFill>
                <a:srgbClr val="000000"/>
              </a:solidFill>
            </a:endParaRPr>
          </a:p>
        </p:txBody>
      </p:sp>
      <p:sp>
        <p:nvSpPr>
          <p:cNvPr id="22531" name="Slide Number Placeholder 4"/>
          <p:cNvSpPr txBox="1">
            <a:spLocks noGrp="1"/>
          </p:cNvSpPr>
          <p:nvPr/>
        </p:nvSpPr>
        <p:spPr bwMode="auto">
          <a:xfrm>
            <a:off x="7004050" y="290513"/>
            <a:ext cx="2139950" cy="66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r">
              <a:spcBef>
                <a:spcPct val="50000"/>
              </a:spcBef>
            </a:pPr>
            <a:fld id="{C5420C61-B628-4A38-8DF9-B2272BE72E22}" type="slidenum">
              <a:rPr lang="en-US" sz="1400">
                <a:solidFill>
                  <a:srgbClr val="000000"/>
                </a:solidFill>
              </a:rPr>
              <a:pPr algn="r">
                <a:spcBef>
                  <a:spcPct val="50000"/>
                </a:spcBef>
              </a:pPr>
              <a:t>10</a:t>
            </a:fld>
            <a:r>
              <a:rPr lang="en-US" sz="1400">
                <a:solidFill>
                  <a:srgbClr val="000000"/>
                </a:solidFill>
              </a:rPr>
              <a:t>           </a:t>
            </a: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Methodology for the Case Analysis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1813" y="1316038"/>
            <a:ext cx="7545387" cy="29543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sz="2400" smtClean="0"/>
              <a:t>Moral deliberation method steps (Ferrer):</a:t>
            </a:r>
            <a:r>
              <a:rPr lang="en-US" smtClean="0"/>
              <a:t> 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endParaRPr lang="en-US" smtClean="0"/>
          </a:p>
          <a:p>
            <a:pPr algn="just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smtClean="0"/>
              <a:t>	</a:t>
            </a:r>
            <a:r>
              <a:rPr lang="en-US" sz="1800" smtClean="0"/>
              <a:t>(1)</a:t>
            </a:r>
            <a:r>
              <a:rPr lang="en-US" sz="2400" smtClean="0"/>
              <a:t> </a:t>
            </a:r>
            <a:r>
              <a:rPr lang="en-US" sz="1800" smtClean="0"/>
              <a:t>Determination of facts</a:t>
            </a:r>
          </a:p>
          <a:p>
            <a:pPr algn="just" eaLnBrk="1" hangingPunct="1">
              <a:lnSpc>
                <a:spcPct val="80000"/>
              </a:lnSpc>
              <a:buFont typeface="Monotype Sorts" pitchFamily="2" charset="2"/>
              <a:buNone/>
            </a:pPr>
            <a:endParaRPr lang="en-US" sz="1800" smtClean="0"/>
          </a:p>
          <a:p>
            <a:pPr algn="just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sz="1800" smtClean="0"/>
              <a:t>	(2) Identification of morally problematic situations</a:t>
            </a:r>
          </a:p>
          <a:p>
            <a:pPr algn="just" eaLnBrk="1" hangingPunct="1">
              <a:lnSpc>
                <a:spcPct val="80000"/>
              </a:lnSpc>
              <a:buFont typeface="Monotype Sorts" pitchFamily="2" charset="2"/>
              <a:buNone/>
            </a:pPr>
            <a:endParaRPr lang="en-US" sz="1800" smtClean="0"/>
          </a:p>
          <a:p>
            <a:pPr algn="just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sz="1800" smtClean="0"/>
              <a:t>	(3) Identification of possible courses of action</a:t>
            </a:r>
          </a:p>
          <a:p>
            <a:pPr algn="just" eaLnBrk="1" hangingPunct="1">
              <a:lnSpc>
                <a:spcPct val="80000"/>
              </a:lnSpc>
              <a:buFont typeface="Monotype Sorts" pitchFamily="2" charset="2"/>
              <a:buNone/>
            </a:pPr>
            <a:endParaRPr lang="en-US" sz="1800" smtClean="0"/>
          </a:p>
          <a:p>
            <a:pPr algn="just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sz="1800" smtClean="0"/>
              <a:t>	(4) Identification of moral disagreements and problems in each           course of action</a:t>
            </a:r>
          </a:p>
          <a:p>
            <a:pPr algn="just" eaLnBrk="1" hangingPunct="1">
              <a:lnSpc>
                <a:spcPct val="80000"/>
              </a:lnSpc>
              <a:buFont typeface="Monotype Sorts" pitchFamily="2" charset="2"/>
              <a:buNone/>
            </a:pPr>
            <a:endParaRPr lang="en-US" sz="1800" smtClean="0"/>
          </a:p>
          <a:p>
            <a:pPr algn="just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sz="1800" smtClean="0"/>
              <a:t>	(5) Determination of values at play and hierarchy of principles and  duties</a:t>
            </a:r>
          </a:p>
          <a:p>
            <a:pPr algn="just" eaLnBrk="1" hangingPunct="1">
              <a:lnSpc>
                <a:spcPct val="80000"/>
              </a:lnSpc>
              <a:buFont typeface="Monotype Sorts" pitchFamily="2" charset="2"/>
              <a:buNone/>
            </a:pPr>
            <a:endParaRPr lang="en-US" sz="1800" smtClean="0"/>
          </a:p>
          <a:p>
            <a:pPr algn="just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sz="1800" smtClean="0"/>
              <a:t>	(6) Weighing consequences (if necessary)</a:t>
            </a:r>
          </a:p>
          <a:p>
            <a:pPr algn="just" eaLnBrk="1" hangingPunct="1">
              <a:lnSpc>
                <a:spcPct val="80000"/>
              </a:lnSpc>
              <a:buFont typeface="Monotype Sorts" pitchFamily="2" charset="2"/>
              <a:buNone/>
            </a:pPr>
            <a:endParaRPr lang="en-US" sz="1800" smtClean="0"/>
          </a:p>
          <a:p>
            <a:pPr algn="just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sz="1800" smtClean="0"/>
              <a:t>	(7) Decision justification 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endParaRPr lang="en-US" sz="1800" smtClean="0"/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endParaRPr lang="en-US" sz="20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 txBox="1">
            <a:spLocks noGrp="1"/>
          </p:cNvSpPr>
          <p:nvPr/>
        </p:nvSpPr>
        <p:spPr bwMode="auto">
          <a:xfrm>
            <a:off x="2476500" y="6400800"/>
            <a:ext cx="5080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 b="1">
                <a:solidFill>
                  <a:srgbClr val="006600"/>
                </a:solidFill>
              </a:rPr>
              <a:t>American Society for Engineering Education - 2009</a:t>
            </a:r>
          </a:p>
        </p:txBody>
      </p:sp>
      <p:sp>
        <p:nvSpPr>
          <p:cNvPr id="23555" name="Slide Number Placeholder 4"/>
          <p:cNvSpPr txBox="1">
            <a:spLocks noGrp="1"/>
          </p:cNvSpPr>
          <p:nvPr/>
        </p:nvSpPr>
        <p:spPr bwMode="auto">
          <a:xfrm>
            <a:off x="7004050" y="290513"/>
            <a:ext cx="2139950" cy="66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r">
              <a:spcBef>
                <a:spcPct val="50000"/>
              </a:spcBef>
            </a:pPr>
            <a:fld id="{B3D4B149-BF5C-4FB6-90A9-A50633B87ADB}" type="slidenum">
              <a:rPr lang="en-US" sz="1400">
                <a:solidFill>
                  <a:srgbClr val="000000"/>
                </a:solidFill>
              </a:rPr>
              <a:pPr algn="r">
                <a:spcBef>
                  <a:spcPct val="50000"/>
                </a:spcBef>
              </a:pPr>
              <a:t>11</a:t>
            </a:fld>
            <a:r>
              <a:rPr lang="en-US" sz="1400">
                <a:solidFill>
                  <a:srgbClr val="000000"/>
                </a:solidFill>
              </a:rPr>
              <a:t>           </a:t>
            </a: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Methodology for Case Analysis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endParaRPr lang="en-US" sz="2400" i="1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Presentation of research misconduct cases</a:t>
            </a:r>
          </a:p>
          <a:p>
            <a:pPr lvl="3" eaLnBrk="1" hangingPunct="1">
              <a:lnSpc>
                <a:spcPct val="80000"/>
              </a:lnSpc>
            </a:pPr>
            <a:r>
              <a:rPr lang="en-US" sz="1800" smtClean="0"/>
              <a:t> Hypothetical situations progressively complicated</a:t>
            </a:r>
          </a:p>
          <a:p>
            <a:pPr lvl="3" eaLnBrk="1" hangingPunct="1">
              <a:lnSpc>
                <a:spcPct val="80000"/>
              </a:lnSpc>
            </a:pPr>
            <a:r>
              <a:rPr lang="en-US" sz="1800" smtClean="0"/>
              <a:t> Role-playing case (Dr. Swift) [4]</a:t>
            </a:r>
          </a:p>
          <a:p>
            <a:pPr lvl="3" eaLnBrk="1" hangingPunct="1">
              <a:lnSpc>
                <a:spcPct val="80000"/>
              </a:lnSpc>
              <a:buFontTx/>
              <a:buNone/>
            </a:pPr>
            <a:endParaRPr lang="en-US" sz="1800" i="1" smtClean="0"/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endParaRPr lang="en-US" sz="2400" i="1" smtClean="0"/>
          </a:p>
          <a:p>
            <a:pPr eaLnBrk="1" hangingPunct="1">
              <a:lnSpc>
                <a:spcPct val="80000"/>
              </a:lnSpc>
            </a:pPr>
            <a:r>
              <a:rPr lang="en-US" sz="2400" i="1" smtClean="0"/>
              <a:t>Post-test</a:t>
            </a:r>
          </a:p>
          <a:p>
            <a:pPr lvl="3" eaLnBrk="1" hangingPunct="1">
              <a:lnSpc>
                <a:spcPct val="80000"/>
              </a:lnSpc>
            </a:pPr>
            <a:r>
              <a:rPr lang="en-US" sz="1800" smtClean="0"/>
              <a:t>Repetition of pre-test to measure improvement during workshop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endParaRPr lang="en-US" sz="2400" smtClean="0"/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endParaRPr lang="en-US" sz="2400" i="1" smtClean="0"/>
          </a:p>
          <a:p>
            <a:pPr eaLnBrk="1" hangingPunct="1">
              <a:lnSpc>
                <a:spcPct val="80000"/>
              </a:lnSpc>
            </a:pPr>
            <a:r>
              <a:rPr lang="en-US" sz="2400" i="1" smtClean="0"/>
              <a:t>Workshop Assessment</a:t>
            </a:r>
            <a:r>
              <a:rPr lang="en-US" sz="2400" smtClean="0"/>
              <a:t> </a:t>
            </a:r>
          </a:p>
          <a:p>
            <a:pPr lvl="3" eaLnBrk="1" hangingPunct="1">
              <a:lnSpc>
                <a:spcPct val="80000"/>
              </a:lnSpc>
            </a:pPr>
            <a:r>
              <a:rPr lang="en-US" sz="1800" smtClean="0"/>
              <a:t>A rubric has been developed to assess this workshop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2800" smtClean="0"/>
              <a:t>Hypothetic situation with progressive complexity </a:t>
            </a:r>
            <a:br>
              <a:rPr lang="en-US" sz="2800" smtClean="0"/>
            </a:br>
            <a:endParaRPr lang="es-CO" sz="280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390650"/>
            <a:ext cx="8205788" cy="4821238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b="1" smtClean="0"/>
              <a:t>The contaminated lot case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b="1" smtClean="0"/>
          </a:p>
          <a:p>
            <a:pPr>
              <a:lnSpc>
                <a:spcPct val="90000"/>
              </a:lnSpc>
            </a:pPr>
            <a:r>
              <a:rPr lang="en-US" smtClean="0"/>
              <a:t>Start with simple situation as core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You work for a pharmacy company.  Just before the shipment you discover a contaminated lot. What should you do?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en-US" sz="2000" smtClean="0"/>
          </a:p>
          <a:p>
            <a:pPr>
              <a:lnSpc>
                <a:spcPct val="90000"/>
              </a:lnSpc>
            </a:pPr>
            <a:r>
              <a:rPr lang="en-US" smtClean="0"/>
              <a:t>Add layers of complexity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Low risk of getting caught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High risk that someone could be harmed by contamination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Causes further delays in product delivery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You could get fired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Your daughter is sick and needs your medical plan</a:t>
            </a:r>
          </a:p>
        </p:txBody>
      </p:sp>
      <p:sp>
        <p:nvSpPr>
          <p:cNvPr id="24580" name="Footer Placeholder 3"/>
          <p:cNvSpPr txBox="1">
            <a:spLocks noGrp="1"/>
          </p:cNvSpPr>
          <p:nvPr/>
        </p:nvSpPr>
        <p:spPr bwMode="auto">
          <a:xfrm>
            <a:off x="2476500" y="6400800"/>
            <a:ext cx="5080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 b="1">
                <a:solidFill>
                  <a:srgbClr val="006600"/>
                </a:solidFill>
              </a:rPr>
              <a:t>American Society for Engineering Education - 2009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20800" y="376238"/>
            <a:ext cx="7518400" cy="809625"/>
          </a:xfrm>
        </p:spPr>
        <p:txBody>
          <a:bodyPr/>
          <a:lstStyle/>
          <a:p>
            <a:r>
              <a:rPr lang="en-US" smtClean="0"/>
              <a:t>Role play case (Dr. Swift Case)</a:t>
            </a:r>
            <a:endParaRPr lang="es-CO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b="1" smtClean="0"/>
              <a:t>Rashomon- Type cases</a:t>
            </a:r>
          </a:p>
          <a:p>
            <a:pPr>
              <a:buFont typeface="Monotype Sorts" pitchFamily="2" charset="2"/>
              <a:buNone/>
            </a:pPr>
            <a:r>
              <a:rPr lang="en-US" smtClean="0"/>
              <a:t>Morally conflicting situation described from multiple participant standpoints (no single narrative to work from)</a:t>
            </a:r>
          </a:p>
          <a:p>
            <a:r>
              <a:rPr lang="en-US" smtClean="0"/>
              <a:t>Translated into Spanish</a:t>
            </a:r>
          </a:p>
          <a:p>
            <a:r>
              <a:rPr lang="en-US" smtClean="0"/>
              <a:t>Six participant-narratives</a:t>
            </a:r>
          </a:p>
          <a:p>
            <a:r>
              <a:rPr lang="en-US" smtClean="0"/>
              <a:t>Students study their assigned role from standpoint of narrative</a:t>
            </a:r>
          </a:p>
          <a:p>
            <a:r>
              <a:rPr lang="en-US" smtClean="0"/>
              <a:t>Role-play narrative in a setting of dramatic confrontation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 txBox="1">
            <a:spLocks noGrp="1"/>
          </p:cNvSpPr>
          <p:nvPr/>
        </p:nvSpPr>
        <p:spPr bwMode="auto">
          <a:xfrm>
            <a:off x="2451100" y="6400800"/>
            <a:ext cx="5168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 b="1">
                <a:solidFill>
                  <a:srgbClr val="006600"/>
                </a:solidFill>
              </a:rPr>
              <a:t>American Society for Engineering Education - 2009</a:t>
            </a:r>
          </a:p>
        </p:txBody>
      </p:sp>
      <p:sp>
        <p:nvSpPr>
          <p:cNvPr id="26627" name="Slide Number Placeholder 4"/>
          <p:cNvSpPr txBox="1">
            <a:spLocks noGrp="1"/>
          </p:cNvSpPr>
          <p:nvPr/>
        </p:nvSpPr>
        <p:spPr bwMode="auto">
          <a:xfrm>
            <a:off x="7004050" y="290513"/>
            <a:ext cx="2139950" cy="66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r">
              <a:spcBef>
                <a:spcPct val="50000"/>
              </a:spcBef>
            </a:pPr>
            <a:fld id="{C9229454-B3F4-434D-9AB3-90A2DEB5725E}" type="slidenum">
              <a:rPr lang="en-US" sz="1400">
                <a:solidFill>
                  <a:srgbClr val="000000"/>
                </a:solidFill>
              </a:rPr>
              <a:pPr algn="r">
                <a:spcBef>
                  <a:spcPct val="50000"/>
                </a:spcBef>
              </a:pPr>
              <a:t>14</a:t>
            </a:fld>
            <a:r>
              <a:rPr lang="en-US" sz="1400">
                <a:solidFill>
                  <a:srgbClr val="000000"/>
                </a:solidFill>
              </a:rPr>
              <a:t>           </a:t>
            </a: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 Rubric….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466850"/>
            <a:ext cx="7888288" cy="45545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endParaRPr lang="en-US" sz="2400" smtClean="0"/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endParaRPr lang="en-US" sz="1600" smtClean="0"/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endParaRPr lang="en-US" sz="1600" smtClean="0"/>
          </a:p>
        </p:txBody>
      </p:sp>
      <p:sp>
        <p:nvSpPr>
          <p:cNvPr id="26630" name="Rectangle 7"/>
          <p:cNvSpPr>
            <a:spLocks noChangeArrowheads="1"/>
          </p:cNvSpPr>
          <p:nvPr/>
        </p:nvSpPr>
        <p:spPr bwMode="auto">
          <a:xfrm>
            <a:off x="1406525" y="1397000"/>
            <a:ext cx="66929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6600"/>
              </a:buClr>
              <a:buFont typeface="Monotype Sorts" pitchFamily="2" charset="2"/>
              <a:buNone/>
            </a:pPr>
            <a:r>
              <a:rPr kumimoji="1" lang="en-US" sz="1800"/>
              <a:t>Table 1. Characteristics of the rubric used as assessment tool.</a:t>
            </a:r>
            <a:r>
              <a:rPr kumimoji="1" lang="en-US"/>
              <a:t>  </a:t>
            </a:r>
          </a:p>
        </p:txBody>
      </p:sp>
      <p:pic>
        <p:nvPicPr>
          <p:cNvPr id="26631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23975" y="1814513"/>
            <a:ext cx="6675438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476500" y="6400800"/>
            <a:ext cx="4813300" cy="304800"/>
          </a:xfrm>
          <a:noFill/>
        </p:spPr>
        <p:txBody>
          <a:bodyPr/>
          <a:lstStyle/>
          <a:p>
            <a:pPr algn="l"/>
            <a:r>
              <a:rPr lang="en-US" smtClean="0"/>
              <a:t>American Society for Engineering Education - 2009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12F3038-9F49-403A-9856-D91F626D4953}" type="slidenum">
              <a:rPr lang="en-US" smtClean="0"/>
              <a:pPr/>
              <a:t>15</a:t>
            </a:fld>
            <a:r>
              <a:rPr lang="en-US" smtClean="0"/>
              <a:t>           </a:t>
            </a:r>
          </a:p>
        </p:txBody>
      </p:sp>
      <p:sp>
        <p:nvSpPr>
          <p:cNvPr id="2765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Results CAW</a:t>
            </a:r>
          </a:p>
        </p:txBody>
      </p:sp>
      <p:pic>
        <p:nvPicPr>
          <p:cNvPr id="27653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938" y="1416050"/>
            <a:ext cx="8393112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CO" smtClean="0"/>
              <a:t>Analysis of Results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8000" y="996950"/>
            <a:ext cx="8167688" cy="5113338"/>
          </a:xfrm>
        </p:spPr>
        <p:txBody>
          <a:bodyPr/>
          <a:lstStyle/>
          <a:p>
            <a:pPr lvl="1" algn="just">
              <a:lnSpc>
                <a:spcPct val="80000"/>
              </a:lnSpc>
              <a:buFont typeface="Arial" charset="0"/>
              <a:buNone/>
            </a:pPr>
            <a:endParaRPr lang="en-US" sz="2400" b="1" smtClean="0"/>
          </a:p>
          <a:p>
            <a:pPr algn="just">
              <a:lnSpc>
                <a:spcPct val="80000"/>
              </a:lnSpc>
            </a:pPr>
            <a:r>
              <a:rPr lang="en-US" sz="2400" b="1" smtClean="0"/>
              <a:t>Determination of fact:</a:t>
            </a:r>
            <a:r>
              <a:rPr lang="en-US" sz="2400" smtClean="0"/>
              <a:t> </a:t>
            </a:r>
          </a:p>
          <a:p>
            <a:pPr lvl="1" algn="just">
              <a:lnSpc>
                <a:spcPct val="80000"/>
              </a:lnSpc>
            </a:pPr>
            <a:r>
              <a:rPr lang="en-US" sz="2400" smtClean="0"/>
              <a:t>participants showed a 15.6% improvement, demonstrating that they did not initially take into account the entire situation and its participants but later incorporated these into their analysis  </a:t>
            </a:r>
          </a:p>
          <a:p>
            <a:pPr algn="just">
              <a:lnSpc>
                <a:spcPct val="80000"/>
              </a:lnSpc>
              <a:buFont typeface="Monotype Sorts" pitchFamily="2" charset="2"/>
              <a:buNone/>
            </a:pPr>
            <a:endParaRPr lang="en-US" sz="1000" smtClean="0"/>
          </a:p>
          <a:p>
            <a:pPr algn="just">
              <a:lnSpc>
                <a:spcPct val="80000"/>
              </a:lnSpc>
            </a:pPr>
            <a:r>
              <a:rPr lang="en-US" sz="2400" b="1" smtClean="0"/>
              <a:t>Identification of moral disagreements:</a:t>
            </a:r>
          </a:p>
          <a:p>
            <a:pPr lvl="1" algn="just">
              <a:lnSpc>
                <a:spcPct val="80000"/>
              </a:lnSpc>
            </a:pPr>
            <a:r>
              <a:rPr lang="en-US" sz="2400" smtClean="0"/>
              <a:t>a 16.6% improvement shows that students learned to distinguish between moral questions, moral disagreements, and moral conflicts</a:t>
            </a:r>
          </a:p>
          <a:p>
            <a:pPr algn="just">
              <a:lnSpc>
                <a:spcPct val="80000"/>
              </a:lnSpc>
              <a:buFont typeface="Monotype Sorts" pitchFamily="2" charset="2"/>
              <a:buNone/>
            </a:pPr>
            <a:endParaRPr lang="en-US" sz="1000" smtClean="0"/>
          </a:p>
          <a:p>
            <a:pPr algn="just">
              <a:lnSpc>
                <a:spcPct val="80000"/>
              </a:lnSpc>
            </a:pPr>
            <a:r>
              <a:rPr lang="en-US" sz="2400" b="1" smtClean="0"/>
              <a:t>Identification of morally problematic situations:</a:t>
            </a:r>
          </a:p>
          <a:p>
            <a:pPr lvl="1" algn="just">
              <a:lnSpc>
                <a:spcPct val="80000"/>
              </a:lnSpc>
            </a:pPr>
            <a:r>
              <a:rPr lang="en-US" sz="2400" smtClean="0"/>
              <a:t> a 14.6% rate of improvement demonstrates that students improved their ability to recognize situational conflicts in morally problematic contexts  </a:t>
            </a:r>
          </a:p>
          <a:p>
            <a:pPr algn="just">
              <a:lnSpc>
                <a:spcPct val="80000"/>
              </a:lnSpc>
            </a:pPr>
            <a:endParaRPr lang="en-US" sz="2400" b="1" smtClean="0"/>
          </a:p>
          <a:p>
            <a:pPr algn="just">
              <a:lnSpc>
                <a:spcPct val="80000"/>
              </a:lnSpc>
            </a:pPr>
            <a:endParaRPr lang="en-US" sz="2400" smtClean="0"/>
          </a:p>
        </p:txBody>
      </p:sp>
      <p:sp>
        <p:nvSpPr>
          <p:cNvPr id="28676" name="Footer Placeholder 3"/>
          <p:cNvSpPr txBox="1">
            <a:spLocks noGrp="1"/>
          </p:cNvSpPr>
          <p:nvPr/>
        </p:nvSpPr>
        <p:spPr bwMode="auto">
          <a:xfrm>
            <a:off x="2501900" y="6400800"/>
            <a:ext cx="4813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 b="1">
                <a:solidFill>
                  <a:srgbClr val="006600"/>
                </a:solidFill>
              </a:rPr>
              <a:t>American Society for Engineering Education - 2009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CO" smtClean="0"/>
              <a:t>Analysis of Results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36600" y="1504950"/>
            <a:ext cx="7888288" cy="4745038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sz="2000" b="1" smtClean="0"/>
              <a:t>Improvement in consequence analysis:</a:t>
            </a:r>
          </a:p>
          <a:p>
            <a:pPr lvl="1" algn="just">
              <a:lnSpc>
                <a:spcPct val="80000"/>
              </a:lnSpc>
            </a:pPr>
            <a:r>
              <a:rPr lang="en-US" sz="2000" smtClean="0"/>
              <a:t>a 15.6% shows that students began to take into account a larger range of consequences in their decision-making including long range impacts in such macroethical areas as the natural environment and future generations.</a:t>
            </a:r>
          </a:p>
          <a:p>
            <a:pPr algn="just">
              <a:lnSpc>
                <a:spcPct val="80000"/>
              </a:lnSpc>
            </a:pPr>
            <a:endParaRPr lang="en-US" sz="2000" smtClean="0"/>
          </a:p>
          <a:p>
            <a:pPr algn="just">
              <a:lnSpc>
                <a:spcPct val="80000"/>
              </a:lnSpc>
            </a:pPr>
            <a:r>
              <a:rPr lang="en-US" sz="2000" b="1" smtClean="0"/>
              <a:t>Decision justification:</a:t>
            </a:r>
          </a:p>
          <a:p>
            <a:pPr lvl="1" algn="just">
              <a:lnSpc>
                <a:spcPct val="80000"/>
              </a:lnSpc>
            </a:pPr>
            <a:r>
              <a:rPr lang="en-US" sz="2000" smtClean="0"/>
              <a:t>(18.6%), a crucial skill given the importance of explaining and validating professional decisions in today’s pluralistic society. </a:t>
            </a:r>
          </a:p>
          <a:p>
            <a:pPr algn="just">
              <a:lnSpc>
                <a:spcPct val="80000"/>
              </a:lnSpc>
            </a:pPr>
            <a:endParaRPr lang="en-US" sz="2000" smtClean="0"/>
          </a:p>
          <a:p>
            <a:pPr algn="just">
              <a:lnSpc>
                <a:spcPct val="80000"/>
              </a:lnSpc>
            </a:pPr>
            <a:r>
              <a:rPr lang="en-US" sz="2000" b="1" smtClean="0"/>
              <a:t>General Analysis: </a:t>
            </a:r>
          </a:p>
          <a:p>
            <a:pPr lvl="1" algn="just">
              <a:lnSpc>
                <a:spcPct val="80000"/>
              </a:lnSpc>
            </a:pPr>
            <a:r>
              <a:rPr lang="en-US" sz="2000" smtClean="0"/>
              <a:t>Improvements in the first six steps composing this conceptual</a:t>
            </a:r>
          </a:p>
          <a:p>
            <a:pPr lvl="1" algn="just">
              <a:lnSpc>
                <a:spcPct val="80000"/>
              </a:lnSpc>
              <a:buFont typeface="Arial" charset="0"/>
              <a:buNone/>
            </a:pPr>
            <a:r>
              <a:rPr lang="en-US" sz="2000" smtClean="0"/>
              <a:t>framework in decision-making show that the workshop has</a:t>
            </a:r>
          </a:p>
          <a:p>
            <a:pPr lvl="1" algn="just">
              <a:lnSpc>
                <a:spcPct val="80000"/>
              </a:lnSpc>
              <a:buFont typeface="Arial" charset="0"/>
              <a:buNone/>
            </a:pPr>
            <a:r>
              <a:rPr lang="en-US" sz="2000" smtClean="0"/>
              <a:t>helped students to make good ethical choices and to</a:t>
            </a:r>
          </a:p>
          <a:p>
            <a:pPr lvl="1" algn="just">
              <a:lnSpc>
                <a:spcPct val="80000"/>
              </a:lnSpc>
              <a:buFont typeface="Arial" charset="0"/>
              <a:buNone/>
            </a:pPr>
            <a:r>
              <a:rPr lang="en-US" sz="2000" smtClean="0"/>
              <a:t>accompany these choices with strong critical,  justificatory</a:t>
            </a:r>
          </a:p>
          <a:p>
            <a:pPr lvl="1" algn="just">
              <a:lnSpc>
                <a:spcPct val="80000"/>
              </a:lnSpc>
              <a:buFont typeface="Arial" charset="0"/>
              <a:buNone/>
            </a:pPr>
            <a:r>
              <a:rPr lang="en-US" sz="2000" smtClean="0"/>
              <a:t>arguments.</a:t>
            </a:r>
          </a:p>
          <a:p>
            <a:pPr lvl="1" algn="just">
              <a:lnSpc>
                <a:spcPct val="80000"/>
              </a:lnSpc>
            </a:pPr>
            <a:endParaRPr lang="en-US" sz="2000" smtClean="0"/>
          </a:p>
          <a:p>
            <a:pPr>
              <a:lnSpc>
                <a:spcPct val="80000"/>
              </a:lnSpc>
            </a:pPr>
            <a:endParaRPr lang="es-CO" sz="1600" smtClean="0"/>
          </a:p>
          <a:p>
            <a:pPr>
              <a:lnSpc>
                <a:spcPct val="80000"/>
              </a:lnSpc>
            </a:pPr>
            <a:endParaRPr lang="es-CO" sz="1600" smtClean="0"/>
          </a:p>
        </p:txBody>
      </p:sp>
      <p:sp>
        <p:nvSpPr>
          <p:cNvPr id="29700" name="Footer Placeholder 3"/>
          <p:cNvSpPr txBox="1">
            <a:spLocks noGrp="1"/>
          </p:cNvSpPr>
          <p:nvPr/>
        </p:nvSpPr>
        <p:spPr bwMode="auto">
          <a:xfrm>
            <a:off x="2501900" y="6400800"/>
            <a:ext cx="4813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 b="1">
                <a:solidFill>
                  <a:srgbClr val="006600"/>
                </a:solidFill>
              </a:rPr>
              <a:t>American Society for Engineering Education - 2009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>
              <a:spcBef>
                <a:spcPct val="50000"/>
              </a:spcBef>
            </a:pPr>
            <a:endParaRPr lang="es-CO" smtClean="0">
              <a:solidFill>
                <a:srgbClr val="000000"/>
              </a:solidFill>
            </a:endParaRP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4752495-466C-40BD-9A8A-7D6F5DECFD55}" type="slidenum">
              <a:rPr lang="en-US" smtClean="0"/>
              <a:pPr/>
              <a:t>18</a:t>
            </a:fld>
            <a:r>
              <a:rPr lang="en-US" smtClean="0"/>
              <a:t>           </a:t>
            </a: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Conclusions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sz="2400" smtClean="0"/>
              <a:t>The Case Analysis Workshop (CAW) was developed as a tool for graduate students to practice moral deliberation</a:t>
            </a:r>
          </a:p>
          <a:p>
            <a:pPr algn="just" eaLnBrk="1" hangingPunct="1"/>
            <a:r>
              <a:rPr lang="en-US" sz="2400" smtClean="0"/>
              <a:t>CAW builds upon theoretical knowledge of ethics to encompass the skills measured by pre- and post-tests</a:t>
            </a:r>
          </a:p>
          <a:p>
            <a:pPr algn="just" eaLnBrk="1" hangingPunct="1"/>
            <a:r>
              <a:rPr lang="en-US" sz="2400" smtClean="0"/>
              <a:t>Case selection helps students think about research ethics and envision it in pluralistic, global, and social contexts.</a:t>
            </a:r>
          </a:p>
          <a:p>
            <a:pPr algn="just" eaLnBrk="1" hangingPunct="1"/>
            <a:r>
              <a:rPr lang="en-US" sz="2400" smtClean="0"/>
              <a:t>Seven-step method of moral deliberation provides tools to sharpen reflection on research ethics and research misconduct.</a:t>
            </a:r>
          </a:p>
        </p:txBody>
      </p:sp>
      <p:sp>
        <p:nvSpPr>
          <p:cNvPr id="30726" name="Footer Placeholder 3"/>
          <p:cNvSpPr txBox="1">
            <a:spLocks noGrp="1"/>
          </p:cNvSpPr>
          <p:nvPr/>
        </p:nvSpPr>
        <p:spPr bwMode="auto">
          <a:xfrm>
            <a:off x="2501900" y="6400800"/>
            <a:ext cx="4813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 b="1">
                <a:solidFill>
                  <a:srgbClr val="006600"/>
                </a:solidFill>
              </a:rPr>
              <a:t>American Society for Engineering Education - 2009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 txBox="1">
            <a:spLocks noGrp="1"/>
          </p:cNvSpPr>
          <p:nvPr/>
        </p:nvSpPr>
        <p:spPr bwMode="auto">
          <a:xfrm>
            <a:off x="1308100" y="6400800"/>
            <a:ext cx="6845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</a:pPr>
            <a:endParaRPr lang="es-CO" sz="1400" b="1">
              <a:solidFill>
                <a:srgbClr val="000000"/>
              </a:solidFill>
            </a:endParaRPr>
          </a:p>
        </p:txBody>
      </p:sp>
      <p:sp>
        <p:nvSpPr>
          <p:cNvPr id="31747" name="Slide Number Placeholder 4"/>
          <p:cNvSpPr txBox="1">
            <a:spLocks noGrp="1"/>
          </p:cNvSpPr>
          <p:nvPr/>
        </p:nvSpPr>
        <p:spPr bwMode="auto">
          <a:xfrm>
            <a:off x="7004050" y="290513"/>
            <a:ext cx="2139950" cy="66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r">
              <a:spcBef>
                <a:spcPct val="50000"/>
              </a:spcBef>
            </a:pPr>
            <a:fld id="{CB24958E-E4C9-45E7-A17A-F1DAE3A3D076}" type="slidenum">
              <a:rPr lang="en-US" sz="1400">
                <a:solidFill>
                  <a:srgbClr val="000000"/>
                </a:solidFill>
              </a:rPr>
              <a:pPr algn="r">
                <a:spcBef>
                  <a:spcPct val="50000"/>
                </a:spcBef>
              </a:pPr>
              <a:t>19</a:t>
            </a:fld>
            <a:r>
              <a:rPr lang="en-US" sz="1400">
                <a:solidFill>
                  <a:srgbClr val="000000"/>
                </a:solidFill>
              </a:rPr>
              <a:t>           </a:t>
            </a: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b="0" smtClean="0"/>
              <a:t>Bibliography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314450"/>
            <a:ext cx="8243888" cy="4948238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s-ES" sz="900" i="1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s-ES" sz="900" i="1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s-ES" sz="900" i="1" smtClean="0"/>
              <a:t>[</a:t>
            </a:r>
            <a:r>
              <a:rPr lang="es-ES" sz="1200" i="1" smtClean="0"/>
              <a:t>1] Ferrer, J.J. (2007), “Deber y Deliberación una Invitación a la Bioética” Cep, Mayagüez, Puerto Rico.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s-ES" sz="1200" i="1" smtClean="0"/>
              <a:t>[2] </a:t>
            </a:r>
            <a:r>
              <a:rPr lang="es-CO" sz="1200" i="1" smtClean="0"/>
              <a:t>Lopez, E.D., Torres, D., and Roldan, A. (2007) “ El fraude en la ciencia: reflexiones a partir del caso Hwang “ El  </a:t>
            </a:r>
            <a:r>
              <a:rPr lang="es-ES" sz="1200" i="1" smtClean="0"/>
              <a:t>Profesional de la Informacion, Vol. 16, pp. 143-150.</a:t>
            </a:r>
            <a:endParaRPr lang="en-US" sz="1200" i="1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200" i="1" smtClean="0"/>
              <a:t>[3]  Dahllberg, J.E., and Mahler, C.C. (2006) “The Poehlman case: running away from the truth” Science and Engineer Ethics, Vol. 12 , pp. 157-173.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200" i="1" smtClean="0"/>
              <a:t>[4] “Introduction To The Responsible Conduct Of Research”, University Of Oklahoma Center for Applied Social Research, December 11-12, 2006, pp 52-55.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200" i="1" smtClean="0"/>
              <a:t>[5] Harris, C.E.; Pritchard, M.S. and Rabins, M.J. (1995) “Engineering Ethics: Concepts and Cases” Wadsworth Publishing Co Inc, Belmont, California.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200" i="1" smtClean="0"/>
              <a:t>[6] Herkert, J.R. (2005),“Ways of Thinking about and Teaching Ethical Problem Solving: Microethics and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200" i="1" smtClean="0"/>
              <a:t>	Macroethics in Engineering,” Science and Engineering Ethics, Vol. 11, pp. 373-385.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200" i="1" smtClean="0"/>
              <a:t>[7] Tate, P.D. and Denecke, D.D. (2006), “Graduate Education for the Responsible Conduct of Research”. Council of Graduate Schools, Washington D.C.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200" i="1" smtClean="0"/>
              <a:t>[8] Callahan, D. (1980).  Goals in the teaching of ethics.  In D. Callahan &amp; S. Bok (Eds)  Teaching in Higher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200" i="1" smtClean="0"/>
              <a:t>	Education.  Plenum, New York, pp. 51-74.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200" i="1" smtClean="0"/>
              <a:t>[9] Werhane, P.  (1999). Moral Imagination and Management Decision Making.  Oxford University Press, Oxford.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200" i="1" smtClean="0"/>
              <a:t>[10] Johnson, M.  (1993)  Moral Imagination: Implications of Cognitive Science for Ethics.  Chicago University Press, Chicago.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200" i="1" smtClean="0"/>
              <a:t>[11] Video tape Professional Ethics and Engineering, Funded by: The National Science Foundation, Ethics and Values Studies, Produced by: The Program in Science, Technology and Human Values, Duke University, Directed by Kevin Dill, Produced by Scott Wells, Written by P. Aarne Vesilind.</a:t>
            </a:r>
            <a:endParaRPr lang="es-ES" sz="1200" i="1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s-ES" sz="1200" i="1" smtClean="0"/>
              <a:t>[12]  Ferrer, J.J. and Alvarez, J.C. (2003), “Para Fundamentar la Bioética” Comillas, Madrid, España.</a:t>
            </a:r>
            <a:endParaRPr lang="en-US" sz="1200" i="1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200" i="1" smtClean="0"/>
              <a:t>[13] Vallero, D. A. (2007), “Biomedical Ethics for Engineers”. Elsevier Inc, San Diego, California.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200" i="1" smtClean="0"/>
              <a:t>[14]  Pritchard, M.  (1996).  Reasonable Children.  University of Kansas Press, Lawrence, KS.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sz="1400" i="1" smtClean="0"/>
          </a:p>
        </p:txBody>
      </p:sp>
      <p:sp>
        <p:nvSpPr>
          <p:cNvPr id="31750" name="Footer Placeholder 3"/>
          <p:cNvSpPr txBox="1">
            <a:spLocks noGrp="1"/>
          </p:cNvSpPr>
          <p:nvPr/>
        </p:nvSpPr>
        <p:spPr bwMode="auto">
          <a:xfrm>
            <a:off x="2501900" y="6400800"/>
            <a:ext cx="4813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 b="1">
                <a:solidFill>
                  <a:srgbClr val="006600"/>
                </a:solidFill>
              </a:rPr>
              <a:t>American Society for Engineering Education - 2009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American Society for Engineering Education - 2009</a:t>
            </a:r>
            <a:endParaRPr lang="en-US" smtClean="0">
              <a:solidFill>
                <a:srgbClr val="008000"/>
              </a:solidFill>
            </a:endParaRPr>
          </a:p>
          <a:p>
            <a:pPr>
              <a:spcBef>
                <a:spcPct val="50000"/>
              </a:spcBef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DE45843-8BDE-48D3-BF1D-AF501665DDFC}" type="slidenum">
              <a:rPr lang="en-US" smtClean="0"/>
              <a:pPr/>
              <a:t>2</a:t>
            </a:fld>
            <a:r>
              <a:rPr lang="en-US" smtClean="0"/>
              <a:t>           </a:t>
            </a:r>
          </a:p>
        </p:txBody>
      </p:sp>
      <p:sp>
        <p:nvSpPr>
          <p:cNvPr id="142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8138" y="376238"/>
            <a:ext cx="6948487" cy="809625"/>
          </a:xfrm>
        </p:spPr>
        <p:txBody>
          <a:bodyPr/>
          <a:lstStyle/>
          <a:p>
            <a:pPr eaLnBrk="1" hangingPunct="1">
              <a:defRPr/>
            </a:pPr>
            <a:r>
              <a:rPr lang="en-US" u="sng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Agenda</a:t>
            </a:r>
            <a:endParaRPr lang="en-US" smtClean="0"/>
          </a:p>
        </p:txBody>
      </p:sp>
      <p:sp>
        <p:nvSpPr>
          <p:cNvPr id="142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Monotype Sorts" pitchFamily="2" charset="2"/>
              <a:buNone/>
              <a:defRPr/>
            </a:pPr>
            <a:endParaRPr lang="en-US" sz="1400" b="1" u="sng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1800" b="1" smtClean="0"/>
              <a:t>Introduction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1800" b="1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1800" b="1" smtClean="0"/>
              <a:t>Background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18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18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Methodology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1800" b="1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18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Assessment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  <a:defRPr/>
            </a:pPr>
            <a:endParaRPr lang="en-US" sz="1800" b="1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1800" b="1" smtClean="0"/>
              <a:t>Results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180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1800" b="1" smtClean="0"/>
              <a:t>Conclusions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1800" b="1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1800" b="1" smtClean="0"/>
              <a:t>Acknowledgments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1800" b="1" smtClean="0"/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1400" smtClean="0"/>
              <a:t>	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1400" smtClean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>
              <a:spcBef>
                <a:spcPct val="50000"/>
              </a:spcBef>
            </a:pPr>
            <a:endParaRPr lang="es-CO" smtClean="0">
              <a:solidFill>
                <a:srgbClr val="000000"/>
              </a:solidFill>
            </a:endParaRP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E44D791-4A77-4B53-B694-EE423C2BB0DF}" type="slidenum">
              <a:rPr lang="en-US" smtClean="0"/>
              <a:pPr/>
              <a:t>20</a:t>
            </a:fld>
            <a:r>
              <a:rPr lang="en-US" smtClean="0"/>
              <a:t>           </a:t>
            </a: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smtClean="0"/>
              <a:t>Acknowledgments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Support from NSF (SES 0629377)</a:t>
            </a:r>
          </a:p>
          <a:p>
            <a:pPr eaLnBrk="1" hangingPunct="1">
              <a:buFont typeface="Monotype Sorts" pitchFamily="2" charset="2"/>
              <a:buNone/>
            </a:pPr>
            <a:endParaRPr lang="en-US" smtClean="0"/>
          </a:p>
          <a:p>
            <a:pPr eaLnBrk="1" hangingPunct="1"/>
            <a:r>
              <a:rPr lang="en-US" smtClean="0"/>
              <a:t>Collaboration of the other members of the GERESE team:</a:t>
            </a:r>
          </a:p>
          <a:p>
            <a:pPr lvl="1" eaLnBrk="1" hangingPunct="1"/>
            <a:r>
              <a:rPr lang="en-US" smtClean="0"/>
              <a:t>Efrain O’Neill </a:t>
            </a:r>
          </a:p>
          <a:p>
            <a:pPr lvl="1" eaLnBrk="1" hangingPunct="1"/>
            <a:r>
              <a:rPr lang="en-US" smtClean="0"/>
              <a:t>Carlos Rios, and </a:t>
            </a:r>
          </a:p>
          <a:p>
            <a:pPr lvl="1" eaLnBrk="1" hangingPunct="1"/>
            <a:r>
              <a:rPr lang="en-US" smtClean="0"/>
              <a:t>Morgan Echeverry </a:t>
            </a:r>
          </a:p>
          <a:p>
            <a:pPr eaLnBrk="1" hangingPunct="1"/>
            <a:endParaRPr lang="en-US" smtClean="0"/>
          </a:p>
        </p:txBody>
      </p:sp>
      <p:sp>
        <p:nvSpPr>
          <p:cNvPr id="32774" name="Footer Placeholder 3"/>
          <p:cNvSpPr txBox="1">
            <a:spLocks noGrp="1"/>
          </p:cNvSpPr>
          <p:nvPr/>
        </p:nvSpPr>
        <p:spPr bwMode="auto">
          <a:xfrm>
            <a:off x="2501900" y="6400800"/>
            <a:ext cx="4813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 b="1">
                <a:solidFill>
                  <a:srgbClr val="006600"/>
                </a:solidFill>
              </a:rPr>
              <a:t>American Society for Engineering Education - 2009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 txBox="1">
            <a:spLocks noGrp="1"/>
          </p:cNvSpPr>
          <p:nvPr/>
        </p:nvSpPr>
        <p:spPr bwMode="auto">
          <a:xfrm>
            <a:off x="1308100" y="6400800"/>
            <a:ext cx="6845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b="1">
                <a:solidFill>
                  <a:srgbClr val="006600"/>
                </a:solidFill>
              </a:rPr>
              <a:t>American Society for Engineering Education - 2009</a:t>
            </a:r>
          </a:p>
        </p:txBody>
      </p:sp>
      <p:sp>
        <p:nvSpPr>
          <p:cNvPr id="15363" name="Slide Number Placeholder 4"/>
          <p:cNvSpPr txBox="1">
            <a:spLocks noGrp="1"/>
          </p:cNvSpPr>
          <p:nvPr/>
        </p:nvSpPr>
        <p:spPr bwMode="auto">
          <a:xfrm>
            <a:off x="7004050" y="290513"/>
            <a:ext cx="2139950" cy="66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r">
              <a:spcBef>
                <a:spcPct val="50000"/>
              </a:spcBef>
            </a:pPr>
            <a:fld id="{AA2AB6D1-DA5D-4F20-A354-D5984AC7DBBB}" type="slidenum">
              <a:rPr lang="en-US" sz="1400">
                <a:solidFill>
                  <a:srgbClr val="000000"/>
                </a:solidFill>
              </a:rPr>
              <a:pPr algn="r">
                <a:spcBef>
                  <a:spcPct val="50000"/>
                </a:spcBef>
              </a:pPr>
              <a:t>3</a:t>
            </a:fld>
            <a:r>
              <a:rPr lang="en-US" sz="1400">
                <a:solidFill>
                  <a:srgbClr val="000000"/>
                </a:solidFill>
              </a:rPr>
              <a:t>           </a:t>
            </a: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There have been several cases of serious research misconduct.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endParaRPr 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Research misconduct can seriously and negatively influence society as a whole. 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endParaRPr 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In a world of global changes and global impacts, training in research ethics should be central to the education in science and engineering.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endParaRPr 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It is necessary to introduce graduate students in science and engineering to basic issues in research ethics.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 txBox="1">
            <a:spLocks noGrp="1"/>
          </p:cNvSpPr>
          <p:nvPr/>
        </p:nvSpPr>
        <p:spPr bwMode="auto">
          <a:xfrm>
            <a:off x="2400300" y="6350000"/>
            <a:ext cx="5067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 b="1">
                <a:solidFill>
                  <a:srgbClr val="006600"/>
                </a:solidFill>
              </a:rPr>
              <a:t>American Society for Engineering Education - 2009</a:t>
            </a:r>
          </a:p>
        </p:txBody>
      </p:sp>
      <p:sp>
        <p:nvSpPr>
          <p:cNvPr id="16387" name="Slide Number Placeholder 4"/>
          <p:cNvSpPr txBox="1">
            <a:spLocks noGrp="1"/>
          </p:cNvSpPr>
          <p:nvPr/>
        </p:nvSpPr>
        <p:spPr bwMode="auto">
          <a:xfrm>
            <a:off x="7004050" y="290513"/>
            <a:ext cx="2139950" cy="66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r">
              <a:spcBef>
                <a:spcPct val="50000"/>
              </a:spcBef>
            </a:pPr>
            <a:fld id="{183E62E5-1616-4332-83BC-E280C2C57C4E}" type="slidenum">
              <a:rPr lang="en-US" sz="1400">
                <a:solidFill>
                  <a:srgbClr val="000000"/>
                </a:solidFill>
              </a:rPr>
              <a:pPr algn="r">
                <a:spcBef>
                  <a:spcPct val="50000"/>
                </a:spcBef>
              </a:pPr>
              <a:t>4</a:t>
            </a:fld>
            <a:r>
              <a:rPr lang="en-US" sz="1400">
                <a:solidFill>
                  <a:srgbClr val="000000"/>
                </a:solidFill>
              </a:rPr>
              <a:t>           </a:t>
            </a: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/>
            <a:r>
              <a:rPr lang="en-US" sz="2400" smtClean="0"/>
              <a:t>Project at the University of Puerto Rico at Mayaguez: Graduate Education in Research Ethics in Science and Engineering (GERESE) sponsored by NSF </a:t>
            </a:r>
          </a:p>
          <a:p>
            <a:pPr algn="just" eaLnBrk="1" hangingPunct="1">
              <a:buFont typeface="Monotype Sorts" pitchFamily="2" charset="2"/>
              <a:buNone/>
            </a:pPr>
            <a:endParaRPr lang="en-US" sz="2400" smtClean="0"/>
          </a:p>
          <a:p>
            <a:pPr lvl="2" algn="just" eaLnBrk="1" hangingPunct="1"/>
            <a:r>
              <a:rPr lang="en-US" sz="2000" smtClean="0"/>
              <a:t>Graduate Awareness Workshop (GAW) </a:t>
            </a:r>
          </a:p>
          <a:p>
            <a:pPr lvl="2" algn="just" eaLnBrk="1" hangingPunct="1">
              <a:buFontTx/>
              <a:buNone/>
            </a:pPr>
            <a:endParaRPr lang="en-US" sz="2000" smtClean="0"/>
          </a:p>
          <a:p>
            <a:pPr lvl="2" algn="just" eaLnBrk="1" hangingPunct="1"/>
            <a:r>
              <a:rPr lang="en-US" sz="2000" smtClean="0"/>
              <a:t>Moral Deliberation Workshop (MDW) </a:t>
            </a:r>
          </a:p>
          <a:p>
            <a:pPr lvl="2" algn="just" eaLnBrk="1" hangingPunct="1">
              <a:buFontTx/>
              <a:buNone/>
            </a:pPr>
            <a:endParaRPr lang="en-US" sz="2000" smtClean="0"/>
          </a:p>
          <a:p>
            <a:pPr lvl="2" algn="just" eaLnBrk="1" hangingPunct="1"/>
            <a:r>
              <a:rPr lang="en-US" sz="2000" smtClean="0"/>
              <a:t>Case Analysis Workshop (CAW) </a:t>
            </a:r>
          </a:p>
          <a:p>
            <a:pPr lvl="2" algn="just" eaLnBrk="1" hangingPunct="1">
              <a:buFontTx/>
              <a:buNone/>
            </a:pPr>
            <a:endParaRPr lang="en-US" sz="2000" smtClean="0"/>
          </a:p>
          <a:p>
            <a:pPr lvl="2" algn="just" eaLnBrk="1" hangingPunct="1"/>
            <a:r>
              <a:rPr lang="en-US" sz="2000" smtClean="0"/>
              <a:t>Ethics Banquet (EB) </a:t>
            </a:r>
          </a:p>
          <a:p>
            <a:pPr lvl="2" algn="just" eaLnBrk="1" hangingPunct="1"/>
            <a:endParaRPr lang="en-US" sz="2000" smtClean="0"/>
          </a:p>
          <a:p>
            <a:pPr lvl="2" eaLnBrk="1" hangingPunct="1">
              <a:buFontTx/>
              <a:buNone/>
            </a:pPr>
            <a:endParaRPr lang="en-US" sz="20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438400" y="6400800"/>
            <a:ext cx="5054600" cy="304800"/>
          </a:xfrm>
          <a:noFill/>
        </p:spPr>
        <p:txBody>
          <a:bodyPr/>
          <a:lstStyle/>
          <a:p>
            <a:pPr algn="l"/>
            <a:r>
              <a:rPr lang="en-US" smtClean="0"/>
              <a:t>American Society for Engineering Education - 2009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88C0136-1F60-4874-9A00-FE40917F9660}" type="slidenum">
              <a:rPr lang="en-US" smtClean="0"/>
              <a:pPr/>
              <a:t>5</a:t>
            </a:fld>
            <a:r>
              <a:rPr lang="en-US" smtClean="0"/>
              <a:t>           </a:t>
            </a: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…a double axiological axis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Scientific activity and ethics are connected by reasons intrinsic to scientific work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Research ethics gravitates around a double axiological axis.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axis of truth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axis of social responsibility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algn="just" eaLnBrk="1" hangingPunct="1">
              <a:lnSpc>
                <a:spcPct val="90000"/>
              </a:lnSpc>
            </a:pPr>
            <a:r>
              <a:rPr lang="en-US" sz="2000" smtClean="0"/>
              <a:t>Double axis framework responds to the ethical objective of stimulating moral awareness by helping students to classify and identify ethical issues in research. </a:t>
            </a:r>
          </a:p>
          <a:p>
            <a:pPr algn="just" eaLnBrk="1" hangingPunct="1">
              <a:lnSpc>
                <a:spcPct val="90000"/>
              </a:lnSpc>
              <a:buFont typeface="Monotype Sorts" pitchFamily="2" charset="2"/>
              <a:buNone/>
            </a:pPr>
            <a:endParaRPr lang="en-US" sz="2000" smtClean="0"/>
          </a:p>
          <a:p>
            <a:pPr algn="just" eaLnBrk="1" hangingPunct="1">
              <a:lnSpc>
                <a:spcPct val="90000"/>
              </a:lnSpc>
            </a:pPr>
            <a:r>
              <a:rPr lang="en-US" sz="2000" smtClean="0"/>
              <a:t>Also guides the design of our educational plan for these workshops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463800" y="6400800"/>
            <a:ext cx="5295900" cy="304800"/>
          </a:xfrm>
          <a:noFill/>
        </p:spPr>
        <p:txBody>
          <a:bodyPr/>
          <a:lstStyle/>
          <a:p>
            <a:pPr algn="l"/>
            <a:r>
              <a:rPr lang="en-US" smtClean="0"/>
              <a:t>American Society for Engineering Education - 2009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984908F-3FCF-4B18-BF45-81357FC12DCF}" type="slidenum">
              <a:rPr lang="en-US" smtClean="0"/>
              <a:pPr/>
              <a:t>6</a:t>
            </a:fld>
            <a:r>
              <a:rPr lang="en-US" smtClean="0"/>
              <a:t>           </a:t>
            </a:r>
          </a:p>
        </p:txBody>
      </p:sp>
      <p:sp>
        <p:nvSpPr>
          <p:cNvPr id="18436" name="Rectangle 3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…a double axiological axis</a:t>
            </a:r>
          </a:p>
        </p:txBody>
      </p:sp>
      <p:graphicFrame>
        <p:nvGraphicFramePr>
          <p:cNvPr id="22551" name="Group 23"/>
          <p:cNvGraphicFramePr>
            <a:graphicFrameLocks noGrp="1"/>
          </p:cNvGraphicFramePr>
          <p:nvPr>
            <p:ph sz="half" idx="1"/>
          </p:nvPr>
        </p:nvGraphicFramePr>
        <p:xfrm>
          <a:off x="685800" y="1530350"/>
          <a:ext cx="7931150" cy="4341622"/>
        </p:xfrm>
        <a:graphic>
          <a:graphicData uri="http://schemas.openxmlformats.org/drawingml/2006/table">
            <a:tbl>
              <a:tblPr/>
              <a:tblGrid>
                <a:gridCol w="2768600"/>
                <a:gridCol w="2519363"/>
                <a:gridCol w="2643187"/>
              </a:tblGrid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Axis of Truth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Axis of Social Responsibility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23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Academic Integrity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(Epistemic Research Values)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Responsibility Issues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Research Environment Issues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1411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Confidentiality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Integrity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Intellectual Property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Authorship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Copyright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Patents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Trade marks and trade secrets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Fabrication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Falsification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Plagiarism</a:t>
                      </a:r>
                      <a:endParaRPr kumimoji="1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Research with human subjects and human cells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Vulnerable populations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Informed consent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Use of animals in research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Public policy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Commitment and relationship to industry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Environmental protection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Mentorship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Peer review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Conflict of commitment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Conflict of interest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Responsible scientific record keeping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438400" y="6400800"/>
            <a:ext cx="5181600" cy="304800"/>
          </a:xfrm>
          <a:noFill/>
        </p:spPr>
        <p:txBody>
          <a:bodyPr/>
          <a:lstStyle/>
          <a:p>
            <a:pPr algn="l"/>
            <a:r>
              <a:rPr lang="en-US" smtClean="0"/>
              <a:t>American Society for Engineering Education - 2009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B0D1281-94D5-4E15-B9EE-63EE8E2A97C7}" type="slidenum">
              <a:rPr lang="en-US" smtClean="0"/>
              <a:pPr/>
              <a:t>7</a:t>
            </a:fld>
            <a:r>
              <a:rPr lang="en-US" smtClean="0"/>
              <a:t>           </a:t>
            </a: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Previous work in moral psychology…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1720850"/>
            <a:ext cx="7888288" cy="4706938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smtClean="0"/>
              <a:t>Educators in professional ethics are  turning to skills-based approaches in moral pedagogy. 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sz="200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smtClean="0"/>
              <a:t>Hastings Center list [14]: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sz="2000" smtClean="0"/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2000" smtClean="0"/>
              <a:t>1. A practiced and refined </a:t>
            </a:r>
            <a:r>
              <a:rPr lang="en-US" sz="2000" b="1" smtClean="0"/>
              <a:t>moral imagination</a:t>
            </a:r>
            <a:endParaRPr lang="en-US" sz="2000" smtClean="0"/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2000" smtClean="0"/>
              <a:t>2. </a:t>
            </a:r>
            <a:r>
              <a:rPr lang="en-US" sz="2000" b="1" smtClean="0"/>
              <a:t>Moral sensitivity </a:t>
            </a:r>
            <a:r>
              <a:rPr lang="en-US" sz="2000" smtClean="0"/>
              <a:t>and </a:t>
            </a:r>
            <a:r>
              <a:rPr lang="en-US" sz="2000" b="1" smtClean="0"/>
              <a:t>awareness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2000" smtClean="0"/>
              <a:t>3. Skill in analyzing </a:t>
            </a:r>
            <a:r>
              <a:rPr lang="en-US" sz="2000" b="1" smtClean="0"/>
              <a:t>moral concepts and principles</a:t>
            </a:r>
            <a:r>
              <a:rPr lang="en-US" sz="2000" smtClean="0"/>
              <a:t>.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2000" smtClean="0"/>
              <a:t>4. Eliciting a sense of </a:t>
            </a:r>
            <a:r>
              <a:rPr lang="en-US" sz="2000" b="1" smtClean="0"/>
              <a:t>responsibility</a:t>
            </a:r>
            <a:r>
              <a:rPr lang="en-US" sz="2000" smtClean="0"/>
              <a:t>.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2000" smtClean="0"/>
              <a:t>5. Ability to deal with moral ambiguity and disagreement while working toward clarity and agreement.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sz="2000" smtClean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smtClean="0"/>
              <a:t>These skills are developed through classroom activities that use realistic ethics cases.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CO" sz="2400" smtClean="0"/>
              <a:t>Importance of Case Analysis…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682750"/>
            <a:ext cx="7888288" cy="4592638"/>
          </a:xfrm>
        </p:spPr>
        <p:txBody>
          <a:bodyPr/>
          <a:lstStyle/>
          <a:p>
            <a:pPr marL="381000" indent="-381000"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smtClean="0"/>
              <a:t>Case analysis incorporates frameworks and principles from the Responsible Conduct in Research (RCR) approach by… </a:t>
            </a:r>
          </a:p>
          <a:p>
            <a:pPr marL="381000" indent="-381000">
              <a:lnSpc>
                <a:spcPct val="90000"/>
              </a:lnSpc>
              <a:buFont typeface="Monotype Sorts" pitchFamily="2" charset="2"/>
              <a:buNone/>
            </a:pPr>
            <a:endParaRPr lang="en-US" sz="2000" smtClean="0"/>
          </a:p>
          <a:p>
            <a:pPr marL="381000" indent="-381000">
              <a:lnSpc>
                <a:spcPct val="90000"/>
              </a:lnSpc>
              <a:buFont typeface="Monotype Sorts" pitchFamily="2" charset="2"/>
              <a:buAutoNum type="arabicParenBoth"/>
            </a:pPr>
            <a:r>
              <a:rPr lang="en-US" sz="2000" smtClean="0"/>
              <a:t>uncovering the ethical reasoning behind the RCR rules,</a:t>
            </a:r>
          </a:p>
          <a:p>
            <a:pPr marL="381000" indent="-381000">
              <a:lnSpc>
                <a:spcPct val="90000"/>
              </a:lnSpc>
              <a:buFont typeface="Monotype Sorts" pitchFamily="2" charset="2"/>
              <a:buAutoNum type="arabicParenBoth"/>
            </a:pPr>
            <a:r>
              <a:rPr lang="en-US" sz="2000" smtClean="0"/>
              <a:t>presenting skills pertinent to moral deliberation,</a:t>
            </a:r>
          </a:p>
          <a:p>
            <a:pPr marL="381000" indent="-381000">
              <a:lnSpc>
                <a:spcPct val="90000"/>
              </a:lnSpc>
              <a:buFont typeface="Monotype Sorts" pitchFamily="2" charset="2"/>
              <a:buAutoNum type="arabicParenBoth"/>
            </a:pPr>
            <a:r>
              <a:rPr lang="en-US" sz="2000" smtClean="0"/>
              <a:t>providing tools to deal with moral ambiguity and disagreement, </a:t>
            </a:r>
          </a:p>
          <a:p>
            <a:pPr marL="381000" indent="-381000">
              <a:lnSpc>
                <a:spcPct val="90000"/>
              </a:lnSpc>
              <a:buFont typeface="Monotype Sorts" pitchFamily="2" charset="2"/>
              <a:buAutoNum type="arabicParenBoth"/>
            </a:pPr>
            <a:r>
              <a:rPr lang="en-US" sz="2000" smtClean="0"/>
              <a:t>helping students distinguish between morally conflicting situations, moral disagreements, and moral problems.  </a:t>
            </a:r>
          </a:p>
          <a:p>
            <a:pPr marL="381000" indent="-381000">
              <a:lnSpc>
                <a:spcPct val="90000"/>
              </a:lnSpc>
              <a:buFont typeface="Monotype Sorts" pitchFamily="2" charset="2"/>
              <a:buNone/>
            </a:pPr>
            <a:endParaRPr lang="en-US" sz="2000" smtClean="0"/>
          </a:p>
          <a:p>
            <a:pPr marL="381000" indent="-381000"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smtClean="0"/>
              <a:t>Building these objectives onto RCR rules, thus, responds to </a:t>
            </a:r>
          </a:p>
          <a:p>
            <a:pPr marL="381000" indent="-381000"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smtClean="0"/>
              <a:t>concerns expressed by the Council of Graduate Schools [7].</a:t>
            </a:r>
            <a:endParaRPr lang="es-CO" sz="2000" smtClean="0"/>
          </a:p>
        </p:txBody>
      </p:sp>
      <p:sp>
        <p:nvSpPr>
          <p:cNvPr id="20484" name="Footer Placeholder 3"/>
          <p:cNvSpPr txBox="1">
            <a:spLocks noGrp="1"/>
          </p:cNvSpPr>
          <p:nvPr/>
        </p:nvSpPr>
        <p:spPr bwMode="auto">
          <a:xfrm>
            <a:off x="2438400" y="6400800"/>
            <a:ext cx="518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 b="1">
                <a:solidFill>
                  <a:srgbClr val="006600"/>
                </a:solidFill>
              </a:rPr>
              <a:t>American Society for Engineering Education - 2009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438400" y="6400800"/>
            <a:ext cx="5524500" cy="304800"/>
          </a:xfrm>
          <a:noFill/>
        </p:spPr>
        <p:txBody>
          <a:bodyPr/>
          <a:lstStyle/>
          <a:p>
            <a:pPr algn="l"/>
            <a:r>
              <a:rPr lang="en-US" smtClean="0"/>
              <a:t>American Society for Engineering Education - 2009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5955AFF-B1AA-4DAF-B2C0-A746C2D7A623}" type="slidenum">
              <a:rPr lang="en-US" smtClean="0"/>
              <a:pPr/>
              <a:t>9</a:t>
            </a:fld>
            <a:r>
              <a:rPr lang="en-US" smtClean="0"/>
              <a:t>           </a:t>
            </a: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Methodology for Case Analysis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smtClean="0"/>
              <a:t>The Case Analysis Workshop includes: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endParaRPr lang="en-US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Case presentation and pre-test</a:t>
            </a:r>
          </a:p>
          <a:p>
            <a:pPr lvl="3" eaLnBrk="1" hangingPunct="1">
              <a:lnSpc>
                <a:spcPct val="80000"/>
              </a:lnSpc>
            </a:pPr>
            <a:r>
              <a:rPr lang="en-US" smtClean="0"/>
              <a:t>ethics case video [11]</a:t>
            </a:r>
          </a:p>
          <a:p>
            <a:pPr lvl="3" eaLnBrk="1" hangingPunct="1">
              <a:lnSpc>
                <a:spcPct val="80000"/>
              </a:lnSpc>
            </a:pPr>
            <a:r>
              <a:rPr lang="en-US" smtClean="0"/>
              <a:t>follow-up question and answer</a:t>
            </a:r>
          </a:p>
          <a:p>
            <a:pPr lvl="3" eaLnBrk="1" hangingPunct="1">
              <a:lnSpc>
                <a:spcPct val="80000"/>
              </a:lnSpc>
            </a:pPr>
            <a:r>
              <a:rPr lang="en-US" smtClean="0"/>
              <a:t>pre-test  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Recapitulation of previous workshop</a:t>
            </a:r>
          </a:p>
          <a:p>
            <a:pPr lvl="3" eaLnBrk="1" hangingPunct="1">
              <a:lnSpc>
                <a:spcPct val="80000"/>
              </a:lnSpc>
            </a:pPr>
            <a:r>
              <a:rPr lang="en-US" smtClean="0"/>
              <a:t>Review of ethical approaches and concepts </a:t>
            </a:r>
          </a:p>
          <a:p>
            <a:pPr lvl="3" eaLnBrk="1" hangingPunct="1">
              <a:lnSpc>
                <a:spcPct val="80000"/>
              </a:lnSpc>
            </a:pPr>
            <a:r>
              <a:rPr lang="en-US" smtClean="0"/>
              <a:t>Presentation of moral deliberation method (Ferrer)</a:t>
            </a:r>
            <a:r>
              <a:rPr lang="en-US" sz="1800" smtClean="0"/>
              <a:t> 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endParaRPr lang="en-US" sz="24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E 8500 Final Work v2">
  <a:themeElements>
    <a:clrScheme name="1_CE 8500 Final Work v2 5">
      <a:dk1>
        <a:srgbClr val="000000"/>
      </a:dk1>
      <a:lt1>
        <a:srgbClr val="FFFFFF"/>
      </a:lt1>
      <a:dk2>
        <a:srgbClr val="181848"/>
      </a:dk2>
      <a:lt2>
        <a:srgbClr val="656F97"/>
      </a:lt2>
      <a:accent1>
        <a:srgbClr val="6666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B8B8FF"/>
      </a:accent5>
      <a:accent6>
        <a:srgbClr val="2D2D8A"/>
      </a:accent6>
      <a:hlink>
        <a:srgbClr val="9A9ABC"/>
      </a:hlink>
      <a:folHlink>
        <a:srgbClr val="D2B6CE"/>
      </a:folHlink>
    </a:clrScheme>
    <a:fontScheme name="1_CE 8500 Final Work v2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E 8500 Final Work v2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E 8500 Final Work v2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E 8500 Final Work v2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E 8500 Final Work v2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E 8500 Final Work v2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E 8500 Final Work v2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8936</TotalTime>
  <Words>1364</Words>
  <Application>Microsoft Office PowerPoint</Application>
  <PresentationFormat>On-screen Show (4:3)</PresentationFormat>
  <Paragraphs>267</Paragraphs>
  <Slides>20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Verdana</vt:lpstr>
      <vt:lpstr>Monotype Sorts</vt:lpstr>
      <vt:lpstr>Arial Black</vt:lpstr>
      <vt:lpstr>Tahoma</vt:lpstr>
      <vt:lpstr>1_CE 8500 Final Work v2</vt:lpstr>
      <vt:lpstr>The Case Analysis Workshop </vt:lpstr>
      <vt:lpstr>Agenda</vt:lpstr>
      <vt:lpstr>Introduction</vt:lpstr>
      <vt:lpstr>Introduction</vt:lpstr>
      <vt:lpstr>…a double axiological axis</vt:lpstr>
      <vt:lpstr>…a double axiological axis</vt:lpstr>
      <vt:lpstr>Previous work in moral psychology…</vt:lpstr>
      <vt:lpstr>Importance of Case Analysis…</vt:lpstr>
      <vt:lpstr>Methodology for Case Analysis</vt:lpstr>
      <vt:lpstr>Methodology for the Case Analysis</vt:lpstr>
      <vt:lpstr>Methodology for Case Analysis</vt:lpstr>
      <vt:lpstr>Hypothetic situation with progressive complexity  </vt:lpstr>
      <vt:lpstr>Role play case (Dr. Swift Case)</vt:lpstr>
      <vt:lpstr>A Rubric….</vt:lpstr>
      <vt:lpstr>Results CAW</vt:lpstr>
      <vt:lpstr>Analysis of Results</vt:lpstr>
      <vt:lpstr>Analysis of Results</vt:lpstr>
      <vt:lpstr>Conclusions</vt:lpstr>
      <vt:lpstr>Bibliography</vt:lpstr>
      <vt:lpstr>Acknowledgments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Determinación de la Vulnerabilidad de Estructuras Sometidas a Desastres Naturales</dc:title>
  <dc:creator>Ricardo R Lopez</dc:creator>
  <cp:lastModifiedBy>frey.william</cp:lastModifiedBy>
  <cp:revision>787</cp:revision>
  <cp:lastPrinted>1601-01-01T00:00:00Z</cp:lastPrinted>
  <dcterms:created xsi:type="dcterms:W3CDTF">2001-12-02T22:45:32Z</dcterms:created>
  <dcterms:modified xsi:type="dcterms:W3CDTF">2009-08-17T14:28:24Z</dcterms:modified>
</cp:coreProperties>
</file>