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7"/>
  </p:notesMasterIdLst>
  <p:handoutMasterIdLst>
    <p:handoutMasterId r:id="rId28"/>
  </p:handoutMasterIdLst>
  <p:sldIdLst>
    <p:sldId id="256" r:id="rId2"/>
    <p:sldId id="276" r:id="rId3"/>
    <p:sldId id="277" r:id="rId4"/>
    <p:sldId id="257" r:id="rId5"/>
    <p:sldId id="258" r:id="rId6"/>
    <p:sldId id="274" r:id="rId7"/>
    <p:sldId id="259" r:id="rId8"/>
    <p:sldId id="260" r:id="rId9"/>
    <p:sldId id="261" r:id="rId10"/>
    <p:sldId id="264" r:id="rId11"/>
    <p:sldId id="265" r:id="rId12"/>
    <p:sldId id="266" r:id="rId13"/>
    <p:sldId id="267" r:id="rId14"/>
    <p:sldId id="268" r:id="rId15"/>
    <p:sldId id="289" r:id="rId16"/>
    <p:sldId id="269" r:id="rId17"/>
    <p:sldId id="270" r:id="rId18"/>
    <p:sldId id="272" r:id="rId19"/>
    <p:sldId id="273" r:id="rId20"/>
    <p:sldId id="271" r:id="rId21"/>
    <p:sldId id="290" r:id="rId22"/>
    <p:sldId id="291" r:id="rId23"/>
    <p:sldId id="292" r:id="rId24"/>
    <p:sldId id="293" r:id="rId25"/>
    <p:sldId id="294" r:id="rId26"/>
  </p:sldIdLst>
  <p:sldSz cx="9144000" cy="6858000" type="screen4x3"/>
  <p:notesSz cx="6858000" cy="10012363"/>
  <p:defaultTextStyle>
    <a:defPPr>
      <a:defRPr lang="en-US"/>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0" autoAdjust="0"/>
    <p:restoredTop sz="94660"/>
  </p:normalViewPr>
  <p:slideViewPr>
    <p:cSldViewPr>
      <p:cViewPr varScale="1">
        <p:scale>
          <a:sx n="43" d="100"/>
          <a:sy n="43" d="100"/>
        </p:scale>
        <p:origin x="-73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063"/>
          </a:xfrm>
          <a:prstGeom prst="rect">
            <a:avLst/>
          </a:prstGeom>
        </p:spPr>
        <p:txBody>
          <a:bodyPr vert="horz" lIns="91440" tIns="45720" rIns="91440" bIns="45720" rtlCol="0"/>
          <a:lstStyle>
            <a:lvl1pPr algn="l">
              <a:defRPr sz="1200"/>
            </a:lvl1pPr>
          </a:lstStyle>
          <a:p>
            <a:pPr>
              <a:defRPr/>
            </a:pPr>
            <a:endParaRPr lang="es-ES"/>
          </a:p>
        </p:txBody>
      </p:sp>
      <p:sp>
        <p:nvSpPr>
          <p:cNvPr id="3" name="Date Placeholder 2"/>
          <p:cNvSpPr>
            <a:spLocks noGrp="1"/>
          </p:cNvSpPr>
          <p:nvPr>
            <p:ph type="dt" sz="quarter" idx="1"/>
          </p:nvPr>
        </p:nvSpPr>
        <p:spPr>
          <a:xfrm>
            <a:off x="3884613" y="0"/>
            <a:ext cx="2971800" cy="500063"/>
          </a:xfrm>
          <a:prstGeom prst="rect">
            <a:avLst/>
          </a:prstGeom>
        </p:spPr>
        <p:txBody>
          <a:bodyPr vert="horz" lIns="91440" tIns="45720" rIns="91440" bIns="45720" rtlCol="0"/>
          <a:lstStyle>
            <a:lvl1pPr algn="r">
              <a:defRPr sz="1200"/>
            </a:lvl1pPr>
          </a:lstStyle>
          <a:p>
            <a:pPr>
              <a:defRPr/>
            </a:pPr>
            <a:fld id="{9657A58A-87B2-4A62-B93C-7FBD6E31788F}" type="datetimeFigureOut">
              <a:rPr lang="es-ES"/>
              <a:pPr>
                <a:defRPr/>
              </a:pPr>
              <a:t>18/07/2008</a:t>
            </a:fld>
            <a:endParaRPr lang="es-ES"/>
          </a:p>
        </p:txBody>
      </p:sp>
      <p:sp>
        <p:nvSpPr>
          <p:cNvPr id="4" name="Footer Placeholder 3"/>
          <p:cNvSpPr>
            <a:spLocks noGrp="1"/>
          </p:cNvSpPr>
          <p:nvPr>
            <p:ph type="ftr" sz="quarter" idx="2"/>
          </p:nvPr>
        </p:nvSpPr>
        <p:spPr>
          <a:xfrm>
            <a:off x="0" y="9510713"/>
            <a:ext cx="2971800" cy="500062"/>
          </a:xfrm>
          <a:prstGeom prst="rect">
            <a:avLst/>
          </a:prstGeom>
        </p:spPr>
        <p:txBody>
          <a:bodyPr vert="horz" lIns="91440" tIns="45720" rIns="91440" bIns="45720" rtlCol="0" anchor="b"/>
          <a:lstStyle>
            <a:lvl1pPr algn="l">
              <a:defRPr sz="1200"/>
            </a:lvl1pPr>
          </a:lstStyle>
          <a:p>
            <a:pPr>
              <a:defRPr/>
            </a:pPr>
            <a:endParaRPr lang="es-ES"/>
          </a:p>
        </p:txBody>
      </p:sp>
      <p:sp>
        <p:nvSpPr>
          <p:cNvPr id="5" name="Slide Number Placeholder 4"/>
          <p:cNvSpPr>
            <a:spLocks noGrp="1"/>
          </p:cNvSpPr>
          <p:nvPr>
            <p:ph type="sldNum" sz="quarter" idx="3"/>
          </p:nvPr>
        </p:nvSpPr>
        <p:spPr>
          <a:xfrm>
            <a:off x="3884613" y="9510713"/>
            <a:ext cx="2971800" cy="500062"/>
          </a:xfrm>
          <a:prstGeom prst="rect">
            <a:avLst/>
          </a:prstGeom>
        </p:spPr>
        <p:txBody>
          <a:bodyPr vert="horz" lIns="91440" tIns="45720" rIns="91440" bIns="45720" rtlCol="0" anchor="b"/>
          <a:lstStyle>
            <a:lvl1pPr algn="r">
              <a:defRPr sz="1200"/>
            </a:lvl1pPr>
          </a:lstStyle>
          <a:p>
            <a:pPr>
              <a:defRPr/>
            </a:pPr>
            <a:fld id="{C9B62484-E234-4604-9FE5-5180553FA3AE}" type="slidenum">
              <a:rPr lang="es-ES"/>
              <a:pPr>
                <a:defRPr/>
              </a:pPr>
              <a:t>‹#›</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2227" name="Rectangle 3"/>
          <p:cNvSpPr>
            <a:spLocks noGrp="1" noChangeArrowheads="1"/>
          </p:cNvSpPr>
          <p:nvPr>
            <p:ph type="dt" idx="1"/>
          </p:nvPr>
        </p:nvSpPr>
        <p:spPr bwMode="auto">
          <a:xfrm>
            <a:off x="3884613" y="0"/>
            <a:ext cx="29718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7892" name="Rectangle 4"/>
          <p:cNvSpPr>
            <a:spLocks noRot="1" noChangeArrowheads="1" noTextEdit="1"/>
          </p:cNvSpPr>
          <p:nvPr>
            <p:ph type="sldImg" idx="2"/>
          </p:nvPr>
        </p:nvSpPr>
        <p:spPr bwMode="auto">
          <a:xfrm>
            <a:off x="927100" y="750888"/>
            <a:ext cx="5003800" cy="3754437"/>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85800" y="4756150"/>
            <a:ext cx="5486400" cy="4505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9510713"/>
            <a:ext cx="2971800" cy="500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2231" name="Rectangle 7"/>
          <p:cNvSpPr>
            <a:spLocks noGrp="1" noChangeArrowheads="1"/>
          </p:cNvSpPr>
          <p:nvPr>
            <p:ph type="sldNum" sz="quarter" idx="5"/>
          </p:nvPr>
        </p:nvSpPr>
        <p:spPr bwMode="auto">
          <a:xfrm>
            <a:off x="3884613" y="9510713"/>
            <a:ext cx="2971800" cy="500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E97AE98-D4C6-4514-AD2E-DABB48063B0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E11035A-FD45-424A-B7EF-C6450F5ACB32}" type="slidenum">
              <a:rPr lang="en-US" smtClean="0"/>
              <a:pPr/>
              <a:t>21</a:t>
            </a:fld>
            <a:endParaRPr lang="en-US"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0E2A933-1275-491E-A9AF-DBF9B57D37FF}" type="slidenum">
              <a:rPr lang="en-US" smtClean="0"/>
              <a:pPr/>
              <a:t>22</a:t>
            </a:fld>
            <a:endParaRPr lang="en-US" smtClean="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43D31A2-3E00-414F-99B7-C6371218CAB1}" type="slidenum">
              <a:rPr lang="en-US" smtClean="0"/>
              <a:pPr/>
              <a:t>23</a:t>
            </a:fld>
            <a:endParaRPr lang="en-US"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7539C54-914B-426F-96A6-74EFBA149454}" type="slidenum">
              <a:rPr lang="en-US" smtClean="0"/>
              <a:pPr/>
              <a:t>24</a:t>
            </a:fld>
            <a:endParaRPr lang="en-U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E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E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E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E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E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E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ES"/>
            </a:p>
          </p:txBody>
        </p:sp>
      </p:grpSp>
      <p:sp>
        <p:nvSpPr>
          <p:cNvPr id="14347" name="Rectangle 11"/>
          <p:cNvSpPr>
            <a:spLocks noGrp="1" noChangeArrowheads="1"/>
          </p:cNvSpPr>
          <p:nvPr>
            <p:ph type="ctrTitle" sz="quarter"/>
          </p:nvPr>
        </p:nvSpPr>
        <p:spPr>
          <a:xfrm>
            <a:off x="685800" y="1736725"/>
            <a:ext cx="7772400" cy="1920875"/>
          </a:xfrm>
        </p:spPr>
        <p:txBody>
          <a:bodyPr/>
          <a:lstStyle>
            <a:lvl1pPr>
              <a:defRPr sz="6000"/>
            </a:lvl1pPr>
          </a:lstStyle>
          <a:p>
            <a:r>
              <a:rPr lang="es-ES_tradnl"/>
              <a:t>Click to edit Master title style</a:t>
            </a:r>
          </a:p>
        </p:txBody>
      </p:sp>
      <p:sp>
        <p:nvSpPr>
          <p:cNvPr id="1434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_tradnl"/>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s-ES_tradnl"/>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s-ES_tradnl"/>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B7C7E352-B9C6-49EB-A41F-7F62B5987B74}" type="slidenum">
              <a:rPr lang="es-ES_tradnl"/>
              <a:pPr>
                <a:defRPr/>
              </a:pPr>
              <a:t>‹#›</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Rectangle 2"/>
          <p:cNvSpPr>
            <a:spLocks noGrp="1" noChangeArrowheads="1"/>
          </p:cNvSpPr>
          <p:nvPr>
            <p:ph type="dt" sz="half" idx="10"/>
          </p:nvPr>
        </p:nvSpPr>
        <p:spPr>
          <a:ln/>
        </p:spPr>
        <p:txBody>
          <a:bodyPr/>
          <a:lstStyle>
            <a:lvl1pPr>
              <a:defRPr/>
            </a:lvl1pPr>
          </a:lstStyle>
          <a:p>
            <a:pPr>
              <a:defRPr/>
            </a:pPr>
            <a:endParaRPr lang="es-ES_tradnl"/>
          </a:p>
        </p:txBody>
      </p:sp>
      <p:sp>
        <p:nvSpPr>
          <p:cNvPr id="5" name="Rectangle 3"/>
          <p:cNvSpPr>
            <a:spLocks noGrp="1" noChangeArrowheads="1"/>
          </p:cNvSpPr>
          <p:nvPr>
            <p:ph type="sldNum" sz="quarter" idx="11"/>
          </p:nvPr>
        </p:nvSpPr>
        <p:spPr>
          <a:ln/>
        </p:spPr>
        <p:txBody>
          <a:bodyPr/>
          <a:lstStyle>
            <a:lvl1pPr>
              <a:defRPr/>
            </a:lvl1pPr>
          </a:lstStyle>
          <a:p>
            <a:pPr>
              <a:defRPr/>
            </a:pPr>
            <a:fld id="{E869BD18-7540-4A73-9116-63434F7E981A}" type="slidenum">
              <a:rPr lang="es-ES_tradnl"/>
              <a:pPr>
                <a:defRPr/>
              </a:pPr>
              <a:t>‹#›</a:t>
            </a:fld>
            <a:endParaRPr lang="es-ES_tradnl"/>
          </a:p>
        </p:txBody>
      </p:sp>
      <p:sp>
        <p:nvSpPr>
          <p:cNvPr id="6"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Rectangle 2"/>
          <p:cNvSpPr>
            <a:spLocks noGrp="1" noChangeArrowheads="1"/>
          </p:cNvSpPr>
          <p:nvPr>
            <p:ph type="dt" sz="half" idx="10"/>
          </p:nvPr>
        </p:nvSpPr>
        <p:spPr>
          <a:ln/>
        </p:spPr>
        <p:txBody>
          <a:bodyPr/>
          <a:lstStyle>
            <a:lvl1pPr>
              <a:defRPr/>
            </a:lvl1pPr>
          </a:lstStyle>
          <a:p>
            <a:pPr>
              <a:defRPr/>
            </a:pPr>
            <a:endParaRPr lang="es-ES_tradnl"/>
          </a:p>
        </p:txBody>
      </p:sp>
      <p:sp>
        <p:nvSpPr>
          <p:cNvPr id="5" name="Rectangle 3"/>
          <p:cNvSpPr>
            <a:spLocks noGrp="1" noChangeArrowheads="1"/>
          </p:cNvSpPr>
          <p:nvPr>
            <p:ph type="sldNum" sz="quarter" idx="11"/>
          </p:nvPr>
        </p:nvSpPr>
        <p:spPr>
          <a:ln/>
        </p:spPr>
        <p:txBody>
          <a:bodyPr/>
          <a:lstStyle>
            <a:lvl1pPr>
              <a:defRPr/>
            </a:lvl1pPr>
          </a:lstStyle>
          <a:p>
            <a:pPr>
              <a:defRPr/>
            </a:pPr>
            <a:fld id="{C0E485A2-13BC-496E-ADFE-2357BFFC1FDD}" type="slidenum">
              <a:rPr lang="es-ES_tradnl"/>
              <a:pPr>
                <a:defRPr/>
              </a:pPr>
              <a:t>‹#›</a:t>
            </a:fld>
            <a:endParaRPr lang="es-ES_tradnl"/>
          </a:p>
        </p:txBody>
      </p:sp>
      <p:sp>
        <p:nvSpPr>
          <p:cNvPr id="6"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Rectangle 2"/>
          <p:cNvSpPr>
            <a:spLocks noGrp="1" noChangeArrowheads="1"/>
          </p:cNvSpPr>
          <p:nvPr>
            <p:ph type="dt" sz="half" idx="10"/>
          </p:nvPr>
        </p:nvSpPr>
        <p:spPr>
          <a:ln/>
        </p:spPr>
        <p:txBody>
          <a:bodyPr/>
          <a:lstStyle>
            <a:lvl1pPr>
              <a:defRPr/>
            </a:lvl1pPr>
          </a:lstStyle>
          <a:p>
            <a:pPr>
              <a:defRPr/>
            </a:pPr>
            <a:endParaRPr lang="es-ES_tradnl"/>
          </a:p>
        </p:txBody>
      </p:sp>
      <p:sp>
        <p:nvSpPr>
          <p:cNvPr id="5" name="Rectangle 3"/>
          <p:cNvSpPr>
            <a:spLocks noGrp="1" noChangeArrowheads="1"/>
          </p:cNvSpPr>
          <p:nvPr>
            <p:ph type="sldNum" sz="quarter" idx="11"/>
          </p:nvPr>
        </p:nvSpPr>
        <p:spPr>
          <a:ln/>
        </p:spPr>
        <p:txBody>
          <a:bodyPr/>
          <a:lstStyle>
            <a:lvl1pPr>
              <a:defRPr/>
            </a:lvl1pPr>
          </a:lstStyle>
          <a:p>
            <a:pPr>
              <a:defRPr/>
            </a:pPr>
            <a:fld id="{528B48DE-B8D7-4EDE-8FF3-FA09B6B6A289}" type="slidenum">
              <a:rPr lang="es-ES_tradnl"/>
              <a:pPr>
                <a:defRPr/>
              </a:pPr>
              <a:t>‹#›</a:t>
            </a:fld>
            <a:endParaRPr lang="es-ES_tradnl"/>
          </a:p>
        </p:txBody>
      </p:sp>
      <p:sp>
        <p:nvSpPr>
          <p:cNvPr id="6"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s-ES_tradnl"/>
          </a:p>
        </p:txBody>
      </p:sp>
      <p:sp>
        <p:nvSpPr>
          <p:cNvPr id="5" name="Rectangle 3"/>
          <p:cNvSpPr>
            <a:spLocks noGrp="1" noChangeArrowheads="1"/>
          </p:cNvSpPr>
          <p:nvPr>
            <p:ph type="sldNum" sz="quarter" idx="11"/>
          </p:nvPr>
        </p:nvSpPr>
        <p:spPr>
          <a:ln/>
        </p:spPr>
        <p:txBody>
          <a:bodyPr/>
          <a:lstStyle>
            <a:lvl1pPr>
              <a:defRPr/>
            </a:lvl1pPr>
          </a:lstStyle>
          <a:p>
            <a:pPr>
              <a:defRPr/>
            </a:pPr>
            <a:fld id="{08D570FF-E967-4C35-9BAE-2EBD4E802B11}" type="slidenum">
              <a:rPr lang="es-ES_tradnl"/>
              <a:pPr>
                <a:defRPr/>
              </a:pPr>
              <a:t>‹#›</a:t>
            </a:fld>
            <a:endParaRPr lang="es-ES_tradnl"/>
          </a:p>
        </p:txBody>
      </p:sp>
      <p:sp>
        <p:nvSpPr>
          <p:cNvPr id="6"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Rectangle 2"/>
          <p:cNvSpPr>
            <a:spLocks noGrp="1" noChangeArrowheads="1"/>
          </p:cNvSpPr>
          <p:nvPr>
            <p:ph type="dt" sz="half" idx="10"/>
          </p:nvPr>
        </p:nvSpPr>
        <p:spPr>
          <a:ln/>
        </p:spPr>
        <p:txBody>
          <a:bodyPr/>
          <a:lstStyle>
            <a:lvl1pPr>
              <a:defRPr/>
            </a:lvl1pPr>
          </a:lstStyle>
          <a:p>
            <a:pPr>
              <a:defRPr/>
            </a:pPr>
            <a:endParaRPr lang="es-ES_tradnl"/>
          </a:p>
        </p:txBody>
      </p:sp>
      <p:sp>
        <p:nvSpPr>
          <p:cNvPr id="6" name="Rectangle 3"/>
          <p:cNvSpPr>
            <a:spLocks noGrp="1" noChangeArrowheads="1"/>
          </p:cNvSpPr>
          <p:nvPr>
            <p:ph type="sldNum" sz="quarter" idx="11"/>
          </p:nvPr>
        </p:nvSpPr>
        <p:spPr>
          <a:ln/>
        </p:spPr>
        <p:txBody>
          <a:bodyPr/>
          <a:lstStyle>
            <a:lvl1pPr>
              <a:defRPr/>
            </a:lvl1pPr>
          </a:lstStyle>
          <a:p>
            <a:pPr>
              <a:defRPr/>
            </a:pPr>
            <a:fld id="{6DFF932C-0023-4145-870E-BCB657BA2FC6}" type="slidenum">
              <a:rPr lang="es-ES_tradnl"/>
              <a:pPr>
                <a:defRPr/>
              </a:pPr>
              <a:t>‹#›</a:t>
            </a:fld>
            <a:endParaRPr lang="es-ES_tradnl"/>
          </a:p>
        </p:txBody>
      </p:sp>
      <p:sp>
        <p:nvSpPr>
          <p:cNvPr id="7"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Rectangle 2"/>
          <p:cNvSpPr>
            <a:spLocks noGrp="1" noChangeArrowheads="1"/>
          </p:cNvSpPr>
          <p:nvPr>
            <p:ph type="dt" sz="half" idx="10"/>
          </p:nvPr>
        </p:nvSpPr>
        <p:spPr>
          <a:ln/>
        </p:spPr>
        <p:txBody>
          <a:bodyPr/>
          <a:lstStyle>
            <a:lvl1pPr>
              <a:defRPr/>
            </a:lvl1pPr>
          </a:lstStyle>
          <a:p>
            <a:pPr>
              <a:defRPr/>
            </a:pPr>
            <a:endParaRPr lang="es-ES_tradnl"/>
          </a:p>
        </p:txBody>
      </p:sp>
      <p:sp>
        <p:nvSpPr>
          <p:cNvPr id="8" name="Rectangle 3"/>
          <p:cNvSpPr>
            <a:spLocks noGrp="1" noChangeArrowheads="1"/>
          </p:cNvSpPr>
          <p:nvPr>
            <p:ph type="sldNum" sz="quarter" idx="11"/>
          </p:nvPr>
        </p:nvSpPr>
        <p:spPr>
          <a:ln/>
        </p:spPr>
        <p:txBody>
          <a:bodyPr/>
          <a:lstStyle>
            <a:lvl1pPr>
              <a:defRPr/>
            </a:lvl1pPr>
          </a:lstStyle>
          <a:p>
            <a:pPr>
              <a:defRPr/>
            </a:pPr>
            <a:fld id="{96FE0170-923E-46BF-801D-BE959CFC602C}" type="slidenum">
              <a:rPr lang="es-ES_tradnl"/>
              <a:pPr>
                <a:defRPr/>
              </a:pPr>
              <a:t>‹#›</a:t>
            </a:fld>
            <a:endParaRPr lang="es-ES_tradnl"/>
          </a:p>
        </p:txBody>
      </p:sp>
      <p:sp>
        <p:nvSpPr>
          <p:cNvPr id="9"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Rectangle 2"/>
          <p:cNvSpPr>
            <a:spLocks noGrp="1" noChangeArrowheads="1"/>
          </p:cNvSpPr>
          <p:nvPr>
            <p:ph type="dt" sz="half" idx="10"/>
          </p:nvPr>
        </p:nvSpPr>
        <p:spPr>
          <a:ln/>
        </p:spPr>
        <p:txBody>
          <a:bodyPr/>
          <a:lstStyle>
            <a:lvl1pPr>
              <a:defRPr/>
            </a:lvl1pPr>
          </a:lstStyle>
          <a:p>
            <a:pPr>
              <a:defRPr/>
            </a:pPr>
            <a:endParaRPr lang="es-ES_tradnl"/>
          </a:p>
        </p:txBody>
      </p:sp>
      <p:sp>
        <p:nvSpPr>
          <p:cNvPr id="4" name="Rectangle 3"/>
          <p:cNvSpPr>
            <a:spLocks noGrp="1" noChangeArrowheads="1"/>
          </p:cNvSpPr>
          <p:nvPr>
            <p:ph type="sldNum" sz="quarter" idx="11"/>
          </p:nvPr>
        </p:nvSpPr>
        <p:spPr>
          <a:ln/>
        </p:spPr>
        <p:txBody>
          <a:bodyPr/>
          <a:lstStyle>
            <a:lvl1pPr>
              <a:defRPr/>
            </a:lvl1pPr>
          </a:lstStyle>
          <a:p>
            <a:pPr>
              <a:defRPr/>
            </a:pPr>
            <a:fld id="{A9A2F28C-84CE-489A-91AD-7814542DD66F}" type="slidenum">
              <a:rPr lang="es-ES_tradnl"/>
              <a:pPr>
                <a:defRPr/>
              </a:pPr>
              <a:t>‹#›</a:t>
            </a:fld>
            <a:endParaRPr lang="es-ES_tradnl"/>
          </a:p>
        </p:txBody>
      </p:sp>
      <p:sp>
        <p:nvSpPr>
          <p:cNvPr id="5"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s-ES_tradnl"/>
          </a:p>
        </p:txBody>
      </p:sp>
      <p:sp>
        <p:nvSpPr>
          <p:cNvPr id="3" name="Rectangle 3"/>
          <p:cNvSpPr>
            <a:spLocks noGrp="1" noChangeArrowheads="1"/>
          </p:cNvSpPr>
          <p:nvPr>
            <p:ph type="sldNum" sz="quarter" idx="11"/>
          </p:nvPr>
        </p:nvSpPr>
        <p:spPr>
          <a:ln/>
        </p:spPr>
        <p:txBody>
          <a:bodyPr/>
          <a:lstStyle>
            <a:lvl1pPr>
              <a:defRPr/>
            </a:lvl1pPr>
          </a:lstStyle>
          <a:p>
            <a:pPr>
              <a:defRPr/>
            </a:pPr>
            <a:fld id="{E14463DD-7F71-4FA9-8F85-3B15D18531DB}" type="slidenum">
              <a:rPr lang="es-ES_tradnl"/>
              <a:pPr>
                <a:defRPr/>
              </a:pPr>
              <a:t>‹#›</a:t>
            </a:fld>
            <a:endParaRPr lang="es-ES_tradnl"/>
          </a:p>
        </p:txBody>
      </p:sp>
      <p:sp>
        <p:nvSpPr>
          <p:cNvPr id="4"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s-ES_tradnl"/>
          </a:p>
        </p:txBody>
      </p:sp>
      <p:sp>
        <p:nvSpPr>
          <p:cNvPr id="6" name="Rectangle 3"/>
          <p:cNvSpPr>
            <a:spLocks noGrp="1" noChangeArrowheads="1"/>
          </p:cNvSpPr>
          <p:nvPr>
            <p:ph type="sldNum" sz="quarter" idx="11"/>
          </p:nvPr>
        </p:nvSpPr>
        <p:spPr>
          <a:ln/>
        </p:spPr>
        <p:txBody>
          <a:bodyPr/>
          <a:lstStyle>
            <a:lvl1pPr>
              <a:defRPr/>
            </a:lvl1pPr>
          </a:lstStyle>
          <a:p>
            <a:pPr>
              <a:defRPr/>
            </a:pPr>
            <a:fld id="{DE2662B8-A3E5-446E-BFE0-BA63BC9B9FE8}" type="slidenum">
              <a:rPr lang="es-ES_tradnl"/>
              <a:pPr>
                <a:defRPr/>
              </a:pPr>
              <a:t>‹#›</a:t>
            </a:fld>
            <a:endParaRPr lang="es-ES_tradnl"/>
          </a:p>
        </p:txBody>
      </p:sp>
      <p:sp>
        <p:nvSpPr>
          <p:cNvPr id="7"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s-ES_tradnl"/>
          </a:p>
        </p:txBody>
      </p:sp>
      <p:sp>
        <p:nvSpPr>
          <p:cNvPr id="6" name="Rectangle 3"/>
          <p:cNvSpPr>
            <a:spLocks noGrp="1" noChangeArrowheads="1"/>
          </p:cNvSpPr>
          <p:nvPr>
            <p:ph type="sldNum" sz="quarter" idx="11"/>
          </p:nvPr>
        </p:nvSpPr>
        <p:spPr>
          <a:ln/>
        </p:spPr>
        <p:txBody>
          <a:bodyPr/>
          <a:lstStyle>
            <a:lvl1pPr>
              <a:defRPr/>
            </a:lvl1pPr>
          </a:lstStyle>
          <a:p>
            <a:pPr>
              <a:defRPr/>
            </a:pPr>
            <a:fld id="{2EF2C2FE-8998-4092-B0FD-109E809962BE}" type="slidenum">
              <a:rPr lang="es-ES_tradnl"/>
              <a:pPr>
                <a:defRPr/>
              </a:pPr>
              <a:t>‹#›</a:t>
            </a:fld>
            <a:endParaRPr lang="es-ES_tradnl"/>
          </a:p>
        </p:txBody>
      </p:sp>
      <p:sp>
        <p:nvSpPr>
          <p:cNvPr id="7" name="Rectangle 14"/>
          <p:cNvSpPr>
            <a:spLocks noGrp="1" noChangeArrowheads="1"/>
          </p:cNvSpPr>
          <p:nvPr>
            <p:ph type="ftr" sz="quarter" idx="12"/>
          </p:nvPr>
        </p:nvSpPr>
        <p:spPr>
          <a:ln/>
        </p:spPr>
        <p:txBody>
          <a:bodyPr/>
          <a:lstStyle>
            <a:lvl1pPr>
              <a:defRPr/>
            </a:lvl1pPr>
          </a:lstStyle>
          <a:p>
            <a:pPr>
              <a:defRPr/>
            </a:pPr>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_tradnl"/>
          </a:p>
        </p:txBody>
      </p:sp>
      <p:sp>
        <p:nvSpPr>
          <p:cNvPr id="13315"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13D9AC7-71F3-49F7-AF74-3286B847C9B7}" type="slidenum">
              <a:rPr lang="es-ES_tradnl"/>
              <a:pPr>
                <a:defRPr/>
              </a:pPr>
              <a:t>‹#›</a:t>
            </a:fld>
            <a:endParaRPr lang="es-ES_tradnl"/>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13318"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ES"/>
              </a:p>
            </p:txBody>
          </p:sp>
          <p:sp>
            <p:nvSpPr>
              <p:cNvPr id="13319"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ES"/>
              </a:p>
            </p:txBody>
          </p:sp>
          <p:sp>
            <p:nvSpPr>
              <p:cNvPr id="13320"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ES"/>
              </a:p>
            </p:txBody>
          </p:sp>
          <p:sp>
            <p:nvSpPr>
              <p:cNvPr id="13321"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ES"/>
              </a:p>
            </p:txBody>
          </p:sp>
          <p:sp>
            <p:nvSpPr>
              <p:cNvPr id="13322"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ES"/>
              </a:p>
            </p:txBody>
          </p:sp>
        </p:grpSp>
        <p:sp>
          <p:nvSpPr>
            <p:cNvPr id="13323"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ES"/>
            </a:p>
          </p:txBody>
        </p:sp>
        <p:sp>
          <p:nvSpPr>
            <p:cNvPr id="13324"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ES"/>
            </a:p>
          </p:txBody>
        </p:sp>
      </p:grpSp>
      <p:sp>
        <p:nvSpPr>
          <p:cNvPr id="13325"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_tradnl" smtClean="0"/>
              <a:t>Click to edit Master title style</a:t>
            </a:r>
          </a:p>
        </p:txBody>
      </p:sp>
      <p:sp>
        <p:nvSpPr>
          <p:cNvPr id="13326"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s-ES_tradnl"/>
          </a:p>
        </p:txBody>
      </p:sp>
      <p:sp>
        <p:nvSpPr>
          <p:cNvPr id="13327"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p>
        </p:txBody>
      </p:sp>
    </p:spTree>
  </p:cSld>
  <p:clrMap bg1="dk2" tx1="lt1" bg2="dk1" tx2="lt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defRPr/>
            </a:pPr>
            <a:r>
              <a:rPr lang="es-ES_tradnl" smtClean="0"/>
              <a:t>Taller de deliberación moral</a:t>
            </a:r>
          </a:p>
        </p:txBody>
      </p:sp>
      <p:sp>
        <p:nvSpPr>
          <p:cNvPr id="4099" name="Rectangle 3"/>
          <p:cNvSpPr>
            <a:spLocks noGrp="1" noChangeArrowheads="1"/>
          </p:cNvSpPr>
          <p:nvPr>
            <p:ph type="subTitle" idx="1"/>
          </p:nvPr>
        </p:nvSpPr>
        <p:spPr/>
        <p:txBody>
          <a:bodyPr/>
          <a:lstStyle/>
          <a:p>
            <a:pPr eaLnBrk="1" hangingPunct="1">
              <a:defRPr/>
            </a:pPr>
            <a:r>
              <a:rPr lang="es-ES_tradnl" dirty="0" smtClean="0"/>
              <a:t>Jorge José Ferrer, </a:t>
            </a:r>
            <a:r>
              <a:rPr lang="es-ES_tradnl" dirty="0" err="1" smtClean="0"/>
              <a:t>Ph.D.</a:t>
            </a:r>
            <a:endParaRPr lang="es-ES_tradnl" dirty="0" smtClean="0"/>
          </a:p>
          <a:p>
            <a:pPr eaLnBrk="1" hangingPunct="1">
              <a:defRPr/>
            </a:pPr>
            <a:r>
              <a:rPr lang="es-ES_tradnl" dirty="0" smtClean="0"/>
              <a:t>y Equipo del Proyecto </a:t>
            </a:r>
            <a:r>
              <a:rPr lang="es-ES_tradnl" dirty="0" smtClean="0"/>
              <a:t>GERESE</a:t>
            </a:r>
          </a:p>
          <a:p>
            <a:pPr eaLnBrk="1" hangingPunct="1">
              <a:defRPr/>
            </a:pPr>
            <a:r>
              <a:rPr lang="es-ES_tradnl" dirty="0" smtClean="0"/>
              <a:t>INTEC julio 2008</a:t>
            </a:r>
            <a:endParaRPr lang="es-ES_tradnl"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es-ES_tradnl" sz="4000" smtClean="0"/>
              <a:t>Cuestión moral, desacuerdo moral, </a:t>
            </a:r>
          </a:p>
        </p:txBody>
      </p:sp>
      <p:sp>
        <p:nvSpPr>
          <p:cNvPr id="22531" name="Rectangle 3"/>
          <p:cNvSpPr>
            <a:spLocks noGrp="1" noChangeArrowheads="1"/>
          </p:cNvSpPr>
          <p:nvPr>
            <p:ph type="body" idx="1"/>
          </p:nvPr>
        </p:nvSpPr>
        <p:spPr/>
        <p:txBody>
          <a:bodyPr/>
          <a:lstStyle/>
          <a:p>
            <a:pPr eaLnBrk="1" hangingPunct="1">
              <a:defRPr/>
            </a:pPr>
            <a:r>
              <a:rPr lang="es-ES_tradnl" i="1" smtClean="0"/>
              <a:t>Desacuerdo moral:</a:t>
            </a:r>
            <a:r>
              <a:rPr lang="es-ES_tradnl" smtClean="0"/>
              <a:t> Dos o más personas (tradiciones, culturas) difieren acerca del curso de acción moralmente justificado en una situación. No hay perplejidad subjetiva.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es-ES_tradnl" smtClean="0"/>
              <a:t>Conflicto moral</a:t>
            </a:r>
          </a:p>
        </p:txBody>
      </p:sp>
      <p:sp>
        <p:nvSpPr>
          <p:cNvPr id="23555" name="Rectangle 3"/>
          <p:cNvSpPr>
            <a:spLocks noGrp="1" noChangeArrowheads="1"/>
          </p:cNvSpPr>
          <p:nvPr>
            <p:ph type="body" idx="1"/>
          </p:nvPr>
        </p:nvSpPr>
        <p:spPr/>
        <p:txBody>
          <a:bodyPr/>
          <a:lstStyle/>
          <a:p>
            <a:pPr eaLnBrk="1" hangingPunct="1">
              <a:defRPr/>
            </a:pPr>
            <a:r>
              <a:rPr lang="es-ES_tradnl" smtClean="0"/>
              <a:t>El sujeto se encuentra ante una encrucijada moral porque tiene que elegir entre dos o más cursos de acción posibles, pero ninguno de ellos está, a su juicio, libre de problemas morales </a:t>
            </a:r>
            <a:r>
              <a:rPr lang="es-ES_tradnl" i="1" smtClean="0"/>
              <a:t>(conciencia perpleja, conflicto de deberes o de valores). </a:t>
            </a:r>
            <a:r>
              <a:rPr lang="es-ES_tradnl" smtClean="0"/>
              <a:t>El conflicto subjetivo impone la deliberación como camino ineludible de la responsabilidad ética.</a:t>
            </a:r>
          </a:p>
          <a:p>
            <a:pPr eaLnBrk="1" hangingPunct="1">
              <a:defRPr/>
            </a:pPr>
            <a:r>
              <a:rPr lang="es-ES_tradnl" smtClean="0"/>
              <a:t>Problemas y no necesariamente dilemas.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s-ES_tradnl" sz="4000" smtClean="0"/>
              <a:t>Metodologías de deliberación moral I: el consecuencialismo estricto</a:t>
            </a:r>
          </a:p>
        </p:txBody>
      </p:sp>
      <p:sp>
        <p:nvSpPr>
          <p:cNvPr id="24579"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es-ES_tradnl" i="1" smtClean="0"/>
              <a:t>El consecuencialismo estricto: </a:t>
            </a:r>
            <a:r>
              <a:rPr lang="es-ES_tradnl" smtClean="0"/>
              <a:t>El ejemplo clásico lo encontramos en el </a:t>
            </a:r>
            <a:r>
              <a:rPr lang="es-ES_tradnl" i="1" smtClean="0"/>
              <a:t>utilitarismo del acto </a:t>
            </a:r>
            <a:r>
              <a:rPr lang="es-ES_tradnl" smtClean="0"/>
              <a:t>(Bentham, Mill). No hay acciones correctas o incorrectas en sí mismas. Las consecuencias de un acto determinan la corrección o incorrección moral del mismo. </a:t>
            </a:r>
          </a:p>
          <a:p>
            <a:pPr eaLnBrk="1" hangingPunct="1">
              <a:lnSpc>
                <a:spcPct val="90000"/>
              </a:lnSpc>
              <a:defRPr/>
            </a:pPr>
            <a:r>
              <a:rPr lang="es-ES_tradnl" smtClean="0"/>
              <a:t>Es preciso buscar </a:t>
            </a:r>
            <a:r>
              <a:rPr lang="es-ES_tradnl" b="1" smtClean="0"/>
              <a:t>la mayor felicidad para el mayor número</a:t>
            </a:r>
            <a:r>
              <a:rPr lang="es-ES_tradnl" smtClean="0"/>
              <a:t> (Principio de utilidad).</a:t>
            </a:r>
          </a:p>
          <a:p>
            <a:pPr eaLnBrk="1" hangingPunct="1">
              <a:lnSpc>
                <a:spcPct val="90000"/>
              </a:lnSpc>
              <a:defRPr/>
            </a:pPr>
            <a:r>
              <a:rPr lang="es-ES_tradnl" i="1" smtClean="0"/>
              <a:t>Principales problemas</a:t>
            </a:r>
            <a:r>
              <a:rPr lang="es-ES_tradnl" smtClean="0"/>
              <a:t>: 1) La carga que impone al agente moral.  2) ¿El “principio de Caifás”?</a:t>
            </a:r>
          </a:p>
          <a:p>
            <a:pPr eaLnBrk="1" hangingPunct="1">
              <a:lnSpc>
                <a:spcPct val="90000"/>
              </a:lnSpc>
              <a:buFont typeface="Wingdings" pitchFamily="2" charset="2"/>
              <a:buNone/>
              <a:defRPr/>
            </a:pPr>
            <a:endParaRPr lang="es-ES_tradnl" i="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defRPr/>
            </a:pPr>
            <a:r>
              <a:rPr lang="es-ES_tradnl" sz="4000" smtClean="0"/>
              <a:t>Metodologías II: deontologismo estricto</a:t>
            </a:r>
          </a:p>
        </p:txBody>
      </p:sp>
      <p:sp>
        <p:nvSpPr>
          <p:cNvPr id="25603" name="Rectangle 3"/>
          <p:cNvSpPr>
            <a:spLocks noGrp="1" noChangeArrowheads="1"/>
          </p:cNvSpPr>
          <p:nvPr>
            <p:ph type="body" idx="1"/>
          </p:nvPr>
        </p:nvSpPr>
        <p:spPr>
          <a:xfrm>
            <a:off x="457200" y="1600200"/>
            <a:ext cx="8229600" cy="4852988"/>
          </a:xfrm>
        </p:spPr>
        <p:txBody>
          <a:bodyPr/>
          <a:lstStyle/>
          <a:p>
            <a:pPr eaLnBrk="1" hangingPunct="1">
              <a:lnSpc>
                <a:spcPct val="90000"/>
              </a:lnSpc>
              <a:defRPr/>
            </a:pPr>
            <a:r>
              <a:rPr lang="es-ES_tradnl" smtClean="0"/>
              <a:t>Son </a:t>
            </a:r>
            <a:r>
              <a:rPr lang="es-ES_tradnl" b="1" smtClean="0"/>
              <a:t>deontológicas</a:t>
            </a:r>
            <a:r>
              <a:rPr lang="es-ES_tradnl" smtClean="0"/>
              <a:t> las teorías éticas que afirman la </a:t>
            </a:r>
            <a:r>
              <a:rPr lang="es-ES_tradnl" b="1" smtClean="0"/>
              <a:t>existencia de (algunas) normas morales absolutas –sin excepciones- con contenido concreto</a:t>
            </a:r>
            <a:r>
              <a:rPr lang="es-ES_tradnl" smtClean="0"/>
              <a:t>. </a:t>
            </a:r>
          </a:p>
          <a:p>
            <a:pPr eaLnBrk="1" hangingPunct="1">
              <a:lnSpc>
                <a:spcPct val="90000"/>
              </a:lnSpc>
              <a:defRPr/>
            </a:pPr>
            <a:r>
              <a:rPr lang="es-ES_tradnl" smtClean="0"/>
              <a:t>Ejemplos: Immanuel Kant (1724-1804), la moral cristiana tradicional. Suelen usar el lenguaje del deber y de los derechos</a:t>
            </a:r>
          </a:p>
          <a:p>
            <a:pPr eaLnBrk="1" hangingPunct="1">
              <a:lnSpc>
                <a:spcPct val="90000"/>
              </a:lnSpc>
              <a:defRPr/>
            </a:pPr>
            <a:r>
              <a:rPr lang="es-ES_tradnl" smtClean="0"/>
              <a:t>Protegen bien los derechos de las personas, pueden ser muy duras en las situaciones de conflictos de deberes.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defRPr/>
            </a:pPr>
            <a:r>
              <a:rPr lang="es-ES_tradnl" sz="4000" smtClean="0"/>
              <a:t>Metodologías III: ¿Excluye el deontologismo la deliberación?</a:t>
            </a:r>
          </a:p>
        </p:txBody>
      </p:sp>
      <p:sp>
        <p:nvSpPr>
          <p:cNvPr id="26627"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es-ES_tradnl" smtClean="0"/>
              <a:t>Los sistemas deontológicos postulan que algunas normas morales concretas carecen de excepciones (por ejemplo, la prohibición de la esclavitud, de la tortura; en los sistemas naturalistas clásicos, la prohibición de determinadas conductas sexuales o la del suicidio en Kant). </a:t>
            </a:r>
          </a:p>
          <a:p>
            <a:pPr eaLnBrk="1" hangingPunct="1">
              <a:lnSpc>
                <a:spcPct val="90000"/>
              </a:lnSpc>
              <a:defRPr/>
            </a:pPr>
            <a:r>
              <a:rPr lang="es-ES_tradnl" smtClean="0"/>
              <a:t>Pero eso no significa que todas las normas, incluso en esos sistemas, carezcan de excepciones.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defRPr/>
            </a:pPr>
            <a:r>
              <a:rPr lang="es-ES_tradnl" sz="4000" smtClean="0"/>
              <a:t>Metodologías III: ¿Excluye el deontologismo la deliberación? II</a:t>
            </a:r>
            <a:endParaRPr lang="es-ES" sz="4000" smtClean="0"/>
          </a:p>
        </p:txBody>
      </p:sp>
      <p:sp>
        <p:nvSpPr>
          <p:cNvPr id="50179" name="Rectangle 3"/>
          <p:cNvSpPr>
            <a:spLocks noGrp="1" noChangeArrowheads="1"/>
          </p:cNvSpPr>
          <p:nvPr>
            <p:ph type="body" idx="1"/>
          </p:nvPr>
        </p:nvSpPr>
        <p:spPr/>
        <p:txBody>
          <a:bodyPr/>
          <a:lstStyle/>
          <a:p>
            <a:pPr eaLnBrk="1" hangingPunct="1">
              <a:defRPr/>
            </a:pPr>
            <a:r>
              <a:rPr lang="es-ES_tradnl" smtClean="0"/>
              <a:t>Además, la deliberación no se limita a la justificación de excepciones. En muchas situaciones se presentan varios bienes posibles ante la voluntad del agente moral. Es preciso deliberar cuál es el bien preferible para el sujeto o, quizá, cuál es el realizable. La persona prudente elige el bien posible.</a:t>
            </a:r>
            <a:endParaRPr lang="es-E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defRPr/>
            </a:pPr>
            <a:r>
              <a:rPr lang="es-ES_tradnl" smtClean="0"/>
              <a:t>Los pasos de la deliberación</a:t>
            </a:r>
          </a:p>
        </p:txBody>
      </p:sp>
      <p:sp>
        <p:nvSpPr>
          <p:cNvPr id="27651" name="Rectangle 3"/>
          <p:cNvSpPr>
            <a:spLocks noGrp="1" noChangeArrowheads="1"/>
          </p:cNvSpPr>
          <p:nvPr>
            <p:ph type="body" idx="1"/>
          </p:nvPr>
        </p:nvSpPr>
        <p:spPr/>
        <p:txBody>
          <a:bodyPr/>
          <a:lstStyle/>
          <a:p>
            <a:pPr eaLnBrk="1" hangingPunct="1">
              <a:lnSpc>
                <a:spcPct val="90000"/>
              </a:lnSpc>
              <a:defRPr/>
            </a:pPr>
            <a:r>
              <a:rPr lang="es-ES_tradnl" smtClean="0"/>
              <a:t>“La buena ética comienza con buenos datos” (Gafo). El primer paso es entender los hechos.</a:t>
            </a:r>
          </a:p>
          <a:p>
            <a:pPr eaLnBrk="1" hangingPunct="1">
              <a:lnSpc>
                <a:spcPct val="90000"/>
              </a:lnSpc>
              <a:defRPr/>
            </a:pPr>
            <a:r>
              <a:rPr lang="es-ES_tradnl" smtClean="0"/>
              <a:t>Determinar cuáles son los principios, normas y valores morales que están en juego.</a:t>
            </a:r>
          </a:p>
          <a:p>
            <a:pPr eaLnBrk="1" hangingPunct="1">
              <a:lnSpc>
                <a:spcPct val="90000"/>
              </a:lnSpc>
              <a:defRPr/>
            </a:pPr>
            <a:r>
              <a:rPr lang="es-ES_tradnl" smtClean="0"/>
              <a:t>Determinar la jerarquía de los valores involucrados.</a:t>
            </a:r>
          </a:p>
          <a:p>
            <a:pPr eaLnBrk="1" hangingPunct="1">
              <a:lnSpc>
                <a:spcPct val="90000"/>
              </a:lnSpc>
              <a:defRPr/>
            </a:pPr>
            <a:r>
              <a:rPr lang="es-ES_tradnl" smtClean="0"/>
              <a:t>Si todavía no se ve con claridad el curso de acción justificado, se pasa a la ponderación de las consecuencias razonablemente previsibles.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es-ES_tradnl" smtClean="0"/>
              <a:t>Esquema para la deliberación 1</a:t>
            </a:r>
          </a:p>
        </p:txBody>
      </p:sp>
      <p:sp>
        <p:nvSpPr>
          <p:cNvPr id="28675" name="Rectangle 3"/>
          <p:cNvSpPr>
            <a:spLocks noGrp="1" noChangeArrowheads="1"/>
          </p:cNvSpPr>
          <p:nvPr>
            <p:ph type="body" idx="1"/>
          </p:nvPr>
        </p:nvSpPr>
        <p:spPr/>
        <p:txBody>
          <a:bodyPr/>
          <a:lstStyle/>
          <a:p>
            <a:pPr eaLnBrk="1" hangingPunct="1">
              <a:buFont typeface="Wingdings" pitchFamily="2" charset="2"/>
              <a:buNone/>
              <a:defRPr/>
            </a:pPr>
            <a:r>
              <a:rPr lang="es-ES_tradnl" smtClean="0"/>
              <a:t>I. LOS HECHOS – Personas, situaciones y los problemas que se plantean. Se procura entender la situación.</a:t>
            </a:r>
          </a:p>
          <a:p>
            <a:pPr eaLnBrk="1" hangingPunct="1">
              <a:buFont typeface="Wingdings" pitchFamily="2" charset="2"/>
              <a:buNone/>
              <a:defRPr/>
            </a:pPr>
            <a:r>
              <a:rPr lang="es-ES_tradnl" smtClean="0"/>
              <a:t>II. Se identifican las situaciones que se consideran moralmente problemáticas para las personas involucradas. ¿Es una cuestión moral, un desacuerdo, un conflicto? </a:t>
            </a:r>
          </a:p>
          <a:p>
            <a:pPr eaLnBrk="1" hangingPunct="1">
              <a:buFont typeface="Wingdings" pitchFamily="2" charset="2"/>
              <a:buNone/>
              <a:defRPr/>
            </a:pPr>
            <a:endParaRPr lang="es-ES_tradnl" smtClean="0"/>
          </a:p>
          <a:p>
            <a:pPr eaLnBrk="1" hangingPunct="1">
              <a:buFont typeface="Wingdings" pitchFamily="2" charset="2"/>
              <a:buNone/>
              <a:defRPr/>
            </a:pPr>
            <a:endParaRPr lang="es-ES_tradnl"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defRPr/>
            </a:pPr>
            <a:r>
              <a:rPr lang="es-ES_tradnl" smtClean="0"/>
              <a:t>Esquema para la deliberación 2</a:t>
            </a:r>
          </a:p>
        </p:txBody>
      </p:sp>
      <p:sp>
        <p:nvSpPr>
          <p:cNvPr id="3072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s-ES_tradnl" smtClean="0"/>
              <a:t>III. Una vez se determina que se está ante un desacuerdo o problema que requiere deliberación ética, se identifican los posibles cursos de acción.</a:t>
            </a:r>
          </a:p>
          <a:p>
            <a:pPr eaLnBrk="1" hangingPunct="1">
              <a:lnSpc>
                <a:spcPct val="90000"/>
              </a:lnSpc>
              <a:buFont typeface="Wingdings" pitchFamily="2" charset="2"/>
              <a:buNone/>
              <a:defRPr/>
            </a:pPr>
            <a:r>
              <a:rPr lang="es-ES_tradnl" smtClean="0"/>
              <a:t>IV. Se identifican los desacuerdos y problemas morales involucrados en cada uno de los cursos de acción posibles. </a:t>
            </a:r>
          </a:p>
          <a:p>
            <a:pPr eaLnBrk="1" hangingPunct="1">
              <a:lnSpc>
                <a:spcPct val="90000"/>
              </a:lnSpc>
              <a:buFont typeface="Wingdings" pitchFamily="2" charset="2"/>
              <a:buNone/>
              <a:defRPr/>
            </a:pPr>
            <a:r>
              <a:rPr lang="es-ES_tradnl" smtClean="0"/>
              <a:t>V. Se identifican los valores en juego, los posibles conflictos y la jerarquía relativa de los deberes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defRPr/>
            </a:pPr>
            <a:r>
              <a:rPr lang="es-ES_tradnl" smtClean="0"/>
              <a:t>Esquema para la deliberación 3</a:t>
            </a:r>
          </a:p>
        </p:txBody>
      </p:sp>
      <p:sp>
        <p:nvSpPr>
          <p:cNvPr id="31747" name="Rectangle 3"/>
          <p:cNvSpPr>
            <a:spLocks noGrp="1" noChangeArrowheads="1"/>
          </p:cNvSpPr>
          <p:nvPr>
            <p:ph type="body" idx="1"/>
          </p:nvPr>
        </p:nvSpPr>
        <p:spPr/>
        <p:txBody>
          <a:bodyPr/>
          <a:lstStyle/>
          <a:p>
            <a:pPr eaLnBrk="1" hangingPunct="1">
              <a:buFont typeface="Wingdings" pitchFamily="2" charset="2"/>
              <a:buNone/>
              <a:defRPr/>
            </a:pPr>
            <a:r>
              <a:rPr lang="es-ES_tradnl" smtClean="0"/>
              <a:t>VI. Si la reflexión sobre el peso relativo de los deberes no clarifica cuál es el curso de acción moralmente preferible, se pasa al análisis de las consecuencias razonablemente previsibles de los diversos cursos de acción. Se debe elegir el curso de acción que salvaguarda el mayor número de valores.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es-ES_tradnl" smtClean="0"/>
              <a:t>Lo que vamos a hacer</a:t>
            </a:r>
            <a:endParaRPr lang="es-ES" smtClean="0"/>
          </a:p>
        </p:txBody>
      </p:sp>
      <p:sp>
        <p:nvSpPr>
          <p:cNvPr id="35843" name="Rectangle 3"/>
          <p:cNvSpPr>
            <a:spLocks noGrp="1" noChangeArrowheads="1"/>
          </p:cNvSpPr>
          <p:nvPr>
            <p:ph type="body" idx="1"/>
          </p:nvPr>
        </p:nvSpPr>
        <p:spPr/>
        <p:txBody>
          <a:bodyPr/>
          <a:lstStyle/>
          <a:p>
            <a:pPr eaLnBrk="1" hangingPunct="1">
              <a:defRPr/>
            </a:pPr>
            <a:r>
              <a:rPr lang="es-ES_tradnl" dirty="0" smtClean="0"/>
              <a:t>Introducir </a:t>
            </a:r>
            <a:r>
              <a:rPr lang="es-ES_tradnl" dirty="0" smtClean="0"/>
              <a:t>el concepto de deliberación moral</a:t>
            </a:r>
          </a:p>
          <a:p>
            <a:pPr eaLnBrk="1" hangingPunct="1">
              <a:defRPr/>
            </a:pPr>
            <a:r>
              <a:rPr lang="es-ES_tradnl" dirty="0" smtClean="0"/>
              <a:t>Presentar las metodologías de deliberación más importantes</a:t>
            </a:r>
          </a:p>
          <a:p>
            <a:pPr eaLnBrk="1" hangingPunct="1">
              <a:defRPr/>
            </a:pPr>
            <a:r>
              <a:rPr lang="es-ES_tradnl" dirty="0" smtClean="0"/>
              <a:t>Ejercicio de deliberación</a:t>
            </a:r>
            <a:endParaRPr lang="es-E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defRPr/>
            </a:pPr>
            <a:r>
              <a:rPr lang="es-ES_tradnl" smtClean="0"/>
              <a:t>Esquema para la deliberación 4</a:t>
            </a:r>
          </a:p>
        </p:txBody>
      </p:sp>
      <p:sp>
        <p:nvSpPr>
          <p:cNvPr id="29699" name="Rectangle 3"/>
          <p:cNvSpPr>
            <a:spLocks noGrp="1" noChangeArrowheads="1"/>
          </p:cNvSpPr>
          <p:nvPr>
            <p:ph type="body" idx="1"/>
          </p:nvPr>
        </p:nvSpPr>
        <p:spPr/>
        <p:txBody>
          <a:bodyPr/>
          <a:lstStyle/>
          <a:p>
            <a:pPr eaLnBrk="1" hangingPunct="1">
              <a:buFont typeface="Wingdings" pitchFamily="2" charset="2"/>
              <a:buNone/>
              <a:defRPr/>
            </a:pPr>
            <a:r>
              <a:rPr lang="es-ES_tradnl" smtClean="0"/>
              <a:t>VII. En una perspectiva deontológica, hay determinados valores que nos obligan de tal manera que no sería necesario deliberar sobre ellos. Por ejemplo, si uno de los cursos de acción involucra que se venda a una persona como esclavo o que se fabrique un caso a una persona inocente, tales alternativas estarían vedadas independientemente de las consecuencias. </a:t>
            </a:r>
          </a:p>
          <a:p>
            <a:pPr eaLnBrk="1" hangingPunct="1">
              <a:buFont typeface="Wingdings" pitchFamily="2" charset="2"/>
              <a:buNone/>
              <a:defRPr/>
            </a:pPr>
            <a:endParaRPr lang="es-ES_tradnl"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57200" y="228600"/>
            <a:ext cx="8229600" cy="6400800"/>
          </a:xfrm>
        </p:spPr>
        <p:txBody>
          <a:bodyPr/>
          <a:lstStyle/>
          <a:p>
            <a:pPr marL="812800" indent="-812800" algn="ctr" eaLnBrk="1" hangingPunct="1">
              <a:lnSpc>
                <a:spcPct val="80000"/>
              </a:lnSpc>
              <a:buFont typeface="Wingdings" pitchFamily="2" charset="2"/>
              <a:buNone/>
              <a:defRPr/>
            </a:pPr>
            <a:endParaRPr lang="en-US" b="1" smtClean="0"/>
          </a:p>
          <a:p>
            <a:pPr marL="812800" indent="-812800" algn="ctr" eaLnBrk="1" hangingPunct="1">
              <a:lnSpc>
                <a:spcPct val="80000"/>
              </a:lnSpc>
              <a:buFont typeface="Wingdings" pitchFamily="2" charset="2"/>
              <a:buNone/>
              <a:defRPr/>
            </a:pPr>
            <a:r>
              <a:rPr lang="en-US" b="1" smtClean="0"/>
              <a:t>PROCEDIMIENTO DE DECISION</a:t>
            </a:r>
          </a:p>
          <a:p>
            <a:pPr marL="812800" indent="-812800" algn="ctr" eaLnBrk="1" hangingPunct="1">
              <a:lnSpc>
                <a:spcPct val="80000"/>
              </a:lnSpc>
              <a:buFont typeface="Wingdings" pitchFamily="2" charset="2"/>
              <a:buNone/>
              <a:defRPr/>
            </a:pPr>
            <a:endParaRPr lang="en-US" smtClean="0"/>
          </a:p>
          <a:p>
            <a:pPr marL="812800" indent="-812800" eaLnBrk="1" hangingPunct="1">
              <a:lnSpc>
                <a:spcPct val="80000"/>
              </a:lnSpc>
              <a:buFont typeface="Wingdings" pitchFamily="2" charset="2"/>
              <a:buNone/>
              <a:defRPr/>
            </a:pPr>
            <a:r>
              <a:rPr lang="en-US" sz="2800" b="1" smtClean="0"/>
              <a:t>I.</a:t>
            </a:r>
            <a:r>
              <a:rPr lang="en-US" sz="1800" b="1" smtClean="0"/>
              <a:t> </a:t>
            </a:r>
            <a:r>
              <a:rPr lang="en-US" sz="2800" b="1" smtClean="0"/>
              <a:t>DETERMINACION DE LOS HECHOS</a:t>
            </a:r>
            <a:endParaRPr lang="es-ES" sz="2800" b="1" smtClean="0"/>
          </a:p>
          <a:p>
            <a:pPr marL="1524000" lvl="2" indent="-609600" eaLnBrk="1" hangingPunct="1">
              <a:lnSpc>
                <a:spcPct val="80000"/>
              </a:lnSpc>
              <a:defRPr/>
            </a:pPr>
            <a:r>
              <a:rPr lang="es-ES" sz="2000" smtClean="0"/>
              <a:t>Personas, situaciones y problemas que se plantean</a:t>
            </a:r>
          </a:p>
          <a:p>
            <a:pPr marL="1524000" lvl="2" indent="-609600" eaLnBrk="1" hangingPunct="1">
              <a:lnSpc>
                <a:spcPct val="80000"/>
              </a:lnSpc>
              <a:buFont typeface="Wingdings" pitchFamily="2" charset="2"/>
              <a:buNone/>
              <a:defRPr/>
            </a:pPr>
            <a:endParaRPr lang="es-ES" sz="1800" smtClean="0"/>
          </a:p>
          <a:p>
            <a:pPr marL="812800" indent="-812800" eaLnBrk="1" hangingPunct="1">
              <a:lnSpc>
                <a:spcPct val="80000"/>
              </a:lnSpc>
              <a:buFont typeface="Wingdings" pitchFamily="2" charset="2"/>
              <a:buNone/>
              <a:defRPr/>
            </a:pPr>
            <a:r>
              <a:rPr lang="es-ES" sz="2800" b="1" smtClean="0"/>
              <a:t>II.</a:t>
            </a:r>
            <a:r>
              <a:rPr lang="es-ES" sz="2800" smtClean="0"/>
              <a:t> </a:t>
            </a:r>
            <a:r>
              <a:rPr lang="es-ES" sz="2800" b="1" smtClean="0"/>
              <a:t>IDENTIFICACION DE SITUACIONES MORALMENTE PROBLEMATICAS</a:t>
            </a:r>
          </a:p>
          <a:p>
            <a:pPr marL="1524000" lvl="2" indent="-609600" eaLnBrk="1" hangingPunct="1">
              <a:lnSpc>
                <a:spcPct val="80000"/>
              </a:lnSpc>
              <a:defRPr/>
            </a:pPr>
            <a:r>
              <a:rPr lang="es-ES" sz="2000" smtClean="0"/>
              <a:t>Diferenciar, enumerar y definir.</a:t>
            </a:r>
          </a:p>
          <a:p>
            <a:pPr marL="1524000" lvl="2" indent="-609600" eaLnBrk="1" hangingPunct="1">
              <a:lnSpc>
                <a:spcPct val="80000"/>
              </a:lnSpc>
              <a:defRPr/>
            </a:pPr>
            <a:r>
              <a:rPr lang="es-ES" sz="2000" smtClean="0"/>
              <a:t>Árbol de problemas</a:t>
            </a:r>
          </a:p>
          <a:p>
            <a:pPr marL="1524000" lvl="2" indent="-609600" eaLnBrk="1" hangingPunct="1">
              <a:lnSpc>
                <a:spcPct val="80000"/>
              </a:lnSpc>
              <a:defRPr/>
            </a:pPr>
            <a:r>
              <a:rPr lang="es-ES" sz="2000" smtClean="0"/>
              <a:t>Cuestión moral, Desacuerdo Moral, Conflicto.</a:t>
            </a:r>
          </a:p>
          <a:p>
            <a:pPr marL="1524000" lvl="2" indent="-609600" eaLnBrk="1" hangingPunct="1">
              <a:lnSpc>
                <a:spcPct val="80000"/>
              </a:lnSpc>
              <a:buFont typeface="Wingdings" pitchFamily="2" charset="2"/>
              <a:buNone/>
              <a:defRPr/>
            </a:pPr>
            <a:endParaRPr lang="es-ES" sz="2000" b="1" smtClean="0"/>
          </a:p>
          <a:p>
            <a:pPr marL="812800" indent="-812800" eaLnBrk="1" hangingPunct="1">
              <a:lnSpc>
                <a:spcPct val="80000"/>
              </a:lnSpc>
              <a:buFont typeface="Wingdings" pitchFamily="2" charset="2"/>
              <a:buNone/>
              <a:defRPr/>
            </a:pPr>
            <a:r>
              <a:rPr lang="es-ES" sz="2800" b="1" smtClean="0"/>
              <a:t>III. IDENTIFICACION DE POSIBLES CURSOS DE ACCION</a:t>
            </a:r>
          </a:p>
          <a:p>
            <a:pPr marL="1524000" lvl="2" indent="-609600" eaLnBrk="1" hangingPunct="1">
              <a:lnSpc>
                <a:spcPct val="80000"/>
              </a:lnSpc>
              <a:defRPr/>
            </a:pPr>
            <a:r>
              <a:rPr lang="es-ES" sz="2000" smtClean="0"/>
              <a:t>Árbol de cursos de acción</a:t>
            </a:r>
          </a:p>
          <a:p>
            <a:pPr marL="1524000" lvl="2" indent="-609600" eaLnBrk="1" hangingPunct="1">
              <a:lnSpc>
                <a:spcPct val="80000"/>
              </a:lnSpc>
              <a:buFont typeface="Wingdings" pitchFamily="2" charset="2"/>
              <a:buNone/>
              <a:defRPr/>
            </a:pPr>
            <a:endParaRPr lang="es-ES" sz="2000" smtClean="0"/>
          </a:p>
        </p:txBody>
      </p:sp>
      <p:sp>
        <p:nvSpPr>
          <p:cNvPr id="32771" name="Rectangle 3"/>
          <p:cNvSpPr>
            <a:spLocks noChangeArrowheads="1"/>
          </p:cNvSpPr>
          <p:nvPr/>
        </p:nvSpPr>
        <p:spPr bwMode="auto">
          <a:xfrm>
            <a:off x="381000" y="152400"/>
            <a:ext cx="8458200" cy="6477000"/>
          </a:xfrm>
          <a:prstGeom prst="rect">
            <a:avLst/>
          </a:prstGeom>
          <a:noFill/>
          <a:ln w="9525">
            <a:solidFill>
              <a:schemeClr val="tx1"/>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457200" y="228600"/>
            <a:ext cx="8229600" cy="6400800"/>
          </a:xfrm>
        </p:spPr>
        <p:txBody>
          <a:bodyPr/>
          <a:lstStyle/>
          <a:p>
            <a:pPr marL="812800" indent="-812800" algn="ctr" eaLnBrk="1" hangingPunct="1">
              <a:lnSpc>
                <a:spcPct val="80000"/>
              </a:lnSpc>
              <a:buFont typeface="Wingdings" pitchFamily="2" charset="2"/>
              <a:buNone/>
              <a:defRPr/>
            </a:pPr>
            <a:endParaRPr lang="es-ES" sz="2400" smtClean="0"/>
          </a:p>
          <a:p>
            <a:pPr marL="812800" indent="-812800" eaLnBrk="1" hangingPunct="1">
              <a:lnSpc>
                <a:spcPct val="80000"/>
              </a:lnSpc>
              <a:buFont typeface="Wingdings" pitchFamily="2" charset="2"/>
              <a:buNone/>
              <a:defRPr/>
            </a:pPr>
            <a:r>
              <a:rPr lang="es-ES" sz="2800" b="1" smtClean="0"/>
              <a:t>IV. IDENTIFICACION DE LOS DESACUERDOS Y PROBLEMAS MORALES</a:t>
            </a:r>
          </a:p>
          <a:p>
            <a:pPr marL="1524000" lvl="2" indent="-609600" eaLnBrk="1" hangingPunct="1">
              <a:lnSpc>
                <a:spcPct val="80000"/>
              </a:lnSpc>
              <a:defRPr/>
            </a:pPr>
            <a:r>
              <a:rPr lang="es-ES" sz="2000" smtClean="0"/>
              <a:t>No- maleficencia</a:t>
            </a:r>
          </a:p>
          <a:p>
            <a:pPr marL="1524000" lvl="2" indent="-609600" eaLnBrk="1" hangingPunct="1">
              <a:lnSpc>
                <a:spcPct val="80000"/>
              </a:lnSpc>
              <a:defRPr/>
            </a:pPr>
            <a:r>
              <a:rPr lang="es-ES" sz="2000" smtClean="0"/>
              <a:t>Justicia</a:t>
            </a:r>
          </a:p>
          <a:p>
            <a:pPr marL="1524000" lvl="2" indent="-609600" eaLnBrk="1" hangingPunct="1">
              <a:lnSpc>
                <a:spcPct val="80000"/>
              </a:lnSpc>
              <a:defRPr/>
            </a:pPr>
            <a:r>
              <a:rPr lang="es-ES" sz="2000" smtClean="0"/>
              <a:t>Respeto a las decisiones autónomas</a:t>
            </a:r>
          </a:p>
          <a:p>
            <a:pPr marL="1524000" lvl="2" indent="-609600" eaLnBrk="1" hangingPunct="1">
              <a:lnSpc>
                <a:spcPct val="80000"/>
              </a:lnSpc>
              <a:defRPr/>
            </a:pPr>
            <a:r>
              <a:rPr lang="es-ES" sz="2000" smtClean="0"/>
              <a:t>Beneficencia</a:t>
            </a:r>
          </a:p>
          <a:p>
            <a:pPr marL="1524000" lvl="2" indent="-609600" eaLnBrk="1" hangingPunct="1">
              <a:lnSpc>
                <a:spcPct val="80000"/>
              </a:lnSpc>
              <a:buFont typeface="Wingdings" pitchFamily="2" charset="2"/>
              <a:buNone/>
              <a:defRPr/>
            </a:pPr>
            <a:endParaRPr lang="es-ES" sz="2000" smtClean="0"/>
          </a:p>
          <a:p>
            <a:pPr marL="812800" indent="-812800" eaLnBrk="1" hangingPunct="1">
              <a:lnSpc>
                <a:spcPct val="80000"/>
              </a:lnSpc>
              <a:buFont typeface="Wingdings" pitchFamily="2" charset="2"/>
              <a:buNone/>
              <a:defRPr/>
            </a:pPr>
            <a:r>
              <a:rPr lang="es-ES" sz="2800" b="1" smtClean="0"/>
              <a:t>V. VALORES EN JUEGO Y JERARQUIA DE LOS DEBERES</a:t>
            </a:r>
          </a:p>
          <a:p>
            <a:pPr marL="812800" indent="-812800" eaLnBrk="1" hangingPunct="1">
              <a:lnSpc>
                <a:spcPct val="80000"/>
              </a:lnSpc>
              <a:buFont typeface="Wingdings" pitchFamily="2" charset="2"/>
              <a:buNone/>
              <a:defRPr/>
            </a:pPr>
            <a:endParaRPr lang="es-ES" sz="2800" b="1" smtClean="0"/>
          </a:p>
          <a:p>
            <a:pPr marL="812800" indent="-812800" eaLnBrk="1" hangingPunct="1">
              <a:lnSpc>
                <a:spcPct val="80000"/>
              </a:lnSpc>
              <a:buFont typeface="Wingdings" pitchFamily="2" charset="2"/>
              <a:buNone/>
              <a:defRPr/>
            </a:pPr>
            <a:r>
              <a:rPr lang="es-ES" sz="2800" b="1" smtClean="0"/>
              <a:t>VI. PONDERACION DE CONSECUENCIAS </a:t>
            </a:r>
          </a:p>
          <a:p>
            <a:pPr marL="1524000" lvl="2" indent="-609600" eaLnBrk="1" hangingPunct="1">
              <a:lnSpc>
                <a:spcPct val="80000"/>
              </a:lnSpc>
              <a:defRPr/>
            </a:pPr>
            <a:r>
              <a:rPr lang="es-ES" sz="2000" smtClean="0"/>
              <a:t>Consecuencias razonablemente previsibles de los diversos cursos de acción</a:t>
            </a:r>
          </a:p>
          <a:p>
            <a:pPr marL="1524000" lvl="2" indent="-609600" eaLnBrk="1" hangingPunct="1">
              <a:lnSpc>
                <a:spcPct val="80000"/>
              </a:lnSpc>
              <a:buFont typeface="Wingdings" pitchFamily="2" charset="2"/>
              <a:buNone/>
              <a:defRPr/>
            </a:pPr>
            <a:endParaRPr lang="es-ES" sz="2800" b="1" smtClean="0"/>
          </a:p>
          <a:p>
            <a:pPr marL="812800" indent="-812800" eaLnBrk="1" hangingPunct="1">
              <a:lnSpc>
                <a:spcPct val="80000"/>
              </a:lnSpc>
              <a:buFont typeface="Wingdings" pitchFamily="2" charset="2"/>
              <a:buNone/>
              <a:defRPr/>
            </a:pPr>
            <a:r>
              <a:rPr lang="es-ES" sz="2800" b="1" smtClean="0"/>
              <a:t>VII. JUSTIFICACION DE LA DECISION</a:t>
            </a:r>
          </a:p>
          <a:p>
            <a:pPr marL="1524000" lvl="2" indent="-609600" eaLnBrk="1" hangingPunct="1">
              <a:lnSpc>
                <a:spcPct val="80000"/>
              </a:lnSpc>
              <a:defRPr/>
            </a:pPr>
            <a:r>
              <a:rPr lang="es-ES" sz="2000" smtClean="0"/>
              <a:t>Curso de acción que salvaguarda el mayor número de valores</a:t>
            </a:r>
          </a:p>
          <a:p>
            <a:pPr marL="1168400" lvl="1" indent="-711200" eaLnBrk="1" hangingPunct="1">
              <a:lnSpc>
                <a:spcPct val="80000"/>
              </a:lnSpc>
              <a:defRPr/>
            </a:pPr>
            <a:endParaRPr lang="es-ES" sz="2000" b="1" smtClean="0"/>
          </a:p>
          <a:p>
            <a:pPr marL="1168400" lvl="1" indent="-711200" eaLnBrk="1" hangingPunct="1">
              <a:lnSpc>
                <a:spcPct val="80000"/>
              </a:lnSpc>
              <a:defRPr/>
            </a:pPr>
            <a:endParaRPr lang="es-ES" sz="1800" b="1" smtClean="0"/>
          </a:p>
          <a:p>
            <a:pPr marL="1168400" lvl="1" indent="-711200" eaLnBrk="1" hangingPunct="1">
              <a:lnSpc>
                <a:spcPct val="80000"/>
              </a:lnSpc>
              <a:defRPr/>
            </a:pPr>
            <a:endParaRPr lang="es-ES" sz="1800" b="1" smtClean="0"/>
          </a:p>
        </p:txBody>
      </p:sp>
      <p:sp>
        <p:nvSpPr>
          <p:cNvPr id="33795" name="Rectangle 3"/>
          <p:cNvSpPr>
            <a:spLocks noChangeArrowheads="1"/>
          </p:cNvSpPr>
          <p:nvPr/>
        </p:nvSpPr>
        <p:spPr bwMode="auto">
          <a:xfrm>
            <a:off x="381000" y="152400"/>
            <a:ext cx="8458200" cy="6477000"/>
          </a:xfrm>
          <a:prstGeom prst="rect">
            <a:avLst/>
          </a:prstGeom>
          <a:noFill/>
          <a:ln w="9525">
            <a:solidFill>
              <a:schemeClr val="tx1"/>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457200" y="0"/>
            <a:ext cx="8229600" cy="6629400"/>
          </a:xfrm>
        </p:spPr>
        <p:txBody>
          <a:bodyPr/>
          <a:lstStyle/>
          <a:p>
            <a:pPr marL="812800" indent="-812800" algn="ctr" eaLnBrk="1" hangingPunct="1">
              <a:lnSpc>
                <a:spcPct val="80000"/>
              </a:lnSpc>
              <a:buFont typeface="Wingdings" pitchFamily="2" charset="2"/>
              <a:buNone/>
              <a:defRPr/>
            </a:pPr>
            <a:endParaRPr lang="es-CO" b="1" smtClean="0"/>
          </a:p>
          <a:p>
            <a:pPr marL="812800" indent="-812800" algn="ctr" eaLnBrk="1" hangingPunct="1">
              <a:lnSpc>
                <a:spcPct val="80000"/>
              </a:lnSpc>
              <a:buFont typeface="Wingdings" pitchFamily="2" charset="2"/>
              <a:buNone/>
              <a:defRPr/>
            </a:pPr>
            <a:r>
              <a:rPr lang="es-CO" b="1" smtClean="0"/>
              <a:t>PRINCIPIOS GENERALES</a:t>
            </a:r>
          </a:p>
          <a:p>
            <a:pPr marL="812800" indent="-812800" algn="ctr" eaLnBrk="1" hangingPunct="1">
              <a:lnSpc>
                <a:spcPct val="80000"/>
              </a:lnSpc>
              <a:buFont typeface="Wingdings" pitchFamily="2" charset="2"/>
              <a:buNone/>
              <a:defRPr/>
            </a:pPr>
            <a:endParaRPr lang="es-CO" sz="2000" b="1" smtClean="0"/>
          </a:p>
          <a:p>
            <a:pPr marL="812800" indent="-812800" eaLnBrk="1" hangingPunct="1">
              <a:lnSpc>
                <a:spcPct val="80000"/>
              </a:lnSpc>
              <a:buFontTx/>
              <a:buAutoNum type="romanUcPeriod"/>
              <a:defRPr/>
            </a:pPr>
            <a:r>
              <a:rPr lang="es-CO" sz="2800" b="1" smtClean="0"/>
              <a:t>NO – MALEFICENCIA</a:t>
            </a:r>
          </a:p>
          <a:p>
            <a:pPr marL="1524000" lvl="2" indent="-609600" eaLnBrk="1" hangingPunct="1">
              <a:lnSpc>
                <a:spcPct val="80000"/>
              </a:lnSpc>
              <a:defRPr/>
            </a:pPr>
            <a:r>
              <a:rPr lang="es-CO" sz="2000" b="1" smtClean="0"/>
              <a:t>No hacer daño intencional e injustificado en el ámbito psico- físico</a:t>
            </a:r>
            <a:endParaRPr lang="es-CO" sz="1400" b="1" smtClean="0"/>
          </a:p>
          <a:p>
            <a:pPr marL="812800" indent="-812800" eaLnBrk="1" hangingPunct="1">
              <a:lnSpc>
                <a:spcPct val="80000"/>
              </a:lnSpc>
              <a:buFontTx/>
              <a:buAutoNum type="romanUcPeriod"/>
              <a:defRPr/>
            </a:pPr>
            <a:endParaRPr lang="es-CO" sz="1800" b="1" smtClean="0"/>
          </a:p>
          <a:p>
            <a:pPr marL="812800" indent="-812800" eaLnBrk="1" hangingPunct="1">
              <a:lnSpc>
                <a:spcPct val="80000"/>
              </a:lnSpc>
              <a:buFontTx/>
              <a:buAutoNum type="romanUcPeriod"/>
              <a:defRPr/>
            </a:pPr>
            <a:r>
              <a:rPr lang="es-CO" sz="2800" b="1" smtClean="0"/>
              <a:t>JUSTICIA</a:t>
            </a:r>
          </a:p>
          <a:p>
            <a:pPr marL="1524000" lvl="2" indent="-609600" eaLnBrk="1" hangingPunct="1">
              <a:lnSpc>
                <a:spcPct val="80000"/>
              </a:lnSpc>
              <a:defRPr/>
            </a:pPr>
            <a:r>
              <a:rPr lang="es-CO" sz="2000" b="1" smtClean="0"/>
              <a:t>“Administración imparcial y consecuente de las leyes e instituciones, cualesquiera que sean sus principios sustantivos” (Rawls, 1978)</a:t>
            </a:r>
          </a:p>
          <a:p>
            <a:pPr marL="812800" indent="-812800" eaLnBrk="1" hangingPunct="1">
              <a:lnSpc>
                <a:spcPct val="80000"/>
              </a:lnSpc>
              <a:buFontTx/>
              <a:buAutoNum type="romanUcPeriod"/>
              <a:defRPr/>
            </a:pPr>
            <a:endParaRPr lang="es-CO" sz="1800" b="1" smtClean="0"/>
          </a:p>
          <a:p>
            <a:pPr marL="812800" indent="-812800" eaLnBrk="1" hangingPunct="1">
              <a:lnSpc>
                <a:spcPct val="80000"/>
              </a:lnSpc>
              <a:buFontTx/>
              <a:buAutoNum type="romanUcPeriod"/>
              <a:defRPr/>
            </a:pPr>
            <a:r>
              <a:rPr lang="es-CO" sz="2800" b="1" smtClean="0"/>
              <a:t>BENEFICENCIA</a:t>
            </a:r>
          </a:p>
          <a:p>
            <a:pPr marL="1524000" lvl="2" indent="-609600" eaLnBrk="1" hangingPunct="1">
              <a:lnSpc>
                <a:spcPct val="80000"/>
              </a:lnSpc>
              <a:defRPr/>
            </a:pPr>
            <a:r>
              <a:rPr lang="es-CO" sz="2000" b="1" smtClean="0"/>
              <a:t>Actuar en beneficio de los demás</a:t>
            </a:r>
          </a:p>
          <a:p>
            <a:pPr marL="812800" indent="-812800" eaLnBrk="1" hangingPunct="1">
              <a:lnSpc>
                <a:spcPct val="80000"/>
              </a:lnSpc>
              <a:buFontTx/>
              <a:buAutoNum type="romanUcPeriod"/>
              <a:defRPr/>
            </a:pPr>
            <a:endParaRPr lang="es-CO" sz="1800" b="1" smtClean="0"/>
          </a:p>
          <a:p>
            <a:pPr marL="812800" indent="-812800" eaLnBrk="1" hangingPunct="1">
              <a:lnSpc>
                <a:spcPct val="80000"/>
              </a:lnSpc>
              <a:buFontTx/>
              <a:buAutoNum type="romanUcPeriod"/>
              <a:defRPr/>
            </a:pPr>
            <a:r>
              <a:rPr lang="es-CO" sz="2800" b="1" smtClean="0"/>
              <a:t>RESPETAR LAS DECISIONES DE LAS PERSONAS AUTONOMAS</a:t>
            </a:r>
          </a:p>
          <a:p>
            <a:pPr marL="1524000" lvl="2" indent="-609600" eaLnBrk="1" hangingPunct="1">
              <a:lnSpc>
                <a:spcPct val="80000"/>
              </a:lnSpc>
              <a:defRPr/>
            </a:pPr>
            <a:r>
              <a:rPr lang="es-CO" sz="2000" b="1" smtClean="0"/>
              <a:t>Respetar las decisiones voluntarias, libres, en sujetos morales capaces y competentes</a:t>
            </a:r>
            <a:endParaRPr lang="es-CO" sz="1200" b="1" smtClean="0"/>
          </a:p>
        </p:txBody>
      </p:sp>
      <p:sp>
        <p:nvSpPr>
          <p:cNvPr id="34819" name="Rectangle 3"/>
          <p:cNvSpPr>
            <a:spLocks noChangeArrowheads="1"/>
          </p:cNvSpPr>
          <p:nvPr/>
        </p:nvSpPr>
        <p:spPr bwMode="auto">
          <a:xfrm>
            <a:off x="381000" y="304800"/>
            <a:ext cx="8382000" cy="6019800"/>
          </a:xfrm>
          <a:prstGeom prst="rect">
            <a:avLst/>
          </a:prstGeom>
          <a:noFill/>
          <a:ln w="9525">
            <a:solidFill>
              <a:schemeClr val="tx1"/>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57200" y="304800"/>
            <a:ext cx="8229600" cy="6172200"/>
          </a:xfrm>
        </p:spPr>
        <p:txBody>
          <a:bodyPr/>
          <a:lstStyle/>
          <a:p>
            <a:pPr marL="812800" indent="-812800" algn="ctr" eaLnBrk="1" hangingPunct="1">
              <a:lnSpc>
                <a:spcPct val="80000"/>
              </a:lnSpc>
              <a:buFont typeface="Wingdings" pitchFamily="2" charset="2"/>
              <a:buNone/>
              <a:defRPr/>
            </a:pPr>
            <a:r>
              <a:rPr lang="es-CO" b="1" smtClean="0"/>
              <a:t>JERARQUIA DE LOS PRINCIPIOS</a:t>
            </a:r>
          </a:p>
          <a:p>
            <a:pPr marL="812800" indent="-812800" algn="ctr" eaLnBrk="1" hangingPunct="1">
              <a:lnSpc>
                <a:spcPct val="80000"/>
              </a:lnSpc>
              <a:buFont typeface="Wingdings" pitchFamily="2" charset="2"/>
              <a:buNone/>
              <a:defRPr/>
            </a:pPr>
            <a:endParaRPr lang="es-CO" sz="2800" b="1" smtClean="0"/>
          </a:p>
          <a:p>
            <a:pPr marL="812800" indent="-812800" eaLnBrk="1" hangingPunct="1">
              <a:lnSpc>
                <a:spcPct val="80000"/>
              </a:lnSpc>
              <a:buFontTx/>
              <a:buAutoNum type="romanUcPeriod"/>
              <a:defRPr/>
            </a:pPr>
            <a:r>
              <a:rPr lang="es-CO" sz="2800" b="1" smtClean="0"/>
              <a:t>NIVEL DE GESTION PUBLICA</a:t>
            </a:r>
          </a:p>
          <a:p>
            <a:pPr marL="812800" indent="-812800" eaLnBrk="1" hangingPunct="1">
              <a:lnSpc>
                <a:spcPct val="80000"/>
              </a:lnSpc>
              <a:buFont typeface="Wingdings" pitchFamily="2" charset="2"/>
              <a:buNone/>
              <a:defRPr/>
            </a:pPr>
            <a:r>
              <a:rPr lang="es-CO" sz="2800" b="1" smtClean="0"/>
              <a:t>	 (</a:t>
            </a:r>
            <a:r>
              <a:rPr lang="es-CO" sz="2800" b="1" i="1" smtClean="0"/>
              <a:t>ética de mínimos)</a:t>
            </a:r>
          </a:p>
          <a:p>
            <a:pPr marL="1524000" lvl="2" indent="-609600" eaLnBrk="1" hangingPunct="1">
              <a:lnSpc>
                <a:spcPct val="80000"/>
              </a:lnSpc>
              <a:buClr>
                <a:schemeClr val="tx1"/>
              </a:buClr>
              <a:buFontTx/>
              <a:buChar char="o"/>
              <a:defRPr/>
            </a:pPr>
            <a:r>
              <a:rPr lang="es-CO" sz="2000" b="1" smtClean="0"/>
              <a:t>Normas derivadas del principio de no- maleficencia</a:t>
            </a:r>
          </a:p>
          <a:p>
            <a:pPr marL="1524000" lvl="2" indent="-609600" eaLnBrk="1" hangingPunct="1">
              <a:lnSpc>
                <a:spcPct val="80000"/>
              </a:lnSpc>
              <a:buClr>
                <a:schemeClr val="tx1"/>
              </a:buClr>
              <a:buFontTx/>
              <a:buChar char="o"/>
              <a:defRPr/>
            </a:pPr>
            <a:r>
              <a:rPr lang="es-CO" sz="2000" b="1" smtClean="0"/>
              <a:t>Normas derivadas del principio de justicia</a:t>
            </a:r>
          </a:p>
          <a:p>
            <a:pPr marL="1524000" lvl="2" indent="-609600" eaLnBrk="1" hangingPunct="1">
              <a:lnSpc>
                <a:spcPct val="80000"/>
              </a:lnSpc>
              <a:buClr>
                <a:schemeClr val="tx1"/>
              </a:buClr>
              <a:buFontTx/>
              <a:buChar char="o"/>
              <a:defRPr/>
            </a:pPr>
            <a:r>
              <a:rPr lang="es-CO" sz="2000" b="1" smtClean="0"/>
              <a:t>Normas derivadas del principio de respeto a las decisiones autónomas</a:t>
            </a:r>
          </a:p>
          <a:p>
            <a:pPr marL="1524000" lvl="2" indent="-609600" eaLnBrk="1" hangingPunct="1">
              <a:lnSpc>
                <a:spcPct val="80000"/>
              </a:lnSpc>
              <a:buClr>
                <a:schemeClr val="tx1"/>
              </a:buClr>
              <a:buFontTx/>
              <a:buChar char="o"/>
              <a:defRPr/>
            </a:pPr>
            <a:r>
              <a:rPr lang="es-CO" sz="2000" b="1" smtClean="0"/>
              <a:t>Normas derivadas del principio de beneficencia</a:t>
            </a:r>
          </a:p>
          <a:p>
            <a:pPr marL="1524000" lvl="2" indent="-609600" eaLnBrk="1" hangingPunct="1">
              <a:lnSpc>
                <a:spcPct val="80000"/>
              </a:lnSpc>
              <a:buClr>
                <a:schemeClr val="tx1"/>
              </a:buClr>
              <a:buFontTx/>
              <a:buChar char="o"/>
              <a:defRPr/>
            </a:pPr>
            <a:endParaRPr lang="es-CO" sz="2000" b="1" smtClean="0"/>
          </a:p>
          <a:p>
            <a:pPr marL="812800" indent="-812800" eaLnBrk="1" hangingPunct="1">
              <a:lnSpc>
                <a:spcPct val="80000"/>
              </a:lnSpc>
              <a:buFontTx/>
              <a:buAutoNum type="romanUcPeriod" startAt="2"/>
              <a:defRPr/>
            </a:pPr>
            <a:r>
              <a:rPr lang="es-CO" sz="2800" b="1" smtClean="0"/>
              <a:t>NIVEL DE GESTION PRIVADA </a:t>
            </a:r>
          </a:p>
          <a:p>
            <a:pPr marL="812800" indent="-812800" eaLnBrk="1" hangingPunct="1">
              <a:lnSpc>
                <a:spcPct val="80000"/>
              </a:lnSpc>
              <a:buFont typeface="Wingdings" pitchFamily="2" charset="2"/>
              <a:buNone/>
              <a:defRPr/>
            </a:pPr>
            <a:r>
              <a:rPr lang="es-CO" sz="2800" b="1" smtClean="0"/>
              <a:t>	(</a:t>
            </a:r>
            <a:r>
              <a:rPr lang="es-CO" sz="2800" b="1" i="1" smtClean="0"/>
              <a:t>ética de máximos)</a:t>
            </a:r>
          </a:p>
          <a:p>
            <a:pPr marL="1524000" lvl="2" indent="-609600" eaLnBrk="1" hangingPunct="1">
              <a:lnSpc>
                <a:spcPct val="80000"/>
              </a:lnSpc>
              <a:buClr>
                <a:schemeClr val="tx1"/>
              </a:buClr>
              <a:buFontTx/>
              <a:buChar char="o"/>
              <a:defRPr/>
            </a:pPr>
            <a:r>
              <a:rPr lang="es-CO" sz="2000" b="1" smtClean="0"/>
              <a:t>Normas derivadas del principio de no- maleficencia</a:t>
            </a:r>
          </a:p>
          <a:p>
            <a:pPr marL="1524000" lvl="2" indent="-609600" eaLnBrk="1" hangingPunct="1">
              <a:lnSpc>
                <a:spcPct val="80000"/>
              </a:lnSpc>
              <a:buClr>
                <a:schemeClr val="tx1"/>
              </a:buClr>
              <a:buFontTx/>
              <a:buChar char="o"/>
              <a:defRPr/>
            </a:pPr>
            <a:r>
              <a:rPr lang="es-CO" sz="2000" b="1" smtClean="0"/>
              <a:t>Normas derivadas del principio de justicia</a:t>
            </a:r>
          </a:p>
          <a:p>
            <a:pPr marL="1524000" lvl="2" indent="-609600" eaLnBrk="1" hangingPunct="1">
              <a:lnSpc>
                <a:spcPct val="80000"/>
              </a:lnSpc>
              <a:buClr>
                <a:schemeClr val="tx1"/>
              </a:buClr>
              <a:buFontTx/>
              <a:buChar char="o"/>
              <a:defRPr/>
            </a:pPr>
            <a:r>
              <a:rPr lang="es-CO" sz="2000" b="1" smtClean="0"/>
              <a:t>Normas derivadas del principio de respeto a las decisiones autónomas</a:t>
            </a:r>
          </a:p>
          <a:p>
            <a:pPr marL="1524000" lvl="2" indent="-609600" eaLnBrk="1" hangingPunct="1">
              <a:lnSpc>
                <a:spcPct val="80000"/>
              </a:lnSpc>
              <a:buClr>
                <a:schemeClr val="tx1"/>
              </a:buClr>
              <a:buFontTx/>
              <a:buChar char="o"/>
              <a:defRPr/>
            </a:pPr>
            <a:r>
              <a:rPr lang="es-CO" sz="2000" b="1" smtClean="0"/>
              <a:t>Normas derivadas del principio de beneficencia</a:t>
            </a:r>
          </a:p>
          <a:p>
            <a:pPr marL="812800" indent="-812800" eaLnBrk="1" hangingPunct="1">
              <a:lnSpc>
                <a:spcPct val="80000"/>
              </a:lnSpc>
              <a:buFontTx/>
              <a:buAutoNum type="romanUcPeriod"/>
              <a:defRPr/>
            </a:pPr>
            <a:endParaRPr lang="es-CO" sz="2800" b="1" smtClean="0"/>
          </a:p>
          <a:p>
            <a:pPr marL="1524000" lvl="2" indent="-609600" eaLnBrk="1" hangingPunct="1">
              <a:lnSpc>
                <a:spcPct val="80000"/>
              </a:lnSpc>
              <a:buClr>
                <a:schemeClr val="tx1"/>
              </a:buClr>
              <a:buFontTx/>
              <a:buChar char="o"/>
              <a:defRPr/>
            </a:pPr>
            <a:endParaRPr lang="es-CO" sz="2000" b="1" smtClean="0"/>
          </a:p>
        </p:txBody>
      </p:sp>
      <p:sp>
        <p:nvSpPr>
          <p:cNvPr id="35843" name="Rectangle 3"/>
          <p:cNvSpPr>
            <a:spLocks noChangeArrowheads="1"/>
          </p:cNvSpPr>
          <p:nvPr/>
        </p:nvSpPr>
        <p:spPr bwMode="auto">
          <a:xfrm>
            <a:off x="381000" y="228600"/>
            <a:ext cx="8305800" cy="6172200"/>
          </a:xfrm>
          <a:prstGeom prst="rect">
            <a:avLst/>
          </a:prstGeom>
          <a:noFill/>
          <a:ln w="9525">
            <a:solidFill>
              <a:schemeClr val="tx1"/>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a:xfrm>
            <a:off x="611188" y="4581525"/>
            <a:ext cx="7772400" cy="1920875"/>
          </a:xfrm>
        </p:spPr>
        <p:txBody>
          <a:bodyPr/>
          <a:lstStyle/>
          <a:p>
            <a:pPr eaLnBrk="1" hangingPunct="1">
              <a:defRPr/>
            </a:pPr>
            <a:r>
              <a:rPr lang="en-US" sz="2800" smtClean="0">
                <a:solidFill>
                  <a:schemeClr val="hlink"/>
                </a:solidFill>
              </a:rPr>
              <a:t>G</a:t>
            </a:r>
            <a:r>
              <a:rPr lang="en-US" sz="2800" smtClean="0"/>
              <a:t>raduate </a:t>
            </a:r>
            <a:r>
              <a:rPr lang="en-US" sz="2800" smtClean="0">
                <a:solidFill>
                  <a:schemeClr val="hlink"/>
                </a:solidFill>
              </a:rPr>
              <a:t>E</a:t>
            </a:r>
            <a:r>
              <a:rPr lang="en-US" sz="2800" smtClean="0"/>
              <a:t>ducation in  </a:t>
            </a:r>
            <a:r>
              <a:rPr lang="en-US" sz="2800" smtClean="0">
                <a:solidFill>
                  <a:schemeClr val="hlink"/>
                </a:solidFill>
              </a:rPr>
              <a:t>R</a:t>
            </a:r>
            <a:r>
              <a:rPr lang="en-US" sz="2800" smtClean="0"/>
              <a:t>esearch </a:t>
            </a:r>
            <a:r>
              <a:rPr lang="en-US" sz="2800" smtClean="0">
                <a:solidFill>
                  <a:schemeClr val="hlink"/>
                </a:solidFill>
              </a:rPr>
              <a:t>E</a:t>
            </a:r>
            <a:r>
              <a:rPr lang="en-US" sz="2800" smtClean="0"/>
              <a:t>thics for </a:t>
            </a:r>
            <a:r>
              <a:rPr lang="en-US" sz="2800" smtClean="0">
                <a:solidFill>
                  <a:schemeClr val="hlink"/>
                </a:solidFill>
              </a:rPr>
              <a:t>S</a:t>
            </a:r>
            <a:r>
              <a:rPr lang="en-US" sz="2800" smtClean="0"/>
              <a:t>cientists and </a:t>
            </a:r>
            <a:r>
              <a:rPr lang="en-US" sz="2800" smtClean="0">
                <a:solidFill>
                  <a:schemeClr val="hlink"/>
                </a:solidFill>
              </a:rPr>
              <a:t>E</a:t>
            </a:r>
            <a:r>
              <a:rPr lang="en-US" sz="2800" smtClean="0"/>
              <a:t>ngineers (GERESE) </a:t>
            </a:r>
            <a:r>
              <a:rPr lang="en-US" sz="2000" smtClean="0"/>
              <a:t/>
            </a:r>
            <a:br>
              <a:rPr lang="en-US" sz="2000" smtClean="0"/>
            </a:br>
            <a:r>
              <a:rPr lang="en-US" sz="2000" smtClean="0"/>
              <a:t/>
            </a:r>
            <a:br>
              <a:rPr lang="en-US" sz="2000" smtClean="0"/>
            </a:br>
            <a:r>
              <a:rPr lang="en-US" sz="2000" smtClean="0"/>
              <a:t>Universidad de Puerto Rico</a:t>
            </a:r>
            <a:br>
              <a:rPr lang="en-US" sz="2000" smtClean="0"/>
            </a:br>
            <a:r>
              <a:rPr lang="en-US" sz="2000" smtClean="0"/>
              <a:t>Recinto Universitario de Mayaguez</a:t>
            </a:r>
          </a:p>
        </p:txBody>
      </p:sp>
      <p:sp>
        <p:nvSpPr>
          <p:cNvPr id="60421" name="Rectangle 5"/>
          <p:cNvSpPr>
            <a:spLocks noGrp="1" noChangeArrowheads="1"/>
          </p:cNvSpPr>
          <p:nvPr>
            <p:ph type="subTitle" idx="1"/>
          </p:nvPr>
        </p:nvSpPr>
        <p:spPr>
          <a:xfrm>
            <a:off x="684213" y="2349500"/>
            <a:ext cx="7991475" cy="1752600"/>
          </a:xfrm>
        </p:spPr>
        <p:txBody>
          <a:bodyPr/>
          <a:lstStyle/>
          <a:p>
            <a:pPr eaLnBrk="1" hangingPunct="1">
              <a:lnSpc>
                <a:spcPct val="90000"/>
              </a:lnSpc>
              <a:defRPr/>
            </a:pPr>
            <a:r>
              <a:rPr lang="en-US" sz="2400" smtClean="0"/>
              <a:t>Research Team: </a:t>
            </a:r>
          </a:p>
          <a:p>
            <a:pPr eaLnBrk="1" hangingPunct="1">
              <a:lnSpc>
                <a:spcPct val="90000"/>
              </a:lnSpc>
              <a:defRPr/>
            </a:pPr>
            <a:r>
              <a:rPr lang="en-US" sz="2400" smtClean="0"/>
              <a:t>Jorge Ferrer (PI)</a:t>
            </a:r>
          </a:p>
          <a:p>
            <a:pPr eaLnBrk="1" hangingPunct="1">
              <a:lnSpc>
                <a:spcPct val="90000"/>
              </a:lnSpc>
              <a:defRPr/>
            </a:pPr>
            <a:r>
              <a:rPr lang="en-US" sz="2400" smtClean="0"/>
              <a:t>Efraín O’neill, Didier Valdés, Carlos Rios, William Frey (Co-PIs)</a:t>
            </a:r>
          </a:p>
          <a:p>
            <a:pPr eaLnBrk="1" hangingPunct="1">
              <a:lnSpc>
                <a:spcPct val="90000"/>
              </a:lnSpc>
              <a:defRPr/>
            </a:pPr>
            <a:r>
              <a:rPr lang="en-US" sz="2400" smtClean="0"/>
              <a:t>Erika Jaramillo, Morgan Echeverry (RA’s)</a:t>
            </a:r>
          </a:p>
        </p:txBody>
      </p:sp>
      <p:sp>
        <p:nvSpPr>
          <p:cNvPr id="60422" name="Rectangle 6"/>
          <p:cNvSpPr>
            <a:spLocks noChangeArrowheads="1"/>
          </p:cNvSpPr>
          <p:nvPr/>
        </p:nvSpPr>
        <p:spPr bwMode="auto">
          <a:xfrm>
            <a:off x="827088" y="404813"/>
            <a:ext cx="7772400" cy="1920875"/>
          </a:xfrm>
          <a:prstGeom prst="rect">
            <a:avLst/>
          </a:prstGeom>
          <a:noFill/>
          <a:ln w="9525">
            <a:noFill/>
            <a:miter lim="800000"/>
            <a:headEnd/>
            <a:tailEnd/>
          </a:ln>
          <a:effectLst/>
        </p:spPr>
        <p:txBody>
          <a:bodyPr anchor="ctr"/>
          <a:lstStyle/>
          <a:p>
            <a:pPr algn="ctr">
              <a:defRPr/>
            </a:pPr>
            <a:r>
              <a:rPr lang="en-US" sz="4000" b="1">
                <a:solidFill>
                  <a:schemeClr val="tx2"/>
                </a:solidFill>
                <a:effectLst>
                  <a:outerShdw blurRad="38100" dist="38100" dir="2700000" algn="tl">
                    <a:srgbClr val="000000"/>
                  </a:outerShdw>
                </a:effectLst>
              </a:rPr>
              <a:t>Información Adicional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defRPr/>
            </a:pPr>
            <a:r>
              <a:rPr lang="es-ES_tradnl" smtClean="0"/>
              <a:t>Objetivos</a:t>
            </a:r>
            <a:endParaRPr lang="es-ES" smtClean="0"/>
          </a:p>
        </p:txBody>
      </p:sp>
      <p:sp>
        <p:nvSpPr>
          <p:cNvPr id="36867" name="Rectangle 3"/>
          <p:cNvSpPr>
            <a:spLocks noGrp="1" noChangeArrowheads="1"/>
          </p:cNvSpPr>
          <p:nvPr>
            <p:ph type="body" idx="1"/>
          </p:nvPr>
        </p:nvSpPr>
        <p:spPr/>
        <p:txBody>
          <a:bodyPr/>
          <a:lstStyle/>
          <a:p>
            <a:pPr eaLnBrk="1" hangingPunct="1">
              <a:buFont typeface="Wingdings" pitchFamily="2" charset="2"/>
              <a:buNone/>
              <a:defRPr/>
            </a:pPr>
            <a:r>
              <a:rPr lang="es-ES_tradnl" sz="2800" smtClean="0"/>
              <a:t>Al final de este taller, los participantes estarán capacitados</a:t>
            </a:r>
          </a:p>
          <a:p>
            <a:pPr eaLnBrk="1" hangingPunct="1">
              <a:buFont typeface="Wingdings" pitchFamily="2" charset="2"/>
              <a:buNone/>
              <a:defRPr/>
            </a:pPr>
            <a:r>
              <a:rPr lang="es-ES_tradnl" sz="2800" smtClean="0"/>
              <a:t>para.</a:t>
            </a:r>
          </a:p>
          <a:p>
            <a:pPr eaLnBrk="1" hangingPunct="1">
              <a:buFont typeface="Wingdings" pitchFamily="2" charset="2"/>
              <a:buNone/>
              <a:defRPr/>
            </a:pPr>
            <a:r>
              <a:rPr lang="es-ES_tradnl" sz="2800" smtClean="0"/>
              <a:t>-Definir : principios y normas morales, cuestión moral, desacuerdo moral, conflicto moral, deliberación</a:t>
            </a:r>
          </a:p>
          <a:p>
            <a:pPr eaLnBrk="1" hangingPunct="1">
              <a:buFont typeface="Wingdings" pitchFamily="2" charset="2"/>
              <a:buNone/>
              <a:defRPr/>
            </a:pPr>
            <a:r>
              <a:rPr lang="es-ES_tradnl" sz="2800" smtClean="0"/>
              <a:t>-Explicar por qué es necesaria la deliberación en ética</a:t>
            </a:r>
          </a:p>
          <a:p>
            <a:pPr eaLnBrk="1" hangingPunct="1">
              <a:buFont typeface="Wingdings" pitchFamily="2" charset="2"/>
              <a:buNone/>
              <a:defRPr/>
            </a:pPr>
            <a:r>
              <a:rPr lang="es-ES_tradnl" sz="2800" smtClean="0"/>
              <a:t>-Identificar y explicar las líneas generales de las metodologías morales consecuencialistas y deontológicas</a:t>
            </a:r>
          </a:p>
          <a:p>
            <a:pPr eaLnBrk="1" hangingPunct="1">
              <a:buFont typeface="Wingdings" pitchFamily="2" charset="2"/>
              <a:buNone/>
              <a:defRPr/>
            </a:pPr>
            <a:r>
              <a:rPr lang="es-ES_tradnl" sz="2800" smtClean="0"/>
              <a:t>-Aplicar las metodologías aprendidas a problemas morales</a:t>
            </a:r>
            <a:endParaRPr lang="es-ES"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defRPr/>
            </a:pPr>
            <a:r>
              <a:rPr lang="es-ES_tradnl" smtClean="0"/>
              <a:t>¿Qué es “deliberar”?</a:t>
            </a:r>
          </a:p>
        </p:txBody>
      </p:sp>
      <p:sp>
        <p:nvSpPr>
          <p:cNvPr id="15363" name="Rectangle 3"/>
          <p:cNvSpPr>
            <a:spLocks noGrp="1" noChangeArrowheads="1"/>
          </p:cNvSpPr>
          <p:nvPr>
            <p:ph type="body" idx="1"/>
          </p:nvPr>
        </p:nvSpPr>
        <p:spPr/>
        <p:txBody>
          <a:bodyPr/>
          <a:lstStyle/>
          <a:p>
            <a:pPr eaLnBrk="1" hangingPunct="1">
              <a:lnSpc>
                <a:spcPct val="90000"/>
              </a:lnSpc>
              <a:defRPr/>
            </a:pPr>
            <a:r>
              <a:rPr lang="es-ES_tradnl" dirty="0" smtClean="0"/>
              <a:t>“Considerar atenta y detenidamente el pro y el contra de los motivos de una decisión, antes de adoptarla (</a:t>
            </a:r>
            <a:r>
              <a:rPr lang="es-ES_tradnl" b="1" dirty="0" smtClean="0"/>
              <a:t>Diccionario RAE)</a:t>
            </a:r>
            <a:r>
              <a:rPr lang="es-ES_tradnl" dirty="0" smtClean="0"/>
              <a:t>.”</a:t>
            </a:r>
          </a:p>
          <a:p>
            <a:pPr eaLnBrk="1" hangingPunct="1">
              <a:lnSpc>
                <a:spcPct val="90000"/>
              </a:lnSpc>
              <a:defRPr/>
            </a:pPr>
            <a:r>
              <a:rPr lang="es-ES_tradnl" dirty="0" smtClean="0"/>
              <a:t>La deliberación es necesaria en la vida cuando estamos ante situaciones que nos presentan distintas alternativas o sobre las que caben distintas opiniones. Se delibera sobre aquello </a:t>
            </a:r>
            <a:r>
              <a:rPr lang="es-ES_tradnl" b="1" i="1" dirty="0" smtClean="0"/>
              <a:t>que el ser humano </a:t>
            </a:r>
            <a:r>
              <a:rPr lang="es-ES_tradnl" b="1" i="1" u="sng" dirty="0" smtClean="0"/>
              <a:t>puede hacer</a:t>
            </a:r>
            <a:r>
              <a:rPr lang="es-ES_tradnl" u="sng" dirty="0" smtClean="0"/>
              <a:t> y </a:t>
            </a:r>
            <a:r>
              <a:rPr lang="es-ES_tradnl" b="1" i="1" u="sng" dirty="0" smtClean="0"/>
              <a:t>que podría hacer de distintas maneras</a:t>
            </a:r>
            <a:r>
              <a:rPr lang="es-ES_tradnl" u="sng" dirty="0" smtClean="0"/>
              <a:t> </a:t>
            </a:r>
            <a:r>
              <a:rPr lang="es-ES_tradnl" i="1" dirty="0" smtClean="0"/>
              <a:t>(recta ratio </a:t>
            </a:r>
            <a:r>
              <a:rPr lang="es-ES_tradnl" i="1" dirty="0" err="1" smtClean="0"/>
              <a:t>agibilium</a:t>
            </a:r>
            <a:r>
              <a:rPr lang="es-ES_tradnl" i="1" dirty="0" smtClean="0"/>
              <a:t>).</a:t>
            </a:r>
            <a:endParaRPr lang="es-ES_tradnl"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defRPr/>
            </a:pPr>
            <a:r>
              <a:rPr lang="es-ES_tradnl" smtClean="0"/>
              <a:t>¿Se delibera o no se delibera?</a:t>
            </a:r>
          </a:p>
        </p:txBody>
      </p:sp>
      <p:sp>
        <p:nvSpPr>
          <p:cNvPr id="16387" name="Rectangle 3"/>
          <p:cNvSpPr>
            <a:spLocks noGrp="1" noChangeArrowheads="1"/>
          </p:cNvSpPr>
          <p:nvPr>
            <p:ph type="body" idx="1"/>
          </p:nvPr>
        </p:nvSpPr>
        <p:spPr/>
        <p:txBody>
          <a:bodyPr/>
          <a:lstStyle/>
          <a:p>
            <a:pPr eaLnBrk="1" hangingPunct="1">
              <a:defRPr/>
            </a:pPr>
            <a:r>
              <a:rPr lang="es-ES_tradnl" dirty="0" smtClean="0"/>
              <a:t>Sobre los postulados y axiomas geométricos</a:t>
            </a:r>
          </a:p>
          <a:p>
            <a:pPr eaLnBrk="1" hangingPunct="1">
              <a:defRPr/>
            </a:pPr>
            <a:r>
              <a:rPr lang="es-ES_tradnl" dirty="0" smtClean="0"/>
              <a:t>Sobre los ángulos del triángulo</a:t>
            </a:r>
          </a:p>
          <a:p>
            <a:pPr eaLnBrk="1" hangingPunct="1">
              <a:defRPr/>
            </a:pPr>
            <a:r>
              <a:rPr lang="es-ES_tradnl" dirty="0" smtClean="0"/>
              <a:t>Sobre la propia fecha de nacimiento</a:t>
            </a:r>
          </a:p>
          <a:p>
            <a:pPr eaLnBrk="1" hangingPunct="1">
              <a:defRPr/>
            </a:pPr>
            <a:r>
              <a:rPr lang="es-ES_tradnl" dirty="0" smtClean="0"/>
              <a:t>Sobre las cuestiones médicas (diagnóstico, opciones terapéuticas)</a:t>
            </a:r>
          </a:p>
          <a:p>
            <a:pPr eaLnBrk="1" hangingPunct="1">
              <a:defRPr/>
            </a:pPr>
            <a:r>
              <a:rPr lang="es-ES_tradnl" dirty="0" smtClean="0"/>
              <a:t>Sobre </a:t>
            </a:r>
            <a:r>
              <a:rPr lang="es-ES_tradnl" dirty="0" smtClean="0"/>
              <a:t>la universidad en la que se va a estudiar o el trabajo que se va a aceptar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es-ES_tradnl" smtClean="0"/>
              <a:t>¿Por qué hay que deliberar?</a:t>
            </a:r>
          </a:p>
        </p:txBody>
      </p:sp>
      <p:sp>
        <p:nvSpPr>
          <p:cNvPr id="32771" name="Rectangle 3"/>
          <p:cNvSpPr>
            <a:spLocks noGrp="1" noChangeArrowheads="1"/>
          </p:cNvSpPr>
          <p:nvPr>
            <p:ph type="body" idx="1"/>
          </p:nvPr>
        </p:nvSpPr>
        <p:spPr/>
        <p:txBody>
          <a:bodyPr/>
          <a:lstStyle/>
          <a:p>
            <a:pPr eaLnBrk="1" hangingPunct="1">
              <a:defRPr/>
            </a:pPr>
            <a:r>
              <a:rPr lang="es-ES_tradnl" smtClean="0"/>
              <a:t>Porque hay diversos grados de certeza en nuestros conocimientos… Hay </a:t>
            </a:r>
            <a:r>
              <a:rPr lang="es-ES_tradnl" i="1" smtClean="0"/>
              <a:t>episteme </a:t>
            </a:r>
            <a:r>
              <a:rPr lang="es-ES_tradnl" smtClean="0"/>
              <a:t>y también </a:t>
            </a:r>
            <a:r>
              <a:rPr lang="es-ES_tradnl" i="1" smtClean="0"/>
              <a:t>doxa…</a:t>
            </a:r>
          </a:p>
          <a:p>
            <a:pPr eaLnBrk="1" hangingPunct="1">
              <a:defRPr/>
            </a:pPr>
            <a:r>
              <a:rPr lang="es-ES_tradnl" smtClean="0"/>
              <a:t>No todos los campos de la actividad y el pensamiento humano son capaces de brindar el mismo grado de certeza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defRPr/>
            </a:pPr>
            <a:r>
              <a:rPr lang="es-ES_tradnl" smtClean="0"/>
              <a:t>La opinión y su estatuto racional</a:t>
            </a:r>
          </a:p>
        </p:txBody>
      </p:sp>
      <p:sp>
        <p:nvSpPr>
          <p:cNvPr id="17411" name="Rectangle 3"/>
          <p:cNvSpPr>
            <a:spLocks noGrp="1" noChangeArrowheads="1"/>
          </p:cNvSpPr>
          <p:nvPr>
            <p:ph type="body" idx="1"/>
          </p:nvPr>
        </p:nvSpPr>
        <p:spPr/>
        <p:txBody>
          <a:bodyPr/>
          <a:lstStyle/>
          <a:p>
            <a:pPr eaLnBrk="1" hangingPunct="1">
              <a:lnSpc>
                <a:spcPct val="90000"/>
              </a:lnSpc>
              <a:defRPr/>
            </a:pPr>
            <a:r>
              <a:rPr lang="es-ES_tradnl" smtClean="0"/>
              <a:t>La “opinión” es un juicio o dictamen que se emite cuando no cabe certeza absoluta porque hay razones a favor y en contra de las distintas alternativas posibles.</a:t>
            </a:r>
          </a:p>
          <a:p>
            <a:pPr eaLnBrk="1" hangingPunct="1">
              <a:lnSpc>
                <a:spcPct val="90000"/>
              </a:lnSpc>
              <a:defRPr/>
            </a:pPr>
            <a:r>
              <a:rPr lang="es-ES_tradnl" smtClean="0"/>
              <a:t>Opinable no es lo mismo que arbitrario, caprichoso, puro gusto (el sabor del helado favorito)</a:t>
            </a:r>
          </a:p>
          <a:p>
            <a:pPr eaLnBrk="1" hangingPunct="1">
              <a:lnSpc>
                <a:spcPct val="90000"/>
              </a:lnSpc>
              <a:defRPr/>
            </a:pPr>
            <a:r>
              <a:rPr lang="es-ES_tradnl" smtClean="0"/>
              <a:t>La opinión se basa en razones, pero no de índole apodíctica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defRPr/>
            </a:pPr>
            <a:r>
              <a:rPr lang="es-ES_tradnl" sz="4000" smtClean="0"/>
              <a:t>El grado de certeza que la disciplina puede brindar…</a:t>
            </a:r>
          </a:p>
        </p:txBody>
      </p:sp>
      <p:sp>
        <p:nvSpPr>
          <p:cNvPr id="18435" name="Rectangle 3"/>
          <p:cNvSpPr>
            <a:spLocks noGrp="1" noChangeArrowheads="1"/>
          </p:cNvSpPr>
          <p:nvPr>
            <p:ph type="body" idx="1"/>
          </p:nvPr>
        </p:nvSpPr>
        <p:spPr/>
        <p:txBody>
          <a:bodyPr/>
          <a:lstStyle/>
          <a:p>
            <a:pPr eaLnBrk="1" hangingPunct="1">
              <a:defRPr/>
            </a:pPr>
            <a:r>
              <a:rPr lang="es-ES_tradnl" smtClean="0"/>
              <a:t>“…no se ha de buscar el rigor por igual en todos los razonamientos… es propio del hombre instruido buscar la exactitud en cada género de conocimiento en la medida que lo admite la naturaleza del asunto; evidentemente, tan absurdo sería aprobar a un matemático que empleara la persuasión como reclamar demostraciones a un retórico.” (Aristóteles)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defRPr/>
            </a:pPr>
            <a:r>
              <a:rPr lang="es-ES_tradnl" sz="4000" smtClean="0"/>
              <a:t>La ética y su estatuto epistemológico </a:t>
            </a:r>
          </a:p>
        </p:txBody>
      </p:sp>
      <p:sp>
        <p:nvSpPr>
          <p:cNvPr id="19459" name="Rectangle 3"/>
          <p:cNvSpPr>
            <a:spLocks noGrp="1" noChangeArrowheads="1"/>
          </p:cNvSpPr>
          <p:nvPr>
            <p:ph type="body" idx="1"/>
          </p:nvPr>
        </p:nvSpPr>
        <p:spPr/>
        <p:txBody>
          <a:bodyPr/>
          <a:lstStyle/>
          <a:p>
            <a:pPr eaLnBrk="1" hangingPunct="1">
              <a:defRPr/>
            </a:pPr>
            <a:r>
              <a:rPr lang="es-ES_tradnl" smtClean="0"/>
              <a:t>Los juicios morales son </a:t>
            </a:r>
            <a:r>
              <a:rPr lang="es-ES_tradnl" i="1" smtClean="0"/>
              <a:t>juicios prácticos</a:t>
            </a:r>
            <a:r>
              <a:rPr lang="es-ES_tradnl" smtClean="0"/>
              <a:t>, como lo son también, por ejemplo, los juicios clínicos y los dictámenes judiciales. Son juicios razonables, pero no suelen dar certeza absoluta. Por eso, no todos los problemas morales admiten una única solución correcta (algunos podrían admitirla). Eso da lugar a situaciones, desacuerdos e incertidumbre.</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650</TotalTime>
  <Words>1443</Words>
  <Application>Microsoft PowerPoint</Application>
  <PresentationFormat>On-screen Show (4:3)</PresentationFormat>
  <Paragraphs>136</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Garamond</vt:lpstr>
      <vt:lpstr>Arial</vt:lpstr>
      <vt:lpstr>Wingdings</vt:lpstr>
      <vt:lpstr>Times New Roman</vt:lpstr>
      <vt:lpstr>Stream</vt:lpstr>
      <vt:lpstr>Taller de deliberación moral</vt:lpstr>
      <vt:lpstr>Lo que vamos a hacer</vt:lpstr>
      <vt:lpstr>Objetivos</vt:lpstr>
      <vt:lpstr>¿Qué es “deliberar”?</vt:lpstr>
      <vt:lpstr>¿Se delibera o no se delibera?</vt:lpstr>
      <vt:lpstr>¿Por qué hay que deliberar?</vt:lpstr>
      <vt:lpstr>La opinión y su estatuto racional</vt:lpstr>
      <vt:lpstr>El grado de certeza que la disciplina puede brindar…</vt:lpstr>
      <vt:lpstr>La ética y su estatuto epistemológico </vt:lpstr>
      <vt:lpstr>Cuestión moral, desacuerdo moral, </vt:lpstr>
      <vt:lpstr>Conflicto moral</vt:lpstr>
      <vt:lpstr>Metodologías de deliberación moral I: el consecuencialismo estricto</vt:lpstr>
      <vt:lpstr>Metodologías II: deontologismo estricto</vt:lpstr>
      <vt:lpstr>Metodologías III: ¿Excluye el deontologismo la deliberación?</vt:lpstr>
      <vt:lpstr>Metodologías III: ¿Excluye el deontologismo la deliberación? II</vt:lpstr>
      <vt:lpstr>Los pasos de la deliberación</vt:lpstr>
      <vt:lpstr>Esquema para la deliberación 1</vt:lpstr>
      <vt:lpstr>Esquema para la deliberación 2</vt:lpstr>
      <vt:lpstr>Esquema para la deliberación 3</vt:lpstr>
      <vt:lpstr>Esquema para la deliberación 4</vt:lpstr>
      <vt:lpstr>Slide 21</vt:lpstr>
      <vt:lpstr>Slide 22</vt:lpstr>
      <vt:lpstr>Slide 23</vt:lpstr>
      <vt:lpstr>Slide 24</vt:lpstr>
      <vt:lpstr>Graduate Education in  Research Ethics for Scientists and Engineers (GERESE)   Universidad de Puerto Rico Recinto Universitario de Mayaguez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 José Ferrer</dc:creator>
  <cp:lastModifiedBy>Jorge José Ferrer</cp:lastModifiedBy>
  <cp:revision>30</cp:revision>
  <dcterms:created xsi:type="dcterms:W3CDTF">1601-01-01T00:00:00Z</dcterms:created>
  <dcterms:modified xsi:type="dcterms:W3CDTF">2008-07-18T11:16:50Z</dcterms:modified>
</cp:coreProperties>
</file>