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9BB22-7C0B-403A-8367-BF94935CC912}" type="datetimeFigureOut">
              <a:rPr lang="es-ES" smtClean="0"/>
              <a:pPr/>
              <a:t>29/01/2009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0BE4-0109-4195-BC80-E99BD6F75D08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0BE4-0109-4195-BC80-E99BD6F75D0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F0BE4-0109-4195-BC80-E99BD6F75D0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Ética de la investigación: ¿Por qué y para qué?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Jorge  José Ferrer, Ph.D.</a:t>
            </a:r>
          </a:p>
          <a:p>
            <a:r>
              <a:rPr lang="es-ES" dirty="0" smtClean="0"/>
              <a:t>Proyecto GERESE – UPR-M</a:t>
            </a:r>
          </a:p>
          <a:p>
            <a:r>
              <a:rPr lang="es-ES" dirty="0" smtClean="0"/>
              <a:t>30 de enero de 2009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Ética de la investigación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ámbitos temáticos de RCR también son temas importantes para la ética de la investigación.</a:t>
            </a:r>
          </a:p>
          <a:p>
            <a:r>
              <a:rPr lang="es-ES" dirty="0" smtClean="0"/>
              <a:t>La ética no se limita a enseñar normas y procedimientos. </a:t>
            </a:r>
          </a:p>
          <a:p>
            <a:r>
              <a:rPr lang="es-ES" dirty="0" smtClean="0"/>
              <a:t>Justificar las normas, identificar principios generales que puedan servir como guía cuando no hay normas, iniciar en la teoría y los procedimientos de deliberación que capacitan para hacer excepciones justificadas de manera apropiada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estudiar ética? 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Ética – Estudio crítico y sistemático de la vida moral, desde una perspectiva que incluye la dimensión normativa. </a:t>
            </a:r>
          </a:p>
          <a:p>
            <a:r>
              <a:rPr lang="es-ES" sz="2800" dirty="0" smtClean="0"/>
              <a:t>La ética se ocupa de la justificación crítica de las opciones morales</a:t>
            </a:r>
          </a:p>
          <a:p>
            <a:r>
              <a:rPr lang="es-ES" sz="2800" dirty="0" smtClean="0"/>
              <a:t>Los seres humanos han vivido moralmente a lo largo de los siglos. El fenómeno de la moralidad es universal. Solamente una pequeña minoría se ha ocupado de estudiar ética.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estudiar ética? II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Porque necesitamos justificar nuestras opciones morales, ante nosotros mismos y ante los demás. Esta necesidad es más urgente hoy:</a:t>
            </a:r>
          </a:p>
          <a:p>
            <a:pPr>
              <a:buNone/>
            </a:pPr>
            <a:r>
              <a:rPr lang="es-ES" dirty="0" smtClean="0"/>
              <a:t>        - </a:t>
            </a:r>
            <a:r>
              <a:rPr lang="es-ES" sz="2800" dirty="0" smtClean="0"/>
              <a:t>Porque vivimos en unas sociedades globalizadas y pluralistas (sociedades de código plural)</a:t>
            </a:r>
          </a:p>
          <a:p>
            <a:pPr>
              <a:buNone/>
            </a:pPr>
            <a:r>
              <a:rPr lang="es-ES" sz="2800" dirty="0" smtClean="0"/>
              <a:t>      - Por los abusos en la investigación científica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entendemos por “abusos”? I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ES" sz="3200" dirty="0" smtClean="0"/>
              <a:t>   </a:t>
            </a:r>
            <a:r>
              <a:rPr lang="es-ES" sz="2800" dirty="0" smtClean="0"/>
              <a:t>La ética de la investigación científica transcurre por un doble cauce (o gira en torno a un doble eje): el </a:t>
            </a:r>
            <a:r>
              <a:rPr lang="es-ES" sz="2800" i="1" dirty="0" smtClean="0"/>
              <a:t>cauce de la verdad </a:t>
            </a:r>
            <a:r>
              <a:rPr lang="es-ES" sz="2800" dirty="0" smtClean="0"/>
              <a:t>y el </a:t>
            </a:r>
            <a:r>
              <a:rPr lang="es-ES" sz="2800" i="1" dirty="0" smtClean="0"/>
              <a:t>cauce de la responsabilidad social</a:t>
            </a:r>
            <a:r>
              <a:rPr lang="es-ES" sz="2800" dirty="0" smtClean="0"/>
              <a:t>.  </a:t>
            </a:r>
          </a:p>
          <a:p>
            <a:r>
              <a:rPr lang="es-ES" sz="2800" dirty="0" smtClean="0"/>
              <a:t> </a:t>
            </a:r>
            <a:r>
              <a:rPr lang="es-ES" sz="2800" i="1" dirty="0" smtClean="0"/>
              <a:t>Cauce de la verdad: </a:t>
            </a:r>
            <a:r>
              <a:rPr lang="es-ES" sz="2800" dirty="0" smtClean="0"/>
              <a:t>La investigación científica requiere el compromiso con ciertos valores epistémicos como la fidelidad a los datos, la objetividad en la comunicación de los hallazgos,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¿Qué entendemos por “abusos”?II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i="1" dirty="0" smtClean="0"/>
              <a:t>Cauce de la responsabilidad social: </a:t>
            </a:r>
            <a:r>
              <a:rPr lang="es-ES" sz="3200" dirty="0" smtClean="0"/>
              <a:t>La investigación, tanto en su conducción como en sus resultados, tiene un impacto en la vida y el bienestar de personas, otros vivientes, el ambiente, las instituciones sociales…</a:t>
            </a:r>
            <a:endParaRPr lang="es-ES" sz="3200" i="1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¿</a:t>
            </a:r>
            <a:r>
              <a:rPr lang="es-ES" sz="4400" b="1" dirty="0" smtClean="0"/>
              <a:t>Qué entendemos por “abusos”?III</a:t>
            </a:r>
            <a:endParaRPr lang="es-E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El caso </a:t>
            </a:r>
            <a:r>
              <a:rPr lang="es-ES" sz="3200" dirty="0" err="1" smtClean="0"/>
              <a:t>Tuskegee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   </a:t>
            </a:r>
            <a:r>
              <a:rPr lang="es-ES" sz="2800" dirty="0" smtClean="0"/>
              <a:t>El desarrollo del sistema de protección de los participantes humanos en la investigación</a:t>
            </a:r>
          </a:p>
          <a:p>
            <a:r>
              <a:rPr lang="es-ES" sz="3200" dirty="0" smtClean="0"/>
              <a:t>El caso de </a:t>
            </a:r>
            <a:r>
              <a:rPr lang="es-ES" sz="3200" dirty="0" err="1" smtClean="0"/>
              <a:t>Hwang-Woo-Suk</a:t>
            </a:r>
            <a:endParaRPr lang="es-ES" sz="3200" dirty="0" smtClean="0"/>
          </a:p>
          <a:p>
            <a:r>
              <a:rPr lang="es-ES" sz="3200" dirty="0" smtClean="0"/>
              <a:t>El caso de Eric </a:t>
            </a:r>
            <a:r>
              <a:rPr lang="es-ES" sz="3200" dirty="0" err="1" smtClean="0"/>
              <a:t>Poehlman</a:t>
            </a:r>
            <a:r>
              <a:rPr lang="es-ES" sz="3200" dirty="0" smtClean="0"/>
              <a:t> </a:t>
            </a:r>
          </a:p>
          <a:p>
            <a:pPr>
              <a:buNone/>
            </a:pPr>
            <a:r>
              <a:rPr lang="es-ES" sz="2800" b="1" dirty="0" smtClean="0"/>
              <a:t>Office </a:t>
            </a:r>
            <a:r>
              <a:rPr lang="es-ES" sz="2800" b="1" dirty="0" err="1" smtClean="0"/>
              <a:t>for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Research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Integrity</a:t>
            </a:r>
            <a:r>
              <a:rPr lang="es-ES" sz="2800" b="1" dirty="0" smtClean="0"/>
              <a:t> </a:t>
            </a:r>
            <a:r>
              <a:rPr lang="es-ES" sz="2800" dirty="0" smtClean="0"/>
              <a:t>http://ori.dhhs.gov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RCR o ética de la investigación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Hay dos abordajes distintos para la educación de los estudiantes graduados en la ética de la investigación: RCR y ética de la investigación.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RCR I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RCR son las siglas en inglés de la expresión: </a:t>
            </a:r>
            <a:r>
              <a:rPr lang="en-US" sz="2800" i="1" dirty="0" smtClean="0"/>
              <a:t>Responsible Conduct of Research</a:t>
            </a:r>
            <a:r>
              <a:rPr lang="en-US" sz="2800" dirty="0" smtClean="0"/>
              <a:t>. S</a:t>
            </a:r>
            <a:r>
              <a:rPr lang="es-ES_tradnl" sz="2800" dirty="0" err="1" smtClean="0"/>
              <a:t>egún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Macrina</a:t>
            </a:r>
            <a:r>
              <a:rPr lang="es-ES_tradnl" sz="2800" dirty="0" smtClean="0"/>
              <a:t>, incluye cuatro áreas:</a:t>
            </a:r>
          </a:p>
          <a:p>
            <a:pPr>
              <a:buNone/>
            </a:pPr>
            <a:r>
              <a:rPr lang="es-ES_tradnl" sz="2800" i="1" dirty="0" smtClean="0"/>
              <a:t>   1. Protección de los participantes humanos y animales</a:t>
            </a:r>
          </a:p>
          <a:p>
            <a:pPr>
              <a:buNone/>
            </a:pPr>
            <a:r>
              <a:rPr lang="es-ES_tradnl" sz="2800" i="1" dirty="0" smtClean="0"/>
              <a:t>   2. Integridad académica</a:t>
            </a:r>
          </a:p>
          <a:p>
            <a:pPr>
              <a:buNone/>
            </a:pPr>
            <a:r>
              <a:rPr lang="es-ES_tradnl" sz="2800" i="1" dirty="0" smtClean="0"/>
              <a:t>   3. Responsabilidad ambiental y bioseguridad</a:t>
            </a:r>
          </a:p>
          <a:p>
            <a:pPr>
              <a:buNone/>
            </a:pPr>
            <a:r>
              <a:rPr lang="es-ES_tradnl" sz="2800" i="1" dirty="0" smtClean="0"/>
              <a:t>   4. Responsabilidad fiscal</a:t>
            </a:r>
          </a:p>
          <a:p>
            <a:pPr>
              <a:buNone/>
            </a:pPr>
            <a:r>
              <a:rPr lang="es-ES_tradnl" sz="2800" dirty="0" err="1" smtClean="0"/>
              <a:t>Macrina</a:t>
            </a:r>
            <a:r>
              <a:rPr lang="es-ES_tradnl" sz="2800" dirty="0" smtClean="0"/>
              <a:t>, 2005, 12-13.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RCR II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temas que se incluyen en el área de integridad académica son los siguientes:</a:t>
            </a:r>
          </a:p>
          <a:p>
            <a:pPr marL="514350" indent="-514350">
              <a:buAutoNum type="arabicPeriod"/>
            </a:pPr>
            <a:r>
              <a:rPr lang="es-ES" dirty="0" smtClean="0"/>
              <a:t>Recolección, custodia, diseminación y propiedad de la información (“data”). En los temas de propiedad intelectual se tocan: derechos de autor, patentes…</a:t>
            </a:r>
          </a:p>
          <a:p>
            <a:pPr marL="514350" indent="-514350">
              <a:buAutoNum type="arabicPeriod"/>
            </a:pPr>
            <a:r>
              <a:rPr lang="es-ES" dirty="0" smtClean="0"/>
              <a:t>Autoría y publicación</a:t>
            </a:r>
          </a:p>
          <a:p>
            <a:pPr marL="514350" indent="-514350">
              <a:buAutoNum type="arabicPeriod"/>
            </a:pPr>
            <a:r>
              <a:rPr lang="es-ES" dirty="0" err="1" smtClean="0"/>
              <a:t>Mentoría</a:t>
            </a:r>
            <a:r>
              <a:rPr lang="es-ES" dirty="0" smtClean="0"/>
              <a:t>  y otros temas relacionados con el ambiente de investigación</a:t>
            </a:r>
          </a:p>
          <a:p>
            <a:pPr marL="514350" indent="-514350">
              <a:buAutoNum type="arabicPeriod"/>
            </a:pPr>
            <a:r>
              <a:rPr lang="es-ES" dirty="0" smtClean="0"/>
              <a:t>Colaboración en la investigación</a:t>
            </a:r>
          </a:p>
          <a:p>
            <a:pPr marL="514350" indent="-514350">
              <a:buNone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527</Words>
  <Application>Microsoft Office PowerPoint</Application>
  <PresentationFormat>On-screen Show (4:3)</PresentationFormat>
  <Paragraphs>44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Ética de la investigación: ¿Por qué y para qué?</vt:lpstr>
      <vt:lpstr>¿Por qué estudiar ética? I</vt:lpstr>
      <vt:lpstr>¿Por qué estudiar ética? II</vt:lpstr>
      <vt:lpstr>¿Qué entendemos por “abusos”? I</vt:lpstr>
      <vt:lpstr>¿Qué entendemos por “abusos”?II</vt:lpstr>
      <vt:lpstr>  ¿Qué entendemos por “abusos”?III</vt:lpstr>
      <vt:lpstr>RCR o ética de la investigación</vt:lpstr>
      <vt:lpstr>RCR I</vt:lpstr>
      <vt:lpstr>RCR II</vt:lpstr>
      <vt:lpstr>Ética de la investigación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de la investigación: ¿Por qué y para qué?</dc:title>
  <dc:creator>Jorge José Ferrer</dc:creator>
  <cp:lastModifiedBy> </cp:lastModifiedBy>
  <cp:revision>25</cp:revision>
  <dcterms:created xsi:type="dcterms:W3CDTF">2006-08-16T00:00:00Z</dcterms:created>
  <dcterms:modified xsi:type="dcterms:W3CDTF">2009-01-29T21:49:23Z</dcterms:modified>
</cp:coreProperties>
</file>