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91" r:id="rId4"/>
    <p:sldId id="268" r:id="rId5"/>
    <p:sldId id="269" r:id="rId6"/>
    <p:sldId id="271" r:id="rId7"/>
    <p:sldId id="257" r:id="rId8"/>
    <p:sldId id="272" r:id="rId9"/>
    <p:sldId id="264" r:id="rId10"/>
    <p:sldId id="262" r:id="rId11"/>
    <p:sldId id="263" r:id="rId12"/>
    <p:sldId id="285" r:id="rId13"/>
    <p:sldId id="286" r:id="rId14"/>
    <p:sldId id="273" r:id="rId15"/>
    <p:sldId id="274" r:id="rId16"/>
    <p:sldId id="275" r:id="rId17"/>
    <p:sldId id="279" r:id="rId18"/>
    <p:sldId id="265" r:id="rId19"/>
    <p:sldId id="294" r:id="rId20"/>
    <p:sldId id="282" r:id="rId21"/>
    <p:sldId id="277" r:id="rId22"/>
    <p:sldId id="278" r:id="rId23"/>
    <p:sldId id="266" r:id="rId24"/>
    <p:sldId id="280" r:id="rId25"/>
    <p:sldId id="28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58" autoAdjust="0"/>
  </p:normalViewPr>
  <p:slideViewPr>
    <p:cSldViewPr>
      <p:cViewPr>
        <p:scale>
          <a:sx n="66" d="100"/>
          <a:sy n="66" d="100"/>
        </p:scale>
        <p:origin x="-128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08E0F98-9319-4D99-A65E-C7723BE5E8D1}" type="datetimeFigureOut">
              <a:rPr lang="en-US" smtClean="0"/>
              <a:pPr/>
              <a:t>1/29/2009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12C8B71-D79C-49C8-8374-6C8D92B65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84582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GERESE—A Faculty Workshop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(Graduate Education in Research Ethics for Scientists and Engineering)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419600"/>
            <a:ext cx="8458200" cy="990600"/>
          </a:xfrm>
        </p:spPr>
        <p:txBody>
          <a:bodyPr/>
          <a:lstStyle/>
          <a:p>
            <a:r>
              <a:rPr lang="en-US" dirty="0" smtClean="0"/>
              <a:t>William J. Frey</a:t>
            </a:r>
          </a:p>
          <a:p>
            <a:r>
              <a:rPr lang="en-US" dirty="0" smtClean="0"/>
              <a:t>College of Business Administration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Ethics Issues &amp; 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Plagio</a:t>
            </a:r>
            <a:r>
              <a:rPr lang="en-US" dirty="0" smtClean="0"/>
              <a:t> – 50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Scientific Rigor 45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Authorship 32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Record Keeping 25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Misrepresenting expertise/competence 24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Power Disparity 21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Ethics Issues &amp; 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25780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Robo</a:t>
            </a:r>
            <a:r>
              <a:rPr lang="en-US" dirty="0" smtClean="0"/>
              <a:t> de Ideas 20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Speculate Beyond Data 17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Amiguismo</a:t>
            </a:r>
            <a:r>
              <a:rPr lang="en-US" dirty="0" smtClean="0"/>
              <a:t> 7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Failure to Follow Through 5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Not reporting what doesn’t work 5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Publish or Perish Effects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2057400"/>
          </a:xfrm>
        </p:spPr>
        <p:txBody>
          <a:bodyPr>
            <a:noAutofit/>
          </a:bodyPr>
          <a:lstStyle/>
          <a:p>
            <a:r>
              <a:rPr lang="en-US" sz="4400" dirty="0" smtClean="0"/>
              <a:t>Historical and Theoretical Context of Research Ethics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Dr. Jorge </a:t>
            </a:r>
            <a:r>
              <a:rPr lang="en-US" sz="3200" dirty="0" err="1" smtClean="0"/>
              <a:t>Ferrer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8458200" cy="2057400"/>
          </a:xfrm>
        </p:spPr>
        <p:txBody>
          <a:bodyPr>
            <a:noAutofit/>
          </a:bodyPr>
          <a:lstStyle/>
          <a:p>
            <a:r>
              <a:rPr lang="en-US" sz="4400" dirty="0" smtClean="0"/>
              <a:t>Validating Research Ethics Issues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381000" y="3124200"/>
            <a:ext cx="8458200" cy="2286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Given this discussion of the historical and theoretical context of RE, are there any issues you would like to add, delete, or revise to the November 29 list?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458200" cy="122237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Disseminating GERESE at UPRM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800" y="2743200"/>
            <a:ext cx="8458200" cy="25146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10:30</a:t>
            </a:r>
            <a:r>
              <a:rPr lang="en-US" sz="2800" dirty="0" smtClean="0"/>
              <a:t>: Workshops for Graduate Students in Research Ethics</a:t>
            </a:r>
            <a:endParaRPr lang="en-US" sz="1400" dirty="0" smtClean="0"/>
          </a:p>
          <a:p>
            <a:pPr algn="l"/>
            <a:r>
              <a:rPr lang="en-US" sz="2800" b="1" dirty="0" smtClean="0"/>
              <a:t>10:45</a:t>
            </a:r>
            <a:r>
              <a:rPr lang="en-US" sz="2800" dirty="0" smtClean="0"/>
              <a:t>: Case Analysis Workshop and Research Ethics Courses</a:t>
            </a:r>
            <a:endParaRPr lang="en-US" sz="1400" dirty="0" smtClean="0"/>
          </a:p>
          <a:p>
            <a:pPr algn="l"/>
            <a:r>
              <a:rPr lang="en-US" sz="2800" b="1" dirty="0" smtClean="0"/>
              <a:t>11:00:</a:t>
            </a:r>
            <a:r>
              <a:rPr lang="en-US" sz="2800" dirty="0" smtClean="0"/>
              <a:t> K-12 Outreach in RE in PR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458200" cy="2819400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How can project activities be used to address UPRM Research Ethics Issues?</a:t>
            </a:r>
            <a:br>
              <a:rPr lang="en-US" sz="4000" i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2590800"/>
          </a:xfrm>
        </p:spPr>
        <p:txBody>
          <a:bodyPr>
            <a:normAutofit/>
          </a:bodyPr>
          <a:lstStyle/>
          <a:p>
            <a:pPr algn="l"/>
            <a:endParaRPr lang="en-US" sz="1200" i="1" dirty="0" smtClean="0"/>
          </a:p>
          <a:p>
            <a:pPr algn="l"/>
            <a:r>
              <a:rPr lang="en-US" sz="3600" dirty="0" smtClean="0"/>
              <a:t>11:15: Breakout Groups discuss theme</a:t>
            </a:r>
          </a:p>
          <a:p>
            <a:pPr algn="l"/>
            <a:endParaRPr lang="en-US" sz="1050" dirty="0" smtClean="0"/>
          </a:p>
          <a:p>
            <a:pPr algn="l"/>
            <a:r>
              <a:rPr lang="en-US" sz="3600" dirty="0" smtClean="0"/>
              <a:t>11:35: Plenary Discussion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458200" cy="3429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dirty="0" smtClean="0"/>
              <a:t>What do we want to institutionalize in RE?</a:t>
            </a:r>
            <a:br>
              <a:rPr lang="en-US" b="1" i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dirty="0" smtClean="0"/>
              <a:t>How do we go about institutionalizing it?</a:t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81000" y="3962400"/>
            <a:ext cx="8458200" cy="2743200"/>
          </a:xfrm>
        </p:spPr>
        <p:txBody>
          <a:bodyPr>
            <a:normAutofit fontScale="77500" lnSpcReduction="20000"/>
          </a:bodyPr>
          <a:lstStyle/>
          <a:p>
            <a:endParaRPr lang="en-US" sz="1300" i="1" dirty="0" smtClean="0"/>
          </a:p>
          <a:p>
            <a:r>
              <a:rPr lang="en-US" sz="3300" dirty="0" smtClean="0"/>
              <a:t>1. Introduction for Afternoon discussion of institutionalization</a:t>
            </a:r>
          </a:p>
          <a:p>
            <a:r>
              <a:rPr lang="en-US" sz="3300" dirty="0" smtClean="0"/>
              <a:t>2. Break out groups brainstorm 3 to 5 options</a:t>
            </a:r>
          </a:p>
          <a:p>
            <a:r>
              <a:rPr lang="en-US" sz="3300" dirty="0" smtClean="0"/>
              <a:t>3. Three Ways to Implement Research Ethics: A Benchmark</a:t>
            </a:r>
          </a:p>
          <a:p>
            <a:r>
              <a:rPr lang="en-US" sz="3300" dirty="0" smtClean="0"/>
              <a:t>4. Break out groups refine / integrate implementation options</a:t>
            </a:r>
          </a:p>
          <a:p>
            <a:endParaRPr lang="en-US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458200" cy="1222375"/>
          </a:xfrm>
        </p:spPr>
        <p:txBody>
          <a:bodyPr/>
          <a:lstStyle/>
          <a:p>
            <a:r>
              <a:rPr lang="en-US" dirty="0" smtClean="0"/>
              <a:t>institutionalizing research Ethics: Benchmarks and Criteria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To institutionalize RE we need…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Administration Buy-In</a:t>
            </a:r>
          </a:p>
          <a:p>
            <a:endParaRPr lang="en-US" sz="1200" dirty="0" smtClean="0"/>
          </a:p>
          <a:p>
            <a:r>
              <a:rPr lang="en-US" dirty="0" smtClean="0"/>
              <a:t>Faculty Buy-In</a:t>
            </a:r>
          </a:p>
          <a:p>
            <a:pPr lvl="1"/>
            <a:r>
              <a:rPr lang="en-US" dirty="0" smtClean="0"/>
              <a:t>“capturing expertise of practitioners”</a:t>
            </a:r>
          </a:p>
          <a:p>
            <a:pPr lvl="1"/>
            <a:r>
              <a:rPr lang="en-US" dirty="0" smtClean="0"/>
              <a:t>Senior Faculty</a:t>
            </a:r>
          </a:p>
          <a:p>
            <a:pPr lvl="1"/>
            <a:r>
              <a:rPr lang="en-US" dirty="0" smtClean="0"/>
              <a:t>Junior Faculty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Find niche within Organizational Ecology</a:t>
            </a:r>
          </a:p>
          <a:p>
            <a:pPr lvl="1"/>
            <a:r>
              <a:rPr lang="en-US" dirty="0" smtClean="0"/>
              <a:t>Curricular niche</a:t>
            </a:r>
          </a:p>
          <a:p>
            <a:pPr lvl="1"/>
            <a:r>
              <a:rPr lang="en-US" dirty="0" smtClean="0"/>
              <a:t>Hooking into existing UPRM </a:t>
            </a:r>
            <a:r>
              <a:rPr lang="en-US" b="1" dirty="0" smtClean="0"/>
              <a:t>“entities” </a:t>
            </a:r>
            <a:r>
              <a:rPr lang="en-US" dirty="0" smtClean="0"/>
              <a:t>(CEP, Graduate School, Research programs, </a:t>
            </a:r>
            <a:r>
              <a:rPr lang="en-US" i="1" dirty="0" smtClean="0"/>
              <a:t>Grant Funding Agencies)</a:t>
            </a:r>
          </a:p>
          <a:p>
            <a:endParaRPr lang="en-US" sz="1200" dirty="0" smtClean="0"/>
          </a:p>
          <a:p>
            <a:r>
              <a:rPr lang="en-US" dirty="0" smtClean="0"/>
              <a:t>Generating Resources (Financial, Technological, etc)</a:t>
            </a:r>
          </a:p>
          <a:p>
            <a:endParaRPr lang="en-US" sz="1100" dirty="0" smtClean="0"/>
          </a:p>
          <a:p>
            <a:r>
              <a:rPr lang="en-US" dirty="0" smtClean="0"/>
              <a:t>Recruiting Qualified Faculty (Ethicists and Experienced Researchers)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458200" cy="12223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Student Buy-in?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Our project used active learning strategies like graduate students becoming mentors, case analysis activities, and banquet based on poster presentations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GERESE?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An interdisciplinary team at UPRM is…</a:t>
            </a:r>
          </a:p>
          <a:p>
            <a:pPr lvl="1">
              <a:buNone/>
            </a:pPr>
            <a:r>
              <a:rPr lang="en-US" dirty="0" smtClean="0"/>
              <a:t>planning, testing and assessing…</a:t>
            </a:r>
          </a:p>
          <a:p>
            <a:pPr lvl="1">
              <a:buNone/>
            </a:pPr>
            <a:r>
              <a:rPr lang="en-US" dirty="0" smtClean="0"/>
              <a:t>a new framework for teaching Research Ethics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b="1" dirty="0" smtClean="0"/>
              <a:t>Framework :</a:t>
            </a:r>
          </a:p>
          <a:p>
            <a:pPr lvl="1">
              <a:buNone/>
            </a:pPr>
            <a:r>
              <a:rPr lang="en-US" dirty="0" smtClean="0"/>
              <a:t>1. series of workshops for graduate students, </a:t>
            </a:r>
          </a:p>
          <a:p>
            <a:pPr lvl="1">
              <a:buNone/>
            </a:pPr>
            <a:r>
              <a:rPr lang="en-US" dirty="0" smtClean="0"/>
              <a:t>2. separate activities for faculty development, </a:t>
            </a:r>
          </a:p>
          <a:p>
            <a:pPr lvl="1">
              <a:buNone/>
            </a:pPr>
            <a:r>
              <a:rPr lang="en-US" dirty="0" smtClean="0"/>
              <a:t>3. mentoring opportunities for faculty / students, </a:t>
            </a:r>
          </a:p>
          <a:p>
            <a:pPr lvl="1">
              <a:buNone/>
            </a:pPr>
            <a:r>
              <a:rPr lang="en-US" dirty="0" smtClean="0"/>
              <a:t>4. new series of courses on Research Ethics. </a:t>
            </a:r>
          </a:p>
          <a:p>
            <a:pPr lvl="1">
              <a:buNone/>
            </a:pPr>
            <a:endParaRPr lang="en-US" sz="1100" dirty="0" smtClean="0"/>
          </a:p>
          <a:p>
            <a:pPr>
              <a:buNone/>
            </a:pPr>
            <a:r>
              <a:rPr lang="en-US" b="1" dirty="0" smtClean="0"/>
              <a:t>Final objective:</a:t>
            </a:r>
          </a:p>
          <a:p>
            <a:pPr lvl="1">
              <a:buNone/>
            </a:pPr>
            <a:r>
              <a:rPr lang="en-US" dirty="0" smtClean="0"/>
              <a:t>Foster and support ethical behavior and social</a:t>
            </a:r>
          </a:p>
          <a:p>
            <a:pPr lvl="1">
              <a:buNone/>
            </a:pPr>
            <a:r>
              <a:rPr lang="en-US" dirty="0" smtClean="0"/>
              <a:t>commitment among researchers in Science and </a:t>
            </a:r>
          </a:p>
          <a:p>
            <a:pPr lvl="1">
              <a:buNone/>
            </a:pPr>
            <a:r>
              <a:rPr lang="en-US" dirty="0" smtClean="0"/>
              <a:t>Engineering.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2" cy="705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69572"/>
                <a:gridCol w="1306286"/>
                <a:gridCol w="1306286"/>
                <a:gridCol w="1306286"/>
                <a:gridCol w="1306286"/>
                <a:gridCol w="1306286"/>
              </a:tblGrid>
              <a:tr h="11081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Program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Adminis-trative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Buy-in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Faculty Buy-in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Inst. Ecology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Generating Resources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Qualified Faculty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  <a:tr h="12312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Emory University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day workshop in 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 </a:t>
                      </a:r>
                      <a:r>
                        <a:rPr lang="en-US" sz="1800" baseline="0" dirty="0" smtClean="0"/>
                        <a:t>attended workshops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Yes: due to top down leadership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Integration into curriculum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Univ</a:t>
                      </a:r>
                      <a:r>
                        <a:rPr lang="en-US" sz="1800" dirty="0" smtClean="0"/>
                        <a:t> and grant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suppt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Leaders over-extended</a:t>
                      </a:r>
                      <a:endParaRPr lang="en-US" sz="1800" dirty="0"/>
                    </a:p>
                  </a:txBody>
                  <a:tcPr/>
                </a:tc>
              </a:tr>
              <a:tr h="15390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University of Pitt.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Workshops, mentoring,  courses,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Adminis-tration</a:t>
                      </a:r>
                      <a:r>
                        <a:rPr lang="en-US" sz="1800" dirty="0" smtClean="0"/>
                        <a:t> provides 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No: </a:t>
                      </a:r>
                      <a:r>
                        <a:rPr lang="en-US" sz="1800" dirty="0" err="1" smtClean="0"/>
                        <a:t>Jr</a:t>
                      </a:r>
                      <a:r>
                        <a:rPr lang="en-US" sz="1800" dirty="0" smtClean="0"/>
                        <a:t> faculty not supported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Integration</a:t>
                      </a:r>
                      <a:r>
                        <a:rPr lang="en-US" sz="1800" baseline="0" dirty="0" smtClean="0"/>
                        <a:t> into curriculum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Univ</a:t>
                      </a:r>
                      <a:r>
                        <a:rPr lang="en-US" sz="1800" dirty="0" smtClean="0"/>
                        <a:t> and grant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suppt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Leaders over-extended</a:t>
                      </a:r>
                      <a:endParaRPr lang="en-US" sz="1800" dirty="0"/>
                    </a:p>
                  </a:txBody>
                  <a:tcPr/>
                </a:tc>
              </a:tr>
              <a:tr h="15390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Open</a:t>
                      </a:r>
                      <a:r>
                        <a:rPr lang="en-US" sz="1800" baseline="0" dirty="0" smtClean="0"/>
                        <a:t> Seminar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Online 1-</a:t>
                      </a:r>
                      <a:r>
                        <a:rPr lang="en-US" sz="1800" baseline="0" dirty="0" smtClean="0"/>
                        <a:t> hour self-guided course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Multi-University</a:t>
                      </a:r>
                      <a:r>
                        <a:rPr lang="en-US" sz="1800" baseline="0" dirty="0" smtClean="0"/>
                        <a:t> NSF initiative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Faculty provide modules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Flexible 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NSF grant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Self-Guided Approach for teachers and students</a:t>
                      </a:r>
                      <a:endParaRPr lang="en-US" sz="1800" dirty="0"/>
                    </a:p>
                  </a:txBody>
                  <a:tcPr/>
                </a:tc>
              </a:tr>
              <a:tr h="144054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Intensive Retreat  /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student</a:t>
                      </a:r>
                      <a:r>
                        <a:rPr lang="en-US" sz="1800" baseline="0" dirty="0" smtClean="0"/>
                        <a:t> cases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Supported by APPE &amp; </a:t>
                      </a:r>
                      <a:r>
                        <a:rPr lang="en-US" sz="1800" dirty="0" err="1" smtClean="0"/>
                        <a:t>Poynter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Cntr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Housed in APPE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Housed</a:t>
                      </a:r>
                      <a:r>
                        <a:rPr lang="en-US" sz="1800" baseline="0" dirty="0" smtClean="0"/>
                        <a:t> in APPE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Grant funds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Outside experts (NSF</a:t>
                      </a:r>
                      <a:r>
                        <a:rPr lang="en-US" sz="1800" baseline="0" dirty="0" smtClean="0"/>
                        <a:t> $)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Standalone course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Three Hour Course? (Research Ethics for all areas)</a:t>
            </a:r>
          </a:p>
          <a:p>
            <a:endParaRPr lang="en-US" sz="1100" dirty="0" smtClean="0"/>
          </a:p>
          <a:p>
            <a:r>
              <a:rPr lang="en-US" dirty="0" smtClean="0"/>
              <a:t>One Hour Course (Tied to Research Area)?</a:t>
            </a:r>
          </a:p>
          <a:p>
            <a:endParaRPr lang="en-US" sz="1100" dirty="0" smtClean="0"/>
          </a:p>
          <a:p>
            <a:r>
              <a:rPr lang="en-US" dirty="0" smtClean="0"/>
              <a:t>Three Hour Course—Modular Approach?</a:t>
            </a:r>
          </a:p>
          <a:p>
            <a:endParaRPr lang="en-US" sz="1100" dirty="0" smtClean="0"/>
          </a:p>
          <a:p>
            <a:r>
              <a:rPr lang="en-US" dirty="0" smtClean="0"/>
              <a:t>Small Course or Mega Course?</a:t>
            </a:r>
          </a:p>
          <a:p>
            <a:pPr lvl="1"/>
            <a:r>
              <a:rPr lang="en-US" dirty="0" smtClean="0"/>
              <a:t>Recruiting qualified faculty</a:t>
            </a:r>
          </a:p>
          <a:p>
            <a:pPr lvl="1"/>
            <a:r>
              <a:rPr lang="en-US" dirty="0" smtClean="0"/>
              <a:t>Help from Graduate Assistants</a:t>
            </a:r>
          </a:p>
          <a:p>
            <a:pPr lvl="1"/>
            <a:r>
              <a:rPr lang="en-US" dirty="0" smtClean="0"/>
              <a:t>Limitations of small and mega courses</a:t>
            </a:r>
          </a:p>
          <a:p>
            <a:pPr lvl="1"/>
            <a:r>
              <a:rPr lang="en-US" dirty="0" smtClean="0"/>
              <a:t>Cost?  (Not as easy to decide as you might think)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APPE--Graduate Research Ethics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NSF SBR 9421897</a:t>
            </a:r>
          </a:p>
          <a:p>
            <a:endParaRPr lang="en-US" sz="1200" dirty="0" smtClean="0"/>
          </a:p>
          <a:p>
            <a:r>
              <a:rPr lang="en-US" dirty="0" smtClean="0"/>
              <a:t>Intensive Exposure to Ethical and Theoretical Components of Research Ethics</a:t>
            </a:r>
          </a:p>
          <a:p>
            <a:endParaRPr lang="en-US" sz="1200" dirty="0" smtClean="0"/>
          </a:p>
          <a:p>
            <a:r>
              <a:rPr lang="en-US" dirty="0" smtClean="0"/>
              <a:t>Research Ethics Experts (Pritchard, </a:t>
            </a:r>
            <a:r>
              <a:rPr lang="en-US" dirty="0" err="1" smtClean="0"/>
              <a:t>Muskavitch</a:t>
            </a:r>
            <a:r>
              <a:rPr lang="en-US" dirty="0" smtClean="0"/>
              <a:t>, </a:t>
            </a:r>
            <a:r>
              <a:rPr lang="en-US" dirty="0" err="1" smtClean="0"/>
              <a:t>Vesilind</a:t>
            </a:r>
            <a:r>
              <a:rPr lang="en-US" dirty="0" smtClean="0"/>
              <a:t>, Johnson, </a:t>
            </a:r>
            <a:r>
              <a:rPr lang="en-US" dirty="0" err="1" smtClean="0"/>
              <a:t>Schrag</a:t>
            </a:r>
            <a:r>
              <a:rPr lang="en-US" dirty="0" smtClean="0"/>
              <a:t>, Weil)</a:t>
            </a:r>
          </a:p>
          <a:p>
            <a:endParaRPr lang="en-US" sz="1200" dirty="0" smtClean="0"/>
          </a:p>
          <a:p>
            <a:r>
              <a:rPr lang="en-US" dirty="0" smtClean="0"/>
              <a:t>Graduate students representing different academic areas</a:t>
            </a:r>
          </a:p>
          <a:p>
            <a:endParaRPr lang="en-US" sz="1200" dirty="0" smtClean="0"/>
          </a:p>
          <a:p>
            <a:r>
              <a:rPr lang="en-US" dirty="0" smtClean="0"/>
              <a:t>Students Write Cases—Experts write commentaries</a:t>
            </a:r>
          </a:p>
          <a:p>
            <a:pPr lvl="1"/>
            <a:r>
              <a:rPr lang="en-US" dirty="0" smtClean="0"/>
              <a:t>Spectacularly successful product and experience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R" dirty="0" smtClean="0"/>
              <a:t>Posibles mecanismos:</a:t>
            </a:r>
          </a:p>
          <a:p>
            <a:pPr lvl="1"/>
            <a:r>
              <a:rPr lang="es-PR" dirty="0" err="1" smtClean="0"/>
              <a:t>Group</a:t>
            </a:r>
            <a:r>
              <a:rPr lang="es-PR" dirty="0" smtClean="0"/>
              <a:t> </a:t>
            </a:r>
            <a:r>
              <a:rPr lang="es-PR" dirty="0" err="1" smtClean="0"/>
              <a:t>meetings</a:t>
            </a:r>
            <a:r>
              <a:rPr lang="es-PR" dirty="0" smtClean="0"/>
              <a:t>—una vez al mes discutir un caso.  El tamaño de un </a:t>
            </a:r>
            <a:r>
              <a:rPr lang="es-PR" dirty="0" err="1" smtClean="0"/>
              <a:t>group</a:t>
            </a:r>
            <a:r>
              <a:rPr lang="es-PR" dirty="0" smtClean="0"/>
              <a:t> </a:t>
            </a:r>
            <a:r>
              <a:rPr lang="es-PR" dirty="0" err="1" smtClean="0"/>
              <a:t>meeting</a:t>
            </a:r>
            <a:r>
              <a:rPr lang="es-PR" dirty="0" smtClean="0"/>
              <a:t> es ideal para discusiones</a:t>
            </a:r>
          </a:p>
          <a:p>
            <a:pPr lvl="1"/>
            <a:r>
              <a:rPr lang="es-PR" dirty="0" smtClean="0"/>
              <a:t>Seminarios graduados—similar al anterior pero típicamente participar 30-50 estudiantes</a:t>
            </a:r>
          </a:p>
          <a:p>
            <a:pPr lvl="1"/>
            <a:r>
              <a:rPr lang="es-PR" dirty="0" smtClean="0"/>
              <a:t>“</a:t>
            </a:r>
            <a:r>
              <a:rPr lang="es-PR" dirty="0" err="1" smtClean="0"/>
              <a:t>Ethics</a:t>
            </a:r>
            <a:r>
              <a:rPr lang="es-PR" dirty="0" smtClean="0"/>
              <a:t> Clubs” como “</a:t>
            </a:r>
            <a:r>
              <a:rPr lang="es-PR" dirty="0" err="1" smtClean="0"/>
              <a:t>journal</a:t>
            </a:r>
            <a:r>
              <a:rPr lang="es-PR" dirty="0" smtClean="0"/>
              <a:t> clubs” pero no se limitan a un solo profesor.  El problema es que es una carga/tarea adicional para los participante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4582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we want to institutionalize in RE?</a:t>
            </a:r>
            <a:br>
              <a:rPr lang="en-US" dirty="0" smtClean="0"/>
            </a:br>
            <a:r>
              <a:rPr lang="en-US" dirty="0" smtClean="0"/>
              <a:t>How do we go about institutionalizing it?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84582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2:05: Break out groups refine and integrate institutionalization options</a:t>
            </a:r>
          </a:p>
          <a:p>
            <a:r>
              <a:rPr lang="en-US" dirty="0" smtClean="0"/>
              <a:t>2:25: Break out groups debrief leading to a plenary discussion of institutionalization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458200" cy="1222375"/>
          </a:xfrm>
        </p:spPr>
        <p:txBody>
          <a:bodyPr/>
          <a:lstStyle/>
          <a:p>
            <a:r>
              <a:rPr lang="en-US" dirty="0" smtClean="0"/>
              <a:t>Workshop Assessment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2:45: Closing remarks </a:t>
            </a:r>
            <a:r>
              <a:rPr lang="en-US" smtClean="0"/>
              <a:t>and evaluations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all your time and hard work…</a:t>
            </a:r>
          </a:p>
          <a:p>
            <a:endParaRPr lang="en-US" dirty="0" smtClean="0"/>
          </a:p>
          <a:p>
            <a:r>
              <a:rPr lang="en-US" dirty="0" smtClean="0"/>
              <a:t>Stay in Touch…</a:t>
            </a:r>
          </a:p>
          <a:p>
            <a:endParaRPr lang="en-US" dirty="0" smtClean="0"/>
          </a:p>
          <a:p>
            <a:r>
              <a:rPr lang="en-US" dirty="0" smtClean="0"/>
              <a:t>www.cnx.org</a:t>
            </a:r>
          </a:p>
          <a:p>
            <a:endParaRPr lang="en-US" dirty="0" smtClean="0"/>
          </a:p>
          <a:p>
            <a:r>
              <a:rPr lang="en-US" dirty="0" smtClean="0"/>
              <a:t>www.eactoolkit.com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058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EAC </a:t>
            </a:r>
            <a:r>
              <a:rPr lang="en-US" dirty="0" err="1" smtClean="0"/>
              <a:t>Tookit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NSF 0551779: </a:t>
            </a:r>
          </a:p>
          <a:p>
            <a:r>
              <a:rPr lang="en-US" sz="2400" b="1" dirty="0" smtClean="0"/>
              <a:t>Collaborative Development of Ethics Across the Curriculum Resources and Sharing of Best Practices</a:t>
            </a:r>
          </a:p>
          <a:p>
            <a:pPr lvl="2"/>
            <a:r>
              <a:rPr lang="en-US" sz="1800" dirty="0" smtClean="0"/>
              <a:t>Halley D. Sanchez</a:t>
            </a:r>
          </a:p>
          <a:p>
            <a:pPr lvl="2"/>
            <a:r>
              <a:rPr lang="en-US" sz="1800" dirty="0" err="1" smtClean="0"/>
              <a:t>Aury</a:t>
            </a:r>
            <a:r>
              <a:rPr lang="en-US" sz="1800" dirty="0" smtClean="0"/>
              <a:t> </a:t>
            </a:r>
            <a:r>
              <a:rPr lang="en-US" sz="1800" dirty="0" err="1" smtClean="0"/>
              <a:t>Curbelo</a:t>
            </a:r>
            <a:endParaRPr lang="en-US" sz="1800" dirty="0" smtClean="0"/>
          </a:p>
          <a:p>
            <a:pPr lvl="2"/>
            <a:r>
              <a:rPr lang="en-US" sz="1800" dirty="0" smtClean="0"/>
              <a:t>Jose Cruz</a:t>
            </a:r>
          </a:p>
          <a:p>
            <a:pPr lvl="1"/>
            <a:endParaRPr lang="en-US" sz="1050" dirty="0" smtClean="0"/>
          </a:p>
          <a:p>
            <a:r>
              <a:rPr lang="en-US" i="1" dirty="0" smtClean="0"/>
              <a:t>“online platform that facilitates integrated access, collaborative creation, continual improvement, and interactive dissemination of EAC resources and instructional best practices</a:t>
            </a:r>
            <a:r>
              <a:rPr lang="en-US" dirty="0" smtClean="0"/>
              <a:t>”</a:t>
            </a:r>
          </a:p>
          <a:p>
            <a:pPr lvl="1"/>
            <a:endParaRPr lang="en-US" sz="1050" dirty="0" smtClean="0"/>
          </a:p>
          <a:p>
            <a:r>
              <a:rPr lang="en-US" sz="2800" dirty="0" smtClean="0"/>
              <a:t>Their Task: Observe workshop and provide outsider’s perspective for post workshop assessment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GERESE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NSF 0629377 (Graduate Education in Research Ethics for Scientists and Engineers)</a:t>
            </a:r>
          </a:p>
          <a:p>
            <a:endParaRPr lang="en-US" sz="1050" dirty="0" smtClean="0"/>
          </a:p>
          <a:p>
            <a:r>
              <a:rPr lang="en-US" dirty="0" smtClean="0"/>
              <a:t>Jorge </a:t>
            </a:r>
            <a:r>
              <a:rPr lang="en-US" dirty="0" err="1" smtClean="0"/>
              <a:t>Ferrer</a:t>
            </a:r>
            <a:endParaRPr lang="en-US" dirty="0" smtClean="0"/>
          </a:p>
          <a:p>
            <a:r>
              <a:rPr lang="en-US" dirty="0" smtClean="0"/>
              <a:t>Didier Valdes</a:t>
            </a:r>
          </a:p>
          <a:p>
            <a:r>
              <a:rPr lang="en-US" dirty="0" smtClean="0"/>
              <a:t>Carlos Rios-Velazquez</a:t>
            </a:r>
          </a:p>
          <a:p>
            <a:r>
              <a:rPr lang="en-US" dirty="0" smtClean="0"/>
              <a:t>Efrain O’Neill-Carrillo</a:t>
            </a:r>
          </a:p>
          <a:p>
            <a:r>
              <a:rPr lang="en-US" dirty="0" smtClean="0"/>
              <a:t>Erika Jaramillo</a:t>
            </a:r>
          </a:p>
          <a:p>
            <a:r>
              <a:rPr lang="en-US" dirty="0" smtClean="0"/>
              <a:t>Morgan </a:t>
            </a:r>
            <a:r>
              <a:rPr lang="en-US" dirty="0" err="1" smtClean="0"/>
              <a:t>Echeverry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Faculty Stakeholders in research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You…</a:t>
            </a:r>
          </a:p>
          <a:p>
            <a:endParaRPr lang="en-US" sz="1400" dirty="0" smtClean="0"/>
          </a:p>
          <a:p>
            <a:r>
              <a:rPr lang="en-US" dirty="0" smtClean="0"/>
              <a:t>Some of you participated in November 29, 2007 Workshop</a:t>
            </a:r>
          </a:p>
          <a:p>
            <a:endParaRPr lang="en-US" sz="1400" dirty="0" smtClean="0"/>
          </a:p>
          <a:p>
            <a:r>
              <a:rPr lang="en-US" dirty="0" smtClean="0"/>
              <a:t>You care about research ethics and have special insights into…</a:t>
            </a:r>
          </a:p>
          <a:p>
            <a:pPr lvl="1"/>
            <a:r>
              <a:rPr lang="en-US" dirty="0" smtClean="0"/>
              <a:t>Research into your academic domain</a:t>
            </a:r>
          </a:p>
          <a:p>
            <a:pPr lvl="1"/>
            <a:r>
              <a:rPr lang="en-US" dirty="0" smtClean="0"/>
              <a:t>Its ethical problems</a:t>
            </a:r>
          </a:p>
          <a:p>
            <a:pPr lvl="1"/>
            <a:r>
              <a:rPr lang="en-US" dirty="0" smtClean="0"/>
              <a:t>How your students and colleagues cope</a:t>
            </a:r>
          </a:p>
          <a:p>
            <a:pPr lvl="1"/>
            <a:endParaRPr lang="en-US" sz="1300" dirty="0" smtClean="0"/>
          </a:p>
          <a:p>
            <a:r>
              <a:rPr lang="en-US" dirty="0" smtClean="0"/>
              <a:t>We need your input to…</a:t>
            </a:r>
          </a:p>
          <a:p>
            <a:pPr lvl="1"/>
            <a:r>
              <a:rPr lang="en-US" dirty="0" smtClean="0"/>
              <a:t>Further validate issues in research ethics</a:t>
            </a:r>
          </a:p>
          <a:p>
            <a:pPr lvl="1"/>
            <a:r>
              <a:rPr lang="en-US" dirty="0" smtClean="0"/>
              <a:t>Assess the components of our project</a:t>
            </a:r>
          </a:p>
          <a:p>
            <a:pPr lvl="1"/>
            <a:r>
              <a:rPr lang="en-US" dirty="0" smtClean="0"/>
              <a:t>Assess the “what” and “how” of institutionalization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I. Identifying and Validating Research Ethics Issues in the UPRM Context</a:t>
            </a:r>
          </a:p>
          <a:p>
            <a:endParaRPr lang="en-US" dirty="0" smtClean="0"/>
          </a:p>
          <a:p>
            <a:r>
              <a:rPr lang="en-US" dirty="0" smtClean="0"/>
              <a:t>II. Disseminating GERESE at UPRM: An Overview</a:t>
            </a:r>
          </a:p>
          <a:p>
            <a:endParaRPr lang="en-US" dirty="0" smtClean="0"/>
          </a:p>
          <a:p>
            <a:r>
              <a:rPr lang="en-US" dirty="0" smtClean="0"/>
              <a:t>III. GERESE Project Assessment</a:t>
            </a:r>
          </a:p>
          <a:p>
            <a:pPr lvl="1"/>
            <a:r>
              <a:rPr lang="en-US" dirty="0" smtClean="0"/>
              <a:t>How can project activities be used to address UPRM Research Ethics Issues?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IV. Institutionalizing Research Ethics at UPRM</a:t>
            </a:r>
          </a:p>
          <a:p>
            <a:pPr lvl="1"/>
            <a:r>
              <a:rPr lang="en-US" dirty="0" smtClean="0"/>
              <a:t>What do we want to institutionalize in Research Ethics?</a:t>
            </a:r>
          </a:p>
          <a:p>
            <a:pPr lvl="1"/>
            <a:r>
              <a:rPr lang="en-US" dirty="0" smtClean="0"/>
              <a:t>How do we go about institutionalizing it?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V. Workshop Assessment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222375"/>
          </a:xfrm>
        </p:spPr>
        <p:txBody>
          <a:bodyPr>
            <a:normAutofit/>
          </a:bodyPr>
          <a:lstStyle/>
          <a:p>
            <a:r>
              <a:rPr lang="en-US" b="1" dirty="0" smtClean="0"/>
              <a:t>Identify and Validate research ethics issues in the UPRM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2514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dirty="0" smtClean="0"/>
              <a:t>9:00: Summary of Issues in RE and rankings</a:t>
            </a:r>
          </a:p>
          <a:p>
            <a:pPr algn="l"/>
            <a:r>
              <a:rPr lang="en-US" sz="2800" b="1" dirty="0" smtClean="0"/>
              <a:t>	</a:t>
            </a:r>
          </a:p>
          <a:p>
            <a:pPr algn="l"/>
            <a:r>
              <a:rPr lang="en-US" sz="2800" b="1" dirty="0" smtClean="0"/>
              <a:t>9:15: Historical and Theoretical Context of RE </a:t>
            </a:r>
          </a:p>
          <a:p>
            <a:pPr algn="l"/>
            <a:endParaRPr lang="en-US" sz="2800" b="1" dirty="0" smtClean="0"/>
          </a:p>
          <a:p>
            <a:pPr algn="l"/>
            <a:r>
              <a:rPr lang="en-US" sz="2800" b="1" dirty="0" smtClean="0"/>
              <a:t>9:45: Mapping UPRM issues onto Theoretical and Historical Context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Workshop: November 29, 2007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/>
          </a:bodyPr>
          <a:lstStyle/>
          <a:p>
            <a:r>
              <a:rPr lang="en-US" dirty="0" smtClean="0"/>
              <a:t>Discussed sample cases in research ethics</a:t>
            </a:r>
          </a:p>
          <a:p>
            <a:endParaRPr lang="en-US" dirty="0" smtClean="0"/>
          </a:p>
          <a:p>
            <a:r>
              <a:rPr lang="en-US" dirty="0" smtClean="0"/>
              <a:t>Brainstormed Issues</a:t>
            </a:r>
          </a:p>
          <a:p>
            <a:endParaRPr lang="en-US" dirty="0" smtClean="0"/>
          </a:p>
          <a:p>
            <a:r>
              <a:rPr lang="en-US" dirty="0" smtClean="0"/>
              <a:t>Ranked Issues</a:t>
            </a:r>
          </a:p>
          <a:p>
            <a:pPr lvl="1"/>
            <a:r>
              <a:rPr lang="en-US" dirty="0" smtClean="0"/>
              <a:t>Participants were given stickers valued from one to five points</a:t>
            </a:r>
          </a:p>
          <a:p>
            <a:pPr lvl="1"/>
            <a:r>
              <a:rPr lang="en-US" dirty="0" smtClean="0"/>
              <a:t>Participants then voted by placing colored sticker next to issue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1529</TotalTime>
  <Words>1010</Words>
  <Application>Microsoft Office PowerPoint</Application>
  <PresentationFormat>On-screen Show (4:3)</PresentationFormat>
  <Paragraphs>215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Trek</vt:lpstr>
      <vt:lpstr>GERESE—A Faculty Workshop   (Graduate Education in Research Ethics for Scientists and Engineering)</vt:lpstr>
      <vt:lpstr>What is GERESE?</vt:lpstr>
      <vt:lpstr>Slide 3</vt:lpstr>
      <vt:lpstr>EAC Tookit Team</vt:lpstr>
      <vt:lpstr>GERESE Team</vt:lpstr>
      <vt:lpstr>Faculty Stakeholders in research ethics</vt:lpstr>
      <vt:lpstr>Agenda</vt:lpstr>
      <vt:lpstr>Identify and Validate research ethics issues in the UPRM Context</vt:lpstr>
      <vt:lpstr>Workshop: November 29, 2007</vt:lpstr>
      <vt:lpstr>Research Ethics Issues &amp; Rankings</vt:lpstr>
      <vt:lpstr>Research Ethics Issues &amp; Rankings</vt:lpstr>
      <vt:lpstr>Historical and Theoretical Context of Research Ethics</vt:lpstr>
      <vt:lpstr>Validating Research Ethics Issues</vt:lpstr>
      <vt:lpstr>Disseminating GERESE at UPRM</vt:lpstr>
      <vt:lpstr>How can project activities be used to address UPRM Research Ethics Issues? </vt:lpstr>
      <vt:lpstr> What do we want to institutionalize in RE?  How do we go about institutionalizing it? </vt:lpstr>
      <vt:lpstr>institutionalizing research Ethics: Benchmarks and Criteria</vt:lpstr>
      <vt:lpstr>To institutionalize RE we need…</vt:lpstr>
      <vt:lpstr>Student Buy-in?</vt:lpstr>
      <vt:lpstr>Slide 20</vt:lpstr>
      <vt:lpstr>Standalone course </vt:lpstr>
      <vt:lpstr>APPE--Graduate Research Ethics Education</vt:lpstr>
      <vt:lpstr>Suggestions</vt:lpstr>
      <vt:lpstr>What do we want to institutionalize in RE? How do we go about institutionalizing it?</vt:lpstr>
      <vt:lpstr>Workshop Assessment</vt:lpstr>
      <vt:lpstr>Concluding Remarks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GERESE (Graduate Education in Research Ethics for Scientists and Engineering—A Faculty Workshop</dc:title>
  <dc:creator> </dc:creator>
  <cp:lastModifiedBy> </cp:lastModifiedBy>
  <cp:revision>103</cp:revision>
  <dcterms:created xsi:type="dcterms:W3CDTF">2009-01-26T14:15:28Z</dcterms:created>
  <dcterms:modified xsi:type="dcterms:W3CDTF">2009-01-30T00:10:17Z</dcterms:modified>
</cp:coreProperties>
</file>