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4"/>
  </p:normalViewPr>
  <p:slideViewPr>
    <p:cSldViewPr>
      <p:cViewPr varScale="1">
        <p:scale>
          <a:sx n="102" d="100"/>
          <a:sy n="102" d="100"/>
        </p:scale>
        <p:origin x="1624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EA7195DD-F6EF-574D-98B8-B24533F0C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B1B95D-FD70-8C45-9B4B-A26BBC83976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924BF-9D69-3E4D-B10D-4BC0631518B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2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802D20-ECD0-6A43-A5A9-5546E06F4E9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33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990ADE-BAEE-5443-A722-ECE350B25A5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36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C9229-6201-7540-9A97-991483C43B3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38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4A279D-505D-DA42-9957-4D877C5BFCB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0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93D19A-BA93-D24E-89D4-67CAD2CB8B9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3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7E537A-F379-6146-8CD4-0E91C645E9E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45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53C18C-CF9B-364A-B705-50DC17C67CF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6557EF-0069-2741-AD75-28E89433B5C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AC5F0A6-549A-8F4D-99D5-C4A86CE51A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4FD9DE-9418-F04A-8920-935BEC384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0663" y="301625"/>
            <a:ext cx="2068512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057900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1CF6A9-8117-2B4D-9C5E-329D7DB10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3" y="301625"/>
            <a:ext cx="8278812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014663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435725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C0C4215F-F597-0A43-B9F0-1F13ADF8BC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FA32AE-4955-A747-8D32-38F30B6A5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CB4E9F-B0CE-3F4B-A5DF-21695153E7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3990975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68475"/>
            <a:ext cx="3990975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95C864-AFD9-BF4B-B7C2-6320DE350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E4D8BE-72DB-4245-9EA0-718D75894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E9ED2BD-6AEB-2549-A12D-DB2E4ED3F3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F8F271D-0C12-B240-BAC9-DA42258A1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888669-083B-C14F-AE39-ED6544A126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DE72ED-40F4-3948-8461-FEF6F8ADB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301625"/>
            <a:ext cx="827881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134350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014663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435725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fld id="{8C84EBCF-66EB-EA44-AE86-73D030C7E9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kern="1200">
          <a:solidFill>
            <a:srgbClr val="198A8A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198A8A"/>
          </a:solidFill>
          <a:latin typeface="Arial" charset="0"/>
          <a:ea typeface="Arial Unicode MS" charset="0"/>
          <a:cs typeface="Arial Unicode M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198A8A"/>
          </a:solidFill>
          <a:latin typeface="Arial" charset="0"/>
          <a:ea typeface="Arial Unicode MS" charset="0"/>
          <a:cs typeface="Arial Unicode M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198A8A"/>
          </a:solidFill>
          <a:latin typeface="Arial" charset="0"/>
          <a:ea typeface="Arial Unicode MS" charset="0"/>
          <a:cs typeface="Arial Unicode M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198A8A"/>
          </a:solidFill>
          <a:latin typeface="Arial" charset="0"/>
          <a:ea typeface="Arial Unicode MS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198A8A"/>
          </a:solidFill>
          <a:latin typeface="Arial" charset="0"/>
          <a:ea typeface="Arial Unicode MS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198A8A"/>
          </a:solidFill>
          <a:latin typeface="Arial" charset="0"/>
          <a:ea typeface="Arial Unicode MS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198A8A"/>
          </a:solidFill>
          <a:latin typeface="Arial" charset="0"/>
          <a:ea typeface="Arial Unicode MS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198A8A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mailto:William.Johnson@gpc.edu" TargetMode="External"/><Relationship Id="rId5" Type="http://schemas.openxmlformats.org/officeDocument/2006/relationships/hyperlink" Target="mailto:Julia.Benson-Slaughter@gpc.edu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informationisbeautiful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3Xn-GBxRWQ&amp;feature=em-share_video_user" TargetMode="External"/><Relationship Id="rId4" Type="http://schemas.openxmlformats.org/officeDocument/2006/relationships/hyperlink" Target="http://www.youtube.com/watch?v=otiMil1kt1Y&amp;feature=em-share_video_user" TargetMode="External"/><Relationship Id="rId5" Type="http://schemas.openxmlformats.org/officeDocument/2006/relationships/hyperlink" Target="http://www.youtube.com/watch?v=FM6JposvOeQ&amp;feature=em-share_video_user" TargetMode="External"/><Relationship Id="rId6" Type="http://schemas.openxmlformats.org/officeDocument/2006/relationships/hyperlink" Target="http://www.youtube.com/watch?v=MAVnRv3nZVo&amp;feature=em-share_video_user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vDt3ik2v-Wg" TargetMode="External"/><Relationship Id="rId4" Type="http://schemas.openxmlformats.org/officeDocument/2006/relationships/hyperlink" Target="http://www.diffen.com/difference/Data_vs_Inform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david_mccandless_the_beauty_of_data_visualization" TargetMode="External"/><Relationship Id="rId4" Type="http://schemas.openxmlformats.org/officeDocument/2006/relationships/hyperlink" Target="http://www.informationisbeautiful.net/2010/data-information-knowledge-wisdom/" TargetMode="External"/><Relationship Id="rId5" Type="http://schemas.openxmlformats.org/officeDocument/2006/relationships/hyperlink" Target="http://informationisbeautiful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1236663"/>
            <a:ext cx="8280400" cy="1262062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/>
              <a:t>Chapter 1 - History of Computing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5948363"/>
            <a:ext cx="2506663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60363" y="44450"/>
            <a:ext cx="82804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198A8A"/>
                </a:solidFill>
                <a:ea typeface="Arial Unicode MS" charset="0"/>
                <a:cs typeface="Arial Unicode MS" charset="0"/>
              </a:rPr>
              <a:t>Introduction to Computing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60363" y="2028825"/>
            <a:ext cx="82804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224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altLang="en-US" sz="3200" b="1">
                <a:solidFill>
                  <a:srgbClr val="198A8A"/>
                </a:solidFill>
                <a:ea typeface="Arial Unicode MS" charset="0"/>
                <a:cs typeface="Arial Unicode MS" charset="0"/>
              </a:rPr>
              <a:t>Chapter 2 - Industry of Computing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60363" y="2820988"/>
            <a:ext cx="82804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224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altLang="en-US" sz="3200" b="1">
                <a:solidFill>
                  <a:srgbClr val="198A8A"/>
                </a:solidFill>
                <a:ea typeface="Arial Unicode MS" charset="0"/>
                <a:cs typeface="Arial Unicode MS" charset="0"/>
              </a:rPr>
              <a:t>Chapter 3 – Structures in Computing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60363" y="3792538"/>
            <a:ext cx="82804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224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altLang="en-US" sz="3200" b="1">
                <a:solidFill>
                  <a:srgbClr val="198A8A"/>
                </a:solidFill>
                <a:ea typeface="Arial Unicode MS" charset="0"/>
                <a:cs typeface="Arial Unicode MS" charset="0"/>
              </a:rPr>
              <a:t>Chapter 4 – Security, Privacy, &amp; Ethics in Computing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60363" y="4765675"/>
            <a:ext cx="82804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224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altLang="en-US" sz="3200" b="1">
                <a:solidFill>
                  <a:srgbClr val="198A8A"/>
                </a:solidFill>
                <a:ea typeface="Arial Unicode MS" charset="0"/>
                <a:cs typeface="Arial Unicode MS" charset="0"/>
              </a:rPr>
              <a:t>Chapter 5 – Current Uses in Computing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33413" y="6234113"/>
            <a:ext cx="371633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altLang="en-US" sz="1600" b="1"/>
              <a:t>Greg Johnson</a:t>
            </a:r>
          </a:p>
          <a:p>
            <a:r>
              <a:rPr lang="en-US" altLang="en-US" sz="1600"/>
              <a:t>	 </a:t>
            </a:r>
            <a:r>
              <a:rPr lang="en-US" altLang="en-US" sz="1600">
                <a:hlinkClick r:id="rId4"/>
              </a:rPr>
              <a:t>William.Johnson@gpc.edu</a:t>
            </a:r>
          </a:p>
          <a:p>
            <a:r>
              <a:rPr lang="en-US" altLang="en-US" sz="1600" b="1"/>
              <a:t>Julia Benson-Slaughter  </a:t>
            </a:r>
          </a:p>
          <a:p>
            <a:r>
              <a:rPr lang="en-US" altLang="en-US" sz="1600"/>
              <a:t>	</a:t>
            </a:r>
            <a:r>
              <a:rPr lang="en-US" altLang="en-US" sz="1600">
                <a:hlinkClick r:id="rId5"/>
              </a:rPr>
              <a:t>Julia.Benson-Slaughter@gpc.edu</a:t>
            </a:r>
            <a:r>
              <a:rPr lang="en-US" altLang="en-US" sz="1600"/>
              <a:t> </a:t>
            </a: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6858000"/>
            <a:ext cx="914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8280400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Reflect &amp; Investigate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135937" cy="4384675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 Give your own example of valid data producing invalid information.</a:t>
            </a:r>
          </a:p>
          <a:p>
            <a:pPr marL="431800" indent="-323850">
              <a:buClr>
                <a:srgbClr val="800000"/>
              </a:buClr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 Explore the </a:t>
            </a:r>
            <a:r>
              <a:rPr lang="en-US" altLang="en-US">
                <a:hlinkClick r:id="rId3"/>
              </a:rPr>
              <a:t>Information is Beautiful</a:t>
            </a:r>
            <a:r>
              <a:rPr lang="en-US" altLang="en-US"/>
              <a:t> website and find a visualization, either in the blog or the Our Data section, that you think does a particularly good job of turning data into information. Why did you choose this particular item, and what makes it so good?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spect="1" noChangeArrowheads="1"/>
          </p:cNvSpPr>
          <p:nvPr/>
        </p:nvSpPr>
        <p:spPr bwMode="auto">
          <a:xfrm>
            <a:off x="5668963" y="5668963"/>
            <a:ext cx="31083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4450"/>
            <a:ext cx="8280400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Computing?</a:t>
            </a:r>
          </a:p>
        </p:txBody>
      </p:sp>
      <p:sp>
        <p:nvSpPr>
          <p:cNvPr id="4099" name="Text Box 3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025775" y="1554163"/>
            <a:ext cx="27352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altLang="en-US">
                <a:hlinkClick r:id="rId4"/>
              </a:rPr>
              <a:t>Computer Frustration!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67050" y="2498725"/>
            <a:ext cx="276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altLang="en-US">
                <a:hlinkClick r:id="rId3"/>
              </a:rPr>
              <a:t>Peripheral Frustration!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582988" y="3455988"/>
            <a:ext cx="1465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altLang="en-US">
                <a:hlinkClick r:id="rId5"/>
              </a:rPr>
              <a:t>Input Error!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130550" y="4176713"/>
            <a:ext cx="2582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altLang="en-US">
                <a:hlinkClick r:id="rId6"/>
              </a:rPr>
              <a:t>Ultimate Frustration!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8280400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Data, Information, &amp; Knowledge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135937" cy="4384675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What is data?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What is information?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What is knowledge?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3843338"/>
            <a:ext cx="38671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81025" y="6765925"/>
            <a:ext cx="77390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382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US" altLang="en-US" sz="1000"/>
              <a:t>Diagram by RobOnKnowledge (Own work) [CC-BY-SA-3.0 (http://creativecommons.org/licenses/by-sa/3.0)], via Wikimedia Commons from Wikimedia Commons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8280400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What's the difference?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135937" cy="4384675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>
                <a:hlinkClick r:id="rId3"/>
              </a:rPr>
              <a:t>One perspective</a:t>
            </a:r>
            <a:r>
              <a:rPr lang="en-US" altLang="en-US"/>
              <a:t> from Bob Boiko of the University of Washington (video)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A more detailed </a:t>
            </a:r>
            <a:r>
              <a:rPr lang="en-US" altLang="en-US">
                <a:hlinkClick r:id="rId4"/>
              </a:rPr>
              <a:t>explanation</a:t>
            </a:r>
          </a:p>
          <a:p>
            <a:pPr marL="1727200" lvl="1" indent="-287338">
              <a:buClr>
                <a:srgbClr val="800000"/>
              </a:buClr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8280400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Information = data + context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135937" cy="4384675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Group multiple pieces of data together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Establish relationships between data items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Provide context/framework for data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Interpret resulting combination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8280400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Validity of Information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135937" cy="4384675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Valid Data -&gt; Valid Information?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Not necessarily!</a:t>
            </a:r>
          </a:p>
          <a:p>
            <a:pPr marL="1727200" lvl="1" indent="-287338">
              <a:buClr>
                <a:srgbClr val="8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What if the data is incomplete?</a:t>
            </a:r>
          </a:p>
          <a:p>
            <a:pPr marL="1727200" lvl="1" indent="-287338">
              <a:buClr>
                <a:srgbClr val="8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What if the data is inaccurate?</a:t>
            </a:r>
          </a:p>
          <a:p>
            <a:pPr marL="1727200" lvl="1" indent="-287338">
              <a:buClr>
                <a:srgbClr val="8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What if the context for the data is missing?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If information is invalid, what happens to knowledge?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8280400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Where Do Computers Fit In?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135937" cy="5103813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Computers store data.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Computers process data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Computers generate information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8280400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Data Processing Examples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3970337" cy="4572000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/>
              <a:t>Organize data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  </a:t>
            </a:r>
            <a:br>
              <a:rPr lang="en-US" altLang="en-US"/>
            </a:br>
            <a:endParaRPr lang="en-US" altLang="en-US"/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/>
              <a:t>Calculate new data</a:t>
            </a:r>
            <a:br>
              <a:rPr lang="en-US" altLang="en-US"/>
            </a:br>
            <a:endParaRPr lang="en-US" altLang="en-US"/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/>
              <a:t>Interpret data in a different format</a:t>
            </a:r>
          </a:p>
          <a:p>
            <a:pPr marL="1727200" lvl="1" indent="-287338">
              <a:buClr>
                <a:srgbClr val="800000"/>
              </a:buClr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72013" y="1768475"/>
            <a:ext cx="3970337" cy="4449763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/>
              <a:t>Spreadsheets</a:t>
            </a:r>
            <a:br>
              <a:rPr lang="en-US" altLang="en-US"/>
            </a:br>
            <a:r>
              <a:rPr lang="en-US" altLang="en-US"/>
              <a:t>Database management systems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/>
              <a:t>Accounting software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/>
              <a:t>Graphics manipulation 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01625"/>
            <a:ext cx="8280400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Visualization as a Tool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135937" cy="4714875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David McCandless uses visualizations to turn large amounts of data into information.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>
                <a:hlinkClick r:id="rId3"/>
              </a:rPr>
              <a:t>Ted Talk 2010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>
                <a:hlinkClick r:id="rId4"/>
              </a:rPr>
              <a:t>Data, Information, Knowledge, Wisdom</a:t>
            </a:r>
          </a:p>
          <a:p>
            <a:pPr marL="1320800" lvl="1" indent="-287338">
              <a:buClr>
                <a:srgbClr val="8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Note his take on the diagram on page 3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/>
              <a:t>His </a:t>
            </a:r>
            <a:r>
              <a:rPr lang="en-US" altLang="en-US">
                <a:hlinkClick r:id="rId5"/>
              </a:rPr>
              <a:t>Information is Beautiful</a:t>
            </a:r>
            <a:r>
              <a:rPr lang="en-US" altLang="en-US"/>
              <a:t> website has many more examples of visualizations of data.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Rounded Rectangles</Template>
  <TotalTime>99</TotalTime>
  <Words>331</Words>
  <Application>Microsoft Macintosh PowerPoint</Application>
  <PresentationFormat>Custom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Times New Roman</vt:lpstr>
      <vt:lpstr>Arial</vt:lpstr>
      <vt:lpstr>Arial Unicode MS</vt:lpstr>
      <vt:lpstr>SimSun</vt:lpstr>
      <vt:lpstr>Wingdings</vt:lpstr>
      <vt:lpstr>Symbol</vt:lpstr>
      <vt:lpstr>StarSymbol</vt:lpstr>
      <vt:lpstr>Office Theme</vt:lpstr>
      <vt:lpstr>Chapter 1 - History of Computing</vt:lpstr>
      <vt:lpstr>Computing?</vt:lpstr>
      <vt:lpstr>Data, Information, &amp; Knowledge</vt:lpstr>
      <vt:lpstr>What's the difference?</vt:lpstr>
      <vt:lpstr>Information = data + context</vt:lpstr>
      <vt:lpstr>Validity of Information</vt:lpstr>
      <vt:lpstr>Where Do Computers Fit In?</vt:lpstr>
      <vt:lpstr>Data Processing Examples</vt:lpstr>
      <vt:lpstr>Visualization as a Tool</vt:lpstr>
      <vt:lpstr>Reflect &amp; Investigate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Rounded Rectangles</dc:title>
  <dc:creator>William Johnson</dc:creator>
  <dc:description>Presentation Layout Template</dc:description>
  <cp:lastModifiedBy>Greg Johnson</cp:lastModifiedBy>
  <cp:revision>11</cp:revision>
  <cp:lastPrinted>1601-01-01T00:00:00Z</cp:lastPrinted>
  <dcterms:created xsi:type="dcterms:W3CDTF">2013-08-09T15:48:05Z</dcterms:created>
  <dcterms:modified xsi:type="dcterms:W3CDTF">2015-05-22T18:57:17Z</dcterms:modified>
</cp:coreProperties>
</file>