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0F4"/>
    <a:srgbClr val="FCFDFE"/>
    <a:srgbClr val="B5C4D7"/>
    <a:srgbClr val="FFFFFF"/>
    <a:srgbClr val="E8FBFC"/>
    <a:srgbClr val="B7DEE1"/>
    <a:srgbClr val="FFF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88" y="630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E32F8-58DA-774A-9E98-EC7671892A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7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2C70A-9808-E84C-944D-1D335D0F4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3750" y="2927350"/>
            <a:ext cx="9326563" cy="26333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0888" y="2927350"/>
            <a:ext cx="27830462" cy="26333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6B598-77F6-C645-AD48-F9FEDEC62C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1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621D3-4FD7-3748-BADC-1C9E946A3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6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B031D-00C0-8745-950E-7CDF6E034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1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0888" y="9510713"/>
            <a:ext cx="18578512" cy="19750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9510713"/>
            <a:ext cx="18578513" cy="19750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275F6-4DBE-E449-B455-879FF2238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4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6819E-F425-C844-A281-E03657679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7A7CD-414C-0B4B-8CB4-42CA70118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2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5D135-101C-FC48-B1F8-64C2B4CD6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BF8AB-E9D0-484D-8234-C63BB11343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9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A9BE0-3B00-8040-A9B9-0A856C6D8E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4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0888" y="2927350"/>
            <a:ext cx="3730942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38903" tIns="219451" rIns="438903" bIns="2194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0888" y="9510713"/>
            <a:ext cx="37309425" cy="1975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38903" tIns="219451" rIns="438903" bIns="2194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0888" y="29992638"/>
            <a:ext cx="9144000" cy="219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38903" tIns="219451" rIns="438903" bIns="219451" numCol="1" anchor="t" anchorCtr="0" compatLnSpc="1">
            <a:prstTxWarp prst="textNoShape">
              <a:avLst/>
            </a:prstTxWarp>
          </a:bodyPr>
          <a:lstStyle>
            <a:lvl1pPr defTabSz="4389438">
              <a:defRPr sz="67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113" y="29992638"/>
            <a:ext cx="13896975" cy="219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38903" tIns="219451" rIns="438903" bIns="219451" numCol="1" anchor="t" anchorCtr="0" compatLnSpc="1">
            <a:prstTxWarp prst="textNoShape">
              <a:avLst/>
            </a:prstTxWarp>
          </a:bodyPr>
          <a:lstStyle>
            <a:lvl1pPr algn="ctr" defTabSz="4389438">
              <a:defRPr sz="67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6313" y="29992638"/>
            <a:ext cx="9144000" cy="219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38903" tIns="219451" rIns="438903" bIns="219451" numCol="1" anchor="t" anchorCtr="0" compatLnSpc="1">
            <a:prstTxWarp prst="textNoShape">
              <a:avLst/>
            </a:prstTxWarp>
          </a:bodyPr>
          <a:lstStyle>
            <a:lvl1pPr algn="r" defTabSz="4389438">
              <a:defRPr sz="6700" smtClean="0">
                <a:cs typeface="+mn-cs"/>
              </a:defRPr>
            </a:lvl1pPr>
          </a:lstStyle>
          <a:p>
            <a:pPr>
              <a:defRPr/>
            </a:pPr>
            <a:fld id="{42B47865-B25A-414D-8542-997BE0749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1646238" indent="-1646238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3567113" indent="-1373188" algn="l" defTabSz="4389438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+mn-ea"/>
        </a:defRPr>
      </a:lvl2pPr>
      <a:lvl3pPr marL="5487988" indent="-1098550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+mn-ea"/>
        </a:defRPr>
      </a:lvl3pPr>
      <a:lvl4pPr marL="7680325" indent="-1096963" algn="l" defTabSz="4389438" rtl="0" eaLnBrk="0" fontAlgn="base" hangingPunct="0">
        <a:spcBef>
          <a:spcPct val="20000"/>
        </a:spcBef>
        <a:spcAft>
          <a:spcPct val="0"/>
        </a:spcAft>
        <a:buChar char="–"/>
        <a:defRPr sz="9700">
          <a:solidFill>
            <a:schemeClr val="tx1"/>
          </a:solidFill>
          <a:latin typeface="+mn-lt"/>
          <a:ea typeface="+mn-ea"/>
        </a:defRPr>
      </a:lvl4pPr>
      <a:lvl5pPr marL="9874250" indent="-1095375" algn="l" defTabSz="4389438" rtl="0" eaLnBrk="0" fontAlgn="base" hangingPunct="0">
        <a:spcBef>
          <a:spcPct val="20000"/>
        </a:spcBef>
        <a:spcAft>
          <a:spcPct val="0"/>
        </a:spcAft>
        <a:buChar char="»"/>
        <a:defRPr sz="9700">
          <a:solidFill>
            <a:schemeClr val="tx1"/>
          </a:solidFill>
          <a:latin typeface="+mn-lt"/>
          <a:ea typeface="+mn-ea"/>
        </a:defRPr>
      </a:lvl5pPr>
      <a:lvl6pPr marL="10331450" indent="-1095375" algn="l" defTabSz="4389438" rtl="0" fontAlgn="base">
        <a:spcBef>
          <a:spcPct val="20000"/>
        </a:spcBef>
        <a:spcAft>
          <a:spcPct val="0"/>
        </a:spcAft>
        <a:buChar char="»"/>
        <a:defRPr sz="9700">
          <a:solidFill>
            <a:schemeClr val="tx1"/>
          </a:solidFill>
          <a:latin typeface="+mn-lt"/>
          <a:ea typeface="+mn-ea"/>
        </a:defRPr>
      </a:lvl6pPr>
      <a:lvl7pPr marL="10788650" indent="-1095375" algn="l" defTabSz="4389438" rtl="0" fontAlgn="base">
        <a:spcBef>
          <a:spcPct val="20000"/>
        </a:spcBef>
        <a:spcAft>
          <a:spcPct val="0"/>
        </a:spcAft>
        <a:buChar char="»"/>
        <a:defRPr sz="9700">
          <a:solidFill>
            <a:schemeClr val="tx1"/>
          </a:solidFill>
          <a:latin typeface="+mn-lt"/>
          <a:ea typeface="+mn-ea"/>
        </a:defRPr>
      </a:lvl7pPr>
      <a:lvl8pPr marL="11245850" indent="-1095375" algn="l" defTabSz="4389438" rtl="0" fontAlgn="base">
        <a:spcBef>
          <a:spcPct val="20000"/>
        </a:spcBef>
        <a:spcAft>
          <a:spcPct val="0"/>
        </a:spcAft>
        <a:buChar char="»"/>
        <a:defRPr sz="9700">
          <a:solidFill>
            <a:schemeClr val="tx1"/>
          </a:solidFill>
          <a:latin typeface="+mn-lt"/>
          <a:ea typeface="+mn-ea"/>
        </a:defRPr>
      </a:lvl8pPr>
      <a:lvl9pPr marL="11703050" indent="-1095375" algn="l" defTabSz="4389438" rtl="0" fontAlgn="base">
        <a:spcBef>
          <a:spcPct val="20000"/>
        </a:spcBef>
        <a:spcAft>
          <a:spcPct val="0"/>
        </a:spcAft>
        <a:buChar char="»"/>
        <a:defRPr sz="9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jp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43891200" cy="32918400"/>
          </a:xfrm>
          <a:prstGeom prst="rect">
            <a:avLst/>
          </a:prstGeom>
          <a:solidFill>
            <a:srgbClr val="B5C4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346200" y="1485900"/>
            <a:ext cx="41148000" cy="4457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016" tIns="64008" rIns="128016" bIns="64008" anchor="ctr"/>
          <a:lstStyle/>
          <a:p>
            <a:pPr algn="ctr" defTabSz="1279525">
              <a:defRPr/>
            </a:pPr>
            <a:endParaRPr lang="en-US" sz="3400">
              <a:cs typeface="+mn-cs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8991600" y="2514600"/>
            <a:ext cx="30327600" cy="252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016" tIns="64008" rIns="128016" bIns="64008">
            <a:spAutoFit/>
          </a:bodyPr>
          <a:lstStyle/>
          <a:p>
            <a:pPr algn="ctr" defTabSz="1279525">
              <a:spcBef>
                <a:spcPct val="50000"/>
              </a:spcBef>
              <a:defRPr/>
            </a:pPr>
            <a:r>
              <a:rPr lang="en-US" sz="10000" b="1" dirty="0">
                <a:latin typeface="Arial" charset="0"/>
                <a:cs typeface="+mn-cs"/>
              </a:rPr>
              <a:t>Introduction to Optical Character Recognition</a:t>
            </a:r>
            <a:endParaRPr lang="en-US" sz="10000" b="1" dirty="0">
              <a:latin typeface="Letter Gothic" charset="0"/>
              <a:cs typeface="+mn-cs"/>
            </a:endParaRPr>
          </a:p>
          <a:p>
            <a:pPr algn="ctr" defTabSz="1279525">
              <a:spcBef>
                <a:spcPct val="50000"/>
              </a:spcBef>
              <a:defRPr/>
            </a:pPr>
            <a:endParaRPr lang="en-US" sz="3400" dirty="0">
              <a:cs typeface="+mn-cs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4249400" y="7315200"/>
            <a:ext cx="15290800" cy="234315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30327600" y="7315200"/>
            <a:ext cx="12039600" cy="234315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016" tIns="64008" rIns="128016" bIns="64008" anchor="ctr"/>
          <a:lstStyle/>
          <a:p>
            <a:pPr algn="ctr" defTabSz="1279525">
              <a:defRPr/>
            </a:pPr>
            <a:endParaRPr lang="en-US" sz="3400" dirty="0">
              <a:latin typeface="Arial"/>
              <a:cs typeface="Arial"/>
            </a:endParaRP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31419800" y="26631900"/>
            <a:ext cx="1036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30861000" y="26593800"/>
            <a:ext cx="83280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016" tIns="64008" rIns="128016" bIns="64008">
            <a:spAutoFit/>
          </a:bodyPr>
          <a:lstStyle>
            <a:lvl1pPr defTabSz="1279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39763" defTabSz="1279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279525" defTabSz="1279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920875" defTabSz="1279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560638" defTabSz="1279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3017838" defTabSz="12795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475038" defTabSz="12795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932238" defTabSz="12795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389438" defTabSz="12795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700" b="1" dirty="0" smtClean="0">
                <a:latin typeface="Arial"/>
                <a:cs typeface="Arial"/>
              </a:rPr>
              <a:t>Acknowledgements</a:t>
            </a:r>
          </a:p>
        </p:txBody>
      </p:sp>
      <p:grpSp>
        <p:nvGrpSpPr>
          <p:cNvPr id="2056" name="Group 16"/>
          <p:cNvGrpSpPr>
            <a:grpSpLocks/>
          </p:cNvGrpSpPr>
          <p:nvPr/>
        </p:nvGrpSpPr>
        <p:grpSpPr bwMode="auto">
          <a:xfrm>
            <a:off x="1295400" y="7391400"/>
            <a:ext cx="12039600" cy="23431500"/>
            <a:chOff x="576" y="3072"/>
            <a:chExt cx="5376" cy="9840"/>
          </a:xfrm>
        </p:grpSpPr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576" y="3072"/>
              <a:ext cx="5376" cy="98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79222" tIns="89611" rIns="179222" bIns="89611" anchor="ctr"/>
            <a:lstStyle/>
            <a:p>
              <a:pPr algn="ctr" defTabSz="1279525">
                <a:defRPr/>
              </a:pPr>
              <a:endParaRPr lang="en-US" sz="3400" dirty="0">
                <a:latin typeface="Arial"/>
                <a:cs typeface="Arial"/>
              </a:endParaRPr>
            </a:p>
          </p:txBody>
        </p:sp>
        <p:sp>
          <p:nvSpPr>
            <p:cNvPr id="2" name="Text Box 15"/>
            <p:cNvSpPr txBox="1">
              <a:spLocks noChangeArrowheads="1"/>
            </p:cNvSpPr>
            <p:nvPr/>
          </p:nvSpPr>
          <p:spPr bwMode="auto">
            <a:xfrm>
              <a:off x="746" y="3232"/>
              <a:ext cx="1610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79222" tIns="89611" rIns="179222" bIns="89611" anchor="ctr"/>
            <a:lstStyle>
              <a:lvl1pPr defTabSz="1279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39763" defTabSz="1279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279525" defTabSz="1279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920875" defTabSz="1279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560638" defTabSz="1279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3017838" defTabSz="12795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3475038" defTabSz="12795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932238" defTabSz="12795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4389438" defTabSz="12795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6700" b="1" dirty="0" smtClean="0">
                  <a:latin typeface="Arial"/>
                  <a:cs typeface="Arial"/>
                </a:rPr>
                <a:t>Why Make a Tutorial?</a:t>
              </a:r>
            </a:p>
          </p:txBody>
        </p:sp>
      </p:grpSp>
      <p:pic>
        <p:nvPicPr>
          <p:cNvPr id="2057" name="Picture 18" descr="RiceLogo_lowR.jpg                                              0059182BMacintosh HD                   C006F5F3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21" y="2209800"/>
            <a:ext cx="7973779" cy="31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30861000" y="28270200"/>
            <a:ext cx="8763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Special thanks to Dr. Richard </a:t>
            </a:r>
            <a:r>
              <a:rPr lang="en-US" sz="3600" dirty="0" err="1">
                <a:latin typeface="Arial" charset="0"/>
                <a:cs typeface="Arial" charset="0"/>
              </a:rPr>
              <a:t>Baraniuk</a:t>
            </a:r>
            <a:r>
              <a:rPr lang="en-US" sz="3600" dirty="0">
                <a:latin typeface="Arial" charset="0"/>
                <a:cs typeface="Arial" charset="0"/>
              </a:rPr>
              <a:t>, Chris Metzler, and </a:t>
            </a:r>
            <a:r>
              <a:rPr lang="en-US" sz="3600" dirty="0" err="1">
                <a:latin typeface="Arial" charset="0"/>
                <a:cs typeface="Arial" charset="0"/>
              </a:rPr>
              <a:t>Vivek</a:t>
            </a:r>
            <a:r>
              <a:rPr lang="en-US" sz="3600" dirty="0">
                <a:latin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cs typeface="Arial" charset="0"/>
              </a:rPr>
              <a:t>Boominathan</a:t>
            </a:r>
            <a:r>
              <a:rPr lang="en-US" sz="36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752600" y="9753600"/>
            <a:ext cx="1112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60" name="TextBox 3"/>
          <p:cNvSpPr txBox="1">
            <a:spLocks noChangeArrowheads="1"/>
          </p:cNvSpPr>
          <p:nvPr/>
        </p:nvSpPr>
        <p:spPr bwMode="auto">
          <a:xfrm>
            <a:off x="1752600" y="9525000"/>
            <a:ext cx="109728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3600" dirty="0">
                <a:latin typeface="Arial" charset="0"/>
                <a:cs typeface="Arial" charset="0"/>
              </a:rPr>
              <a:t>Optical character recognition (OCR), has been extensively researched and documented</a:t>
            </a:r>
          </a:p>
          <a:p>
            <a:pPr eaLnBrk="1" hangingPunct="1">
              <a:buFont typeface="Arial" charset="0"/>
              <a:buChar char="•"/>
            </a:pPr>
            <a:r>
              <a:rPr lang="en-US" sz="3600" dirty="0">
                <a:latin typeface="Arial" charset="0"/>
                <a:cs typeface="Arial" charset="0"/>
              </a:rPr>
              <a:t>L</a:t>
            </a:r>
            <a:r>
              <a:rPr lang="en-US" sz="3600" dirty="0" smtClean="0">
                <a:latin typeface="Arial" charset="0"/>
                <a:cs typeface="Arial" charset="0"/>
              </a:rPr>
              <a:t>ack </a:t>
            </a:r>
            <a:r>
              <a:rPr lang="en-US" sz="3600" dirty="0">
                <a:latin typeface="Arial" charset="0"/>
                <a:cs typeface="Arial" charset="0"/>
              </a:rPr>
              <a:t>of </a:t>
            </a:r>
            <a:r>
              <a:rPr lang="en-US" sz="3600" dirty="0" smtClean="0">
                <a:latin typeface="Arial" charset="0"/>
                <a:cs typeface="Arial" charset="0"/>
              </a:rPr>
              <a:t>a fully </a:t>
            </a:r>
            <a:r>
              <a:rPr lang="en-US" sz="3600" dirty="0">
                <a:latin typeface="Arial" charset="0"/>
                <a:cs typeface="Arial" charset="0"/>
              </a:rPr>
              <a:t>comprehensive step-by-step guide to using </a:t>
            </a:r>
            <a:r>
              <a:rPr lang="en-US" sz="3600" dirty="0" err="1">
                <a:latin typeface="Arial" charset="0"/>
                <a:cs typeface="Arial" charset="0"/>
              </a:rPr>
              <a:t>OpenCV</a:t>
            </a:r>
            <a:endParaRPr lang="en-US" sz="36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3600" dirty="0">
                <a:latin typeface="Arial" charset="0"/>
                <a:cs typeface="Arial" charset="0"/>
              </a:rPr>
              <a:t>Further expand our knowledge and contribute to the open source community</a:t>
            </a:r>
          </a:p>
          <a:p>
            <a:pPr eaLnBrk="1" hangingPunct="1">
              <a:buFont typeface="Arial" charset="0"/>
              <a:buChar char="•"/>
            </a:pPr>
            <a:r>
              <a:rPr lang="en-US" sz="3600" dirty="0">
                <a:latin typeface="Arial" charset="0"/>
                <a:cs typeface="Arial" charset="0"/>
              </a:rPr>
              <a:t>Provide basic insight to beginners to OCR in the field of text-based character recognition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554200" y="4953000"/>
            <a:ext cx="149352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400" dirty="0" err="1">
                <a:latin typeface="Arial" charset="0"/>
                <a:cs typeface="Arial" charset="0"/>
              </a:rPr>
              <a:t>Xin</a:t>
            </a:r>
            <a:r>
              <a:rPr lang="en-US" sz="3400" dirty="0">
                <a:latin typeface="Arial" charset="0"/>
                <a:cs typeface="Arial" charset="0"/>
              </a:rPr>
              <a:t> Huang, Raul Martinez, Leo Meister, Jonathan Nguyen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30708600" y="7772400"/>
            <a:ext cx="3605213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79222" tIns="89611" rIns="179222" bIns="89611" anchor="ctr"/>
          <a:lstStyle>
            <a:lvl1pPr defTabSz="1279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39763" defTabSz="1279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279525" defTabSz="1279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920875" defTabSz="1279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560638" defTabSz="1279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3017838" defTabSz="12795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475038" defTabSz="12795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932238" defTabSz="12795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389438" defTabSz="12795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700" b="1" dirty="0" smtClean="0">
                <a:latin typeface="Arial"/>
                <a:cs typeface="Arial"/>
              </a:rPr>
              <a:t>Conclusion</a:t>
            </a:r>
          </a:p>
        </p:txBody>
      </p:sp>
      <p:sp>
        <p:nvSpPr>
          <p:cNvPr id="2063" name="TextBox 19"/>
          <p:cNvSpPr txBox="1">
            <a:spLocks noChangeArrowheads="1"/>
          </p:cNvSpPr>
          <p:nvPr/>
        </p:nvSpPr>
        <p:spPr bwMode="auto">
          <a:xfrm>
            <a:off x="30861000" y="9220200"/>
            <a:ext cx="109728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3600" dirty="0">
                <a:latin typeface="Arial" charset="0"/>
                <a:cs typeface="Arial" charset="0"/>
              </a:rPr>
              <a:t>Achieved ~85</a:t>
            </a:r>
            <a:r>
              <a:rPr lang="en-US" sz="3600" b="1" dirty="0">
                <a:latin typeface="Arial" charset="0"/>
                <a:cs typeface="Arial" charset="0"/>
              </a:rPr>
              <a:t>%</a:t>
            </a:r>
            <a:r>
              <a:rPr lang="en-US" sz="3600" dirty="0">
                <a:latin typeface="Arial" charset="0"/>
                <a:cs typeface="Arial" charset="0"/>
              </a:rPr>
              <a:t> accuracy using simple features</a:t>
            </a:r>
          </a:p>
          <a:p>
            <a:pPr eaLnBrk="1" hangingPunct="1">
              <a:buFont typeface="Arial" charset="0"/>
              <a:buChar char="•"/>
            </a:pPr>
            <a:r>
              <a:rPr lang="en-US" sz="3600" dirty="0">
                <a:latin typeface="Arial" charset="0"/>
                <a:cs typeface="Arial" charset="0"/>
              </a:rPr>
              <a:t>Achieved 10% </a:t>
            </a:r>
            <a:r>
              <a:rPr lang="en-US" sz="3600" dirty="0" smtClean="0">
                <a:latin typeface="Arial" charset="0"/>
                <a:cs typeface="Arial" charset="0"/>
              </a:rPr>
              <a:t>greater </a:t>
            </a:r>
            <a:r>
              <a:rPr lang="en-US" sz="3600" dirty="0">
                <a:latin typeface="Arial" charset="0"/>
                <a:cs typeface="Arial" charset="0"/>
              </a:rPr>
              <a:t>accuracy </a:t>
            </a:r>
            <a:r>
              <a:rPr lang="en-US" sz="3600" dirty="0" smtClean="0">
                <a:latin typeface="Arial" charset="0"/>
                <a:cs typeface="Arial" charset="0"/>
              </a:rPr>
              <a:t>with </a:t>
            </a:r>
            <a:r>
              <a:rPr lang="en-US" sz="3600" dirty="0">
                <a:latin typeface="Arial" charset="0"/>
                <a:cs typeface="Arial" charset="0"/>
              </a:rPr>
              <a:t>the Gaussian </a:t>
            </a:r>
            <a:r>
              <a:rPr lang="en-US" sz="3600" dirty="0" smtClean="0">
                <a:latin typeface="Arial" charset="0"/>
                <a:cs typeface="Arial" charset="0"/>
              </a:rPr>
              <a:t>blur than without</a:t>
            </a:r>
            <a:endParaRPr lang="en-US" sz="36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3600" dirty="0">
                <a:latin typeface="Arial" charset="0"/>
                <a:cs typeface="Arial" charset="0"/>
              </a:rPr>
              <a:t>Produced an easy-to-follow tutorial providing experience in Python and OCR</a:t>
            </a:r>
          </a:p>
          <a:p>
            <a:pPr eaLnBrk="1" hangingPunct="1">
              <a:buFont typeface="Arial" charset="0"/>
              <a:buChar char="•"/>
            </a:pPr>
            <a:r>
              <a:rPr lang="en-US" sz="3600" dirty="0">
                <a:latin typeface="Arial" charset="0"/>
                <a:cs typeface="Arial" charset="0"/>
              </a:rPr>
              <a:t>Soon to be released on </a:t>
            </a:r>
            <a:r>
              <a:rPr lang="en-US" sz="3600" dirty="0" err="1">
                <a:latin typeface="Arial" charset="0"/>
                <a:cs typeface="Arial" charset="0"/>
              </a:rPr>
              <a:t>Connexions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2064" name="Rectangle 5"/>
          <p:cNvSpPr>
            <a:spLocks noChangeArrowheads="1"/>
          </p:cNvSpPr>
          <p:nvPr/>
        </p:nvSpPr>
        <p:spPr bwMode="auto">
          <a:xfrm>
            <a:off x="1752600" y="14630400"/>
            <a:ext cx="115824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700" b="1" dirty="0" smtClean="0">
                <a:latin typeface="Arial" charset="0"/>
                <a:cs typeface="Arial" charset="0"/>
              </a:rPr>
              <a:t>Algorithms</a:t>
            </a:r>
            <a:endParaRPr lang="en-US" sz="6700" b="1" dirty="0">
              <a:latin typeface="Arial" charset="0"/>
              <a:cs typeface="Arial" charset="0"/>
            </a:endParaRPr>
          </a:p>
        </p:txBody>
      </p:sp>
      <p:sp>
        <p:nvSpPr>
          <p:cNvPr id="2065" name="Rectangle 23"/>
          <p:cNvSpPr>
            <a:spLocks noChangeArrowheads="1"/>
          </p:cNvSpPr>
          <p:nvPr/>
        </p:nvSpPr>
        <p:spPr bwMode="auto">
          <a:xfrm>
            <a:off x="1752600" y="23545800"/>
            <a:ext cx="115824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700" b="1" dirty="0" err="1" smtClean="0">
                <a:latin typeface="Arial" charset="0"/>
                <a:cs typeface="Arial" charset="0"/>
              </a:rPr>
              <a:t>OpenCV</a:t>
            </a:r>
            <a:endParaRPr lang="en-US" sz="6700" b="1" dirty="0">
              <a:latin typeface="Arial" charset="0"/>
              <a:cs typeface="Arial" charset="0"/>
            </a:endParaRPr>
          </a:p>
        </p:txBody>
      </p:sp>
      <p:sp>
        <p:nvSpPr>
          <p:cNvPr id="2066" name="Rectangle 24"/>
          <p:cNvSpPr>
            <a:spLocks noChangeArrowheads="1"/>
          </p:cNvSpPr>
          <p:nvPr/>
        </p:nvSpPr>
        <p:spPr bwMode="auto">
          <a:xfrm>
            <a:off x="15316200" y="7848600"/>
            <a:ext cx="115824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700" b="1" dirty="0" smtClean="0">
                <a:latin typeface="Arial" charset="0"/>
                <a:cs typeface="Arial" charset="0"/>
              </a:rPr>
              <a:t>Training Data</a:t>
            </a:r>
            <a:endParaRPr lang="en-US" sz="6700" b="1" dirty="0">
              <a:latin typeface="Arial" charset="0"/>
              <a:cs typeface="Arial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30784800" y="15621000"/>
            <a:ext cx="3605213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79222" tIns="89611" rIns="179222" bIns="89611" anchor="ctr"/>
          <a:lstStyle>
            <a:lvl1pPr defTabSz="1279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39763" defTabSz="1279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279525" defTabSz="1279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920875" defTabSz="1279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560638" defTabSz="1279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3017838" defTabSz="12795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475038" defTabSz="12795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932238" defTabSz="12795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389438" defTabSz="12795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700" b="1" dirty="0" smtClean="0">
                <a:latin typeface="Arial"/>
                <a:cs typeface="Arial"/>
              </a:rPr>
              <a:t>Future Work</a:t>
            </a:r>
          </a:p>
        </p:txBody>
      </p:sp>
      <p:sp>
        <p:nvSpPr>
          <p:cNvPr id="2070" name="TextBox 7"/>
          <p:cNvSpPr txBox="1">
            <a:spLocks noChangeArrowheads="1"/>
          </p:cNvSpPr>
          <p:nvPr/>
        </p:nvSpPr>
        <p:spPr bwMode="auto">
          <a:xfrm>
            <a:off x="1752600" y="16002000"/>
            <a:ext cx="7162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endParaRPr lang="en-US" sz="36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3600" dirty="0" smtClean="0">
                <a:latin typeface="Arial" charset="0"/>
                <a:cs typeface="Arial" charset="0"/>
              </a:rPr>
              <a:t>K-Nearest </a:t>
            </a:r>
            <a:r>
              <a:rPr lang="en-US" sz="3600" dirty="0">
                <a:latin typeface="Arial" charset="0"/>
                <a:cs typeface="Arial" charset="0"/>
              </a:rPr>
              <a:t>N</a:t>
            </a:r>
            <a:r>
              <a:rPr lang="en-US" sz="3600" dirty="0" smtClean="0">
                <a:latin typeface="Arial" charset="0"/>
                <a:cs typeface="Arial" charset="0"/>
              </a:rPr>
              <a:t>eighbors (k=1)</a:t>
            </a:r>
          </a:p>
          <a:p>
            <a:pPr eaLnBrk="1" hangingPunct="1">
              <a:buFont typeface="Arial" charset="0"/>
              <a:buChar char="•"/>
            </a:pPr>
            <a:r>
              <a:rPr lang="en-US" sz="3600" dirty="0">
                <a:latin typeface="Arial" charset="0"/>
                <a:cs typeface="Arial" charset="0"/>
              </a:rPr>
              <a:t>I</a:t>
            </a:r>
            <a:r>
              <a:rPr lang="en-US" sz="3600" dirty="0" smtClean="0">
                <a:latin typeface="Arial" charset="0"/>
                <a:cs typeface="Arial" charset="0"/>
              </a:rPr>
              <a:t>mage filtering – convolve intensity matrix by filter</a:t>
            </a:r>
          </a:p>
          <a:p>
            <a:pPr eaLnBrk="1" hangingPunct="1">
              <a:buFont typeface="Arial" charset="0"/>
              <a:buChar char="•"/>
            </a:pP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2071" name="TextBox 31"/>
          <p:cNvSpPr txBox="1">
            <a:spLocks noChangeArrowheads="1"/>
          </p:cNvSpPr>
          <p:nvPr/>
        </p:nvSpPr>
        <p:spPr bwMode="auto">
          <a:xfrm>
            <a:off x="1676400" y="24993600"/>
            <a:ext cx="8763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3600" dirty="0" smtClean="0">
                <a:latin typeface="Arial" charset="0"/>
                <a:cs typeface="Arial" charset="0"/>
              </a:rPr>
              <a:t>Experimented with a variety of techniques</a:t>
            </a:r>
          </a:p>
          <a:p>
            <a:pPr eaLnBrk="1" hangingPunct="1">
              <a:buFont typeface="Arial" charset="0"/>
              <a:buChar char="•"/>
            </a:pPr>
            <a:r>
              <a:rPr lang="en-US" sz="3600" dirty="0" smtClean="0">
                <a:latin typeface="Arial" charset="0"/>
                <a:cs typeface="Arial" charset="0"/>
              </a:rPr>
              <a:t>Settled on bounding rectangles over Canny edge detection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3600" dirty="0" smtClean="0">
                <a:latin typeface="Arial" charset="0"/>
                <a:cs typeface="Arial" charset="0"/>
              </a:rPr>
              <a:t>K-Nearest Neighbors (KNN) over Support Vector Machine (</a:t>
            </a:r>
            <a:r>
              <a:rPr lang="en-US" sz="3600" smtClean="0">
                <a:latin typeface="Arial" charset="0"/>
                <a:cs typeface="Arial" charset="0"/>
              </a:rPr>
              <a:t>SVM</a:t>
            </a:r>
            <a:r>
              <a:rPr lang="en-US" sz="3600" smtClean="0">
                <a:latin typeface="Arial" charset="0"/>
                <a:cs typeface="Arial" charset="0"/>
              </a:rPr>
              <a:t>)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sp>
        <p:nvSpPr>
          <p:cNvPr id="2073" name="TextBox 33"/>
          <p:cNvSpPr txBox="1">
            <a:spLocks noChangeArrowheads="1"/>
          </p:cNvSpPr>
          <p:nvPr/>
        </p:nvSpPr>
        <p:spPr bwMode="auto">
          <a:xfrm>
            <a:off x="30861000" y="16992600"/>
            <a:ext cx="8763000" cy="452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3600" dirty="0">
                <a:latin typeface="Arial" charset="0"/>
                <a:cs typeface="Arial" charset="0"/>
              </a:rPr>
              <a:t>Include how to find and use a greater variety of features for better </a:t>
            </a:r>
            <a:r>
              <a:rPr lang="en-US" sz="3600" dirty="0" smtClean="0">
                <a:latin typeface="Arial" charset="0"/>
                <a:cs typeface="Arial" charset="0"/>
              </a:rPr>
              <a:t>accuracy</a:t>
            </a:r>
          </a:p>
          <a:p>
            <a:pPr eaLnBrk="1" hangingPunct="1">
              <a:buFont typeface="Arial" charset="0"/>
              <a:buChar char="•"/>
            </a:pPr>
            <a:r>
              <a:rPr lang="en-US" sz="3600" dirty="0" smtClean="0">
                <a:latin typeface="Arial" charset="0"/>
                <a:cs typeface="Arial" charset="0"/>
              </a:rPr>
              <a:t>Incorporate more techniques (SVM instead of KNN, MSER regions)</a:t>
            </a:r>
            <a:endParaRPr lang="en-US" sz="36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3600" dirty="0">
                <a:latin typeface="Arial" charset="0"/>
                <a:cs typeface="Arial" charset="0"/>
              </a:rPr>
              <a:t>Use it on pictures of text instead of screenshots</a:t>
            </a:r>
          </a:p>
          <a:p>
            <a:pPr eaLnBrk="1" hangingPunct="1">
              <a:buFont typeface="Arial" charset="0"/>
              <a:buChar char="•"/>
            </a:pPr>
            <a:r>
              <a:rPr lang="en-US" sz="3600" dirty="0">
                <a:latin typeface="Arial" charset="0"/>
                <a:cs typeface="Arial" charset="0"/>
              </a:rPr>
              <a:t>Learn more in ELEC </a:t>
            </a:r>
            <a:r>
              <a:rPr lang="en-US" sz="3600" dirty="0" smtClean="0">
                <a:latin typeface="Arial" charset="0"/>
                <a:cs typeface="Arial" charset="0"/>
              </a:rPr>
              <a:t>345 and improve upon algorithms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2074" name="Rectangle 34"/>
          <p:cNvSpPr>
            <a:spLocks noChangeArrowheads="1"/>
          </p:cNvSpPr>
          <p:nvPr/>
        </p:nvSpPr>
        <p:spPr bwMode="auto">
          <a:xfrm>
            <a:off x="15316200" y="26289000"/>
            <a:ext cx="115824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700" b="1" dirty="0">
                <a:latin typeface="Arial" charset="0"/>
                <a:cs typeface="Arial" charset="0"/>
              </a:rPr>
              <a:t>Recognition</a:t>
            </a:r>
          </a:p>
        </p:txBody>
      </p:sp>
      <p:pic>
        <p:nvPicPr>
          <p:cNvPr id="2076" name="Picture 8" descr="Gaussian Blu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0" y="13792200"/>
            <a:ext cx="54102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7" name="Picture 9" descr="Sid Rich Cres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7600" y="1371600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30784800" y="22250400"/>
            <a:ext cx="3605213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79222" tIns="89611" rIns="179222" bIns="89611" anchor="ctr"/>
          <a:lstStyle>
            <a:lvl1pPr defTabSz="1279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39763" defTabSz="1279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279525" defTabSz="1279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920875" defTabSz="1279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560638" defTabSz="1279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3017838" defTabSz="12795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475038" defTabSz="12795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932238" defTabSz="12795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389438" defTabSz="12795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700" b="1" dirty="0" smtClean="0">
                <a:latin typeface="Arial"/>
                <a:cs typeface="Arial"/>
              </a:rPr>
              <a:t>References</a:t>
            </a:r>
          </a:p>
        </p:txBody>
      </p:sp>
      <p:sp>
        <p:nvSpPr>
          <p:cNvPr id="2080" name="TextBox 41"/>
          <p:cNvSpPr txBox="1">
            <a:spLocks noChangeArrowheads="1"/>
          </p:cNvSpPr>
          <p:nvPr/>
        </p:nvSpPr>
        <p:spPr bwMode="auto">
          <a:xfrm>
            <a:off x="30861000" y="23774400"/>
            <a:ext cx="1097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Open Source Computer Vision Library: </a:t>
            </a:r>
            <a:r>
              <a:rPr lang="en-US" sz="3600" dirty="0" err="1">
                <a:latin typeface="Arial" charset="0"/>
                <a:cs typeface="Arial" charset="0"/>
              </a:rPr>
              <a:t>opencv.org</a:t>
            </a:r>
            <a:endParaRPr lang="en-US" sz="3600" dirty="0">
              <a:latin typeface="Arial" charset="0"/>
              <a:cs typeface="Arial" charset="0"/>
            </a:endParaRPr>
          </a:p>
        </p:txBody>
      </p:sp>
      <p:pic>
        <p:nvPicPr>
          <p:cNvPr id="6" name="Picture 5" descr="thanksoc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0" y="13106400"/>
            <a:ext cx="10932165" cy="2133601"/>
          </a:xfrm>
          <a:prstGeom prst="rect">
            <a:avLst/>
          </a:prstGeom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440400"/>
            <a:ext cx="523701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7" descr="blu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0" y="13381129"/>
            <a:ext cx="6287183" cy="3763871"/>
          </a:xfrm>
          <a:prstGeom prst="rect">
            <a:avLst/>
          </a:prstGeom>
        </p:spPr>
      </p:pic>
      <p:pic>
        <p:nvPicPr>
          <p:cNvPr id="9" name="Picture 8" descr="gray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8546" y="8610600"/>
            <a:ext cx="6364238" cy="3810000"/>
          </a:xfrm>
          <a:prstGeom prst="rect">
            <a:avLst/>
          </a:prstGeom>
        </p:spPr>
      </p:pic>
      <p:pic>
        <p:nvPicPr>
          <p:cNvPr id="10" name="Picture 9" descr="thresh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0" y="17953129"/>
            <a:ext cx="6287184" cy="3763871"/>
          </a:xfrm>
          <a:prstGeom prst="rect">
            <a:avLst/>
          </a:prstGeom>
        </p:spPr>
      </p:pic>
      <p:pic>
        <p:nvPicPr>
          <p:cNvPr id="11" name="Picture 10" descr="oi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0" y="22296529"/>
            <a:ext cx="6287184" cy="3763871"/>
          </a:xfrm>
          <a:prstGeom prst="rect">
            <a:avLst/>
          </a:prstGeom>
        </p:spPr>
      </p:pic>
      <p:pic>
        <p:nvPicPr>
          <p:cNvPr id="12" name="Picture 11" descr="ocr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8546" y="26517600"/>
            <a:ext cx="6364238" cy="3810000"/>
          </a:xfrm>
          <a:prstGeom prst="rect">
            <a:avLst/>
          </a:prstGeom>
        </p:spPr>
      </p:pic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15316200" y="12725400"/>
            <a:ext cx="115824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700" b="1" dirty="0">
                <a:latin typeface="Arial" charset="0"/>
                <a:cs typeface="Arial" charset="0"/>
              </a:rPr>
              <a:t>Gaussian </a:t>
            </a:r>
            <a:r>
              <a:rPr lang="en-US" sz="6700" b="1" dirty="0" smtClean="0">
                <a:latin typeface="Arial" charset="0"/>
                <a:cs typeface="Arial" charset="0"/>
              </a:rPr>
              <a:t>Blur</a:t>
            </a:r>
            <a:endParaRPr lang="en-US" sz="6700" b="1" dirty="0">
              <a:latin typeface="Arial" charset="0"/>
              <a:cs typeface="Arial" charset="0"/>
            </a:endParaRPr>
          </a:p>
        </p:txBody>
      </p:sp>
      <p:sp>
        <p:nvSpPr>
          <p:cNvPr id="52" name="Rectangle 23"/>
          <p:cNvSpPr>
            <a:spLocks noChangeArrowheads="1"/>
          </p:cNvSpPr>
          <p:nvPr/>
        </p:nvSpPr>
        <p:spPr bwMode="auto">
          <a:xfrm>
            <a:off x="15316200" y="17145000"/>
            <a:ext cx="115824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700" b="1" dirty="0" smtClean="0">
                <a:latin typeface="Arial" charset="0"/>
                <a:cs typeface="Arial" charset="0"/>
              </a:rPr>
              <a:t>Thresholds</a:t>
            </a:r>
            <a:endParaRPr lang="en-US" sz="6700" b="1" dirty="0">
              <a:latin typeface="Arial" charset="0"/>
              <a:cs typeface="Arial" charset="0"/>
            </a:endParaRPr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auto">
          <a:xfrm>
            <a:off x="15316200" y="21564600"/>
            <a:ext cx="115824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700" b="1" dirty="0">
                <a:latin typeface="Arial" charset="0"/>
                <a:cs typeface="Arial" charset="0"/>
              </a:rPr>
              <a:t>Contour</a:t>
            </a:r>
          </a:p>
        </p:txBody>
      </p:sp>
      <p:sp>
        <p:nvSpPr>
          <p:cNvPr id="58" name="Curved Left Arrow 57"/>
          <p:cNvSpPr/>
          <p:nvPr/>
        </p:nvSpPr>
        <p:spPr bwMode="auto">
          <a:xfrm>
            <a:off x="28117800" y="11201400"/>
            <a:ext cx="1371600" cy="2971800"/>
          </a:xfrm>
          <a:prstGeom prst="curved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Curved Left Arrow 62"/>
          <p:cNvSpPr/>
          <p:nvPr/>
        </p:nvSpPr>
        <p:spPr bwMode="auto">
          <a:xfrm>
            <a:off x="28270200" y="21336000"/>
            <a:ext cx="1219200" cy="2286000"/>
          </a:xfrm>
          <a:prstGeom prst="curved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65" name="Curved Left Arrow 64"/>
          <p:cNvSpPr/>
          <p:nvPr/>
        </p:nvSpPr>
        <p:spPr bwMode="auto">
          <a:xfrm>
            <a:off x="28270200" y="25603200"/>
            <a:ext cx="1219200" cy="2286000"/>
          </a:xfrm>
          <a:prstGeom prst="curved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66" name="Curved Left Arrow 65"/>
          <p:cNvSpPr/>
          <p:nvPr/>
        </p:nvSpPr>
        <p:spPr bwMode="auto">
          <a:xfrm>
            <a:off x="28194000" y="15773400"/>
            <a:ext cx="1295400" cy="3048000"/>
          </a:xfrm>
          <a:prstGeom prst="curved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TextBox 28"/>
          <p:cNvSpPr txBox="1">
            <a:spLocks noChangeArrowheads="1"/>
          </p:cNvSpPr>
          <p:nvPr/>
        </p:nvSpPr>
        <p:spPr bwMode="auto">
          <a:xfrm>
            <a:off x="15316200" y="9601200"/>
            <a:ext cx="6781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3600" dirty="0" smtClean="0">
                <a:latin typeface="Arial" charset="0"/>
                <a:cs typeface="Arial" charset="0"/>
              </a:rPr>
              <a:t>Multiple fonts and sizes</a:t>
            </a:r>
          </a:p>
          <a:p>
            <a:pPr>
              <a:buFont typeface="Arial" charset="0"/>
              <a:buChar char="•"/>
            </a:pPr>
            <a:r>
              <a:rPr lang="en-US" sz="3600" dirty="0" smtClean="0">
                <a:latin typeface="Arial" charset="0"/>
                <a:cs typeface="Arial" charset="0"/>
              </a:rPr>
              <a:t>Intensity </a:t>
            </a:r>
            <a:r>
              <a:rPr lang="en-US" sz="3600" dirty="0">
                <a:latin typeface="Arial" charset="0"/>
                <a:cs typeface="Arial" charset="0"/>
              </a:rPr>
              <a:t>values as </a:t>
            </a:r>
            <a:r>
              <a:rPr lang="en-US" sz="3600" dirty="0" smtClean="0">
                <a:latin typeface="Arial" charset="0"/>
                <a:cs typeface="Arial" charset="0"/>
              </a:rPr>
              <a:t>features</a:t>
            </a:r>
          </a:p>
          <a:p>
            <a:pPr>
              <a:buFont typeface="Arial" charset="0"/>
              <a:buChar char="•"/>
            </a:pPr>
            <a:r>
              <a:rPr lang="en-US" sz="3600" dirty="0" smtClean="0">
                <a:latin typeface="Arial" charset="0"/>
                <a:cs typeface="Arial" charset="0"/>
              </a:rPr>
              <a:t>Added more data for similar characters to improve recognition</a:t>
            </a: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15087600" y="14630400"/>
            <a:ext cx="6934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endParaRPr lang="en-US" sz="36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3600" dirty="0">
                <a:latin typeface="Arial" charset="0"/>
                <a:cs typeface="Arial" charset="0"/>
              </a:rPr>
              <a:t>Eliminates high-frequency noise that may result in false </a:t>
            </a:r>
            <a:r>
              <a:rPr lang="en-US" sz="3600" dirty="0" smtClean="0">
                <a:latin typeface="Arial" charset="0"/>
                <a:cs typeface="Arial" charset="0"/>
              </a:rPr>
              <a:t>edges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69" name="TextBox 31"/>
          <p:cNvSpPr txBox="1">
            <a:spLocks noChangeArrowheads="1"/>
          </p:cNvSpPr>
          <p:nvPr/>
        </p:nvSpPr>
        <p:spPr bwMode="auto">
          <a:xfrm>
            <a:off x="15240000" y="18592800"/>
            <a:ext cx="6629400" cy="175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3600" dirty="0" smtClean="0">
                <a:latin typeface="Arial" charset="0"/>
                <a:cs typeface="Arial" charset="0"/>
              </a:rPr>
              <a:t>Calculates gradient using adaptive </a:t>
            </a:r>
            <a:r>
              <a:rPr lang="en-US" sz="3600" dirty="0" err="1" smtClean="0">
                <a:latin typeface="Arial" charset="0"/>
                <a:cs typeface="Arial" charset="0"/>
              </a:rPr>
              <a:t>thresholding</a:t>
            </a:r>
            <a:endParaRPr lang="en-US" sz="3600" dirty="0" smtClean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3600" dirty="0" smtClean="0">
                <a:latin typeface="Arial" charset="0"/>
                <a:cs typeface="Arial" charset="0"/>
              </a:rPr>
              <a:t>Compares to threshold value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70" name="TextBox 31"/>
          <p:cNvSpPr txBox="1">
            <a:spLocks noChangeArrowheads="1"/>
          </p:cNvSpPr>
          <p:nvPr/>
        </p:nvSpPr>
        <p:spPr bwMode="auto">
          <a:xfrm>
            <a:off x="15087600" y="22783800"/>
            <a:ext cx="6858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3600" dirty="0" smtClean="0">
                <a:latin typeface="Arial" charset="0"/>
                <a:cs typeface="Arial" charset="0"/>
              </a:rPr>
              <a:t>Find edges based on gradient</a:t>
            </a:r>
          </a:p>
          <a:p>
            <a:pPr eaLnBrk="1" hangingPunct="1">
              <a:buFont typeface="Arial" charset="0"/>
              <a:buChar char="•"/>
            </a:pPr>
            <a:r>
              <a:rPr lang="en-US" sz="3600" dirty="0" smtClean="0">
                <a:latin typeface="Arial" charset="0"/>
                <a:cs typeface="Arial" charset="0"/>
              </a:rPr>
              <a:t>Outline the edges on input image</a:t>
            </a:r>
          </a:p>
          <a:p>
            <a:pPr eaLnBrk="1" hangingPunct="1">
              <a:buFont typeface="Arial" charset="0"/>
              <a:buChar char="•"/>
            </a:pPr>
            <a:r>
              <a:rPr lang="en-US" sz="3600" dirty="0" smtClean="0">
                <a:latin typeface="Arial" charset="0"/>
                <a:cs typeface="Arial" charset="0"/>
              </a:rPr>
              <a:t>Resize each bounding rectangle to a 10x10 matrix of intensity values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71" name="TextBox 31"/>
          <p:cNvSpPr txBox="1">
            <a:spLocks noChangeArrowheads="1"/>
          </p:cNvSpPr>
          <p:nvPr/>
        </p:nvSpPr>
        <p:spPr bwMode="auto">
          <a:xfrm>
            <a:off x="15087600" y="27508200"/>
            <a:ext cx="76200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3600" dirty="0" smtClean="0">
                <a:latin typeface="Arial" charset="0"/>
                <a:cs typeface="Arial" charset="0"/>
              </a:rPr>
              <a:t>Compares intensity vectors against training results</a:t>
            </a:r>
          </a:p>
          <a:p>
            <a:pPr eaLnBrk="1" hangingPunct="1">
              <a:buFont typeface="Arial" charset="0"/>
              <a:buChar char="•"/>
            </a:pPr>
            <a:r>
              <a:rPr lang="en-US" sz="3600" dirty="0" smtClean="0">
                <a:latin typeface="Arial" charset="0"/>
                <a:cs typeface="Arial" charset="0"/>
              </a:rPr>
              <a:t>Uses k-nearest neighbors</a:t>
            </a:r>
          </a:p>
          <a:p>
            <a:pPr eaLnBrk="1" hangingPunct="1">
              <a:buFont typeface="Arial" charset="0"/>
              <a:buChar char="•"/>
            </a:pPr>
            <a:r>
              <a:rPr lang="en-US" sz="3600" dirty="0" smtClean="0">
                <a:latin typeface="Arial" charset="0"/>
                <a:cs typeface="Arial" charset="0"/>
              </a:rPr>
              <a:t>Green characters are matches</a:t>
            </a:r>
          </a:p>
          <a:p>
            <a:pPr eaLnBrk="1" hangingPunct="1">
              <a:buFont typeface="Arial" charset="0"/>
              <a:buChar char="•"/>
            </a:pPr>
            <a:r>
              <a:rPr lang="en-US" sz="3600" dirty="0" smtClean="0">
                <a:latin typeface="Arial" charset="0"/>
                <a:cs typeface="Arial" charset="0"/>
              </a:rPr>
              <a:t>Red characters are misses</a:t>
            </a:r>
          </a:p>
        </p:txBody>
      </p:sp>
      <p:sp>
        <p:nvSpPr>
          <p:cNvPr id="72" name="TextBox 41"/>
          <p:cNvSpPr txBox="1">
            <a:spLocks noChangeArrowheads="1"/>
          </p:cNvSpPr>
          <p:nvPr/>
        </p:nvSpPr>
        <p:spPr bwMode="auto">
          <a:xfrm>
            <a:off x="30937200" y="24384000"/>
            <a:ext cx="11430000" cy="175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dirty="0" smtClean="0">
                <a:latin typeface="Arial" charset="0"/>
                <a:cs typeface="Arial" charset="0"/>
              </a:rPr>
              <a:t>Introduction to edge detection:  http://</a:t>
            </a:r>
            <a:r>
              <a:rPr lang="en-US" sz="3600" dirty="0" err="1" smtClean="0">
                <a:latin typeface="Arial" charset="0"/>
                <a:cs typeface="Arial" charset="0"/>
              </a:rPr>
              <a:t>dasl.mem.drexel.edu</a:t>
            </a:r>
            <a:r>
              <a:rPr lang="en-US" sz="3600" dirty="0" smtClean="0">
                <a:latin typeface="Arial" charset="0"/>
                <a:cs typeface="Arial" charset="0"/>
              </a:rPr>
              <a:t>/alumni/</a:t>
            </a:r>
            <a:r>
              <a:rPr lang="en-US" sz="3600" dirty="0" err="1" smtClean="0">
                <a:latin typeface="Arial" charset="0"/>
                <a:cs typeface="Arial" charset="0"/>
              </a:rPr>
              <a:t>bGreen</a:t>
            </a:r>
            <a:r>
              <a:rPr lang="en-US" sz="3600" dirty="0" smtClean="0">
                <a:latin typeface="Arial" charset="0"/>
                <a:cs typeface="Arial" charset="0"/>
              </a:rPr>
              <a:t>/</a:t>
            </a:r>
            <a:r>
              <a:rPr lang="en-US" sz="3600" dirty="0" err="1" smtClean="0">
                <a:latin typeface="Arial" charset="0"/>
                <a:cs typeface="Arial" charset="0"/>
              </a:rPr>
              <a:t>www.pages.drexel.edu</a:t>
            </a:r>
            <a:r>
              <a:rPr lang="en-US" sz="3600" dirty="0" smtClean="0">
                <a:latin typeface="Arial" charset="0"/>
                <a:cs typeface="Arial" charset="0"/>
              </a:rPr>
              <a:t>/_weg22/</a:t>
            </a:r>
            <a:r>
              <a:rPr lang="en-US" sz="3600" dirty="0" err="1" smtClean="0">
                <a:latin typeface="Arial" charset="0"/>
                <a:cs typeface="Arial" charset="0"/>
              </a:rPr>
              <a:t>can_tut.html</a:t>
            </a:r>
            <a:endParaRPr lang="en-US" sz="3600" dirty="0">
              <a:latin typeface="Arial" charset="0"/>
              <a:cs typeface="Arial" charset="0"/>
            </a:endParaRPr>
          </a:p>
        </p:txBody>
      </p:sp>
      <p:pic>
        <p:nvPicPr>
          <p:cNvPr id="16" name="Picture 15" descr="gauss_mask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8897600"/>
            <a:ext cx="5035550" cy="35322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19400" y="227838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Illustration of KNN (k=3)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20200" y="227838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Gaussian filter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20" name="Picture 19" descr="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50" y="27863800"/>
            <a:ext cx="2432558" cy="1549400"/>
          </a:xfrm>
          <a:prstGeom prst="rect">
            <a:avLst/>
          </a:prstGeom>
        </p:spPr>
      </p:pic>
      <p:pic>
        <p:nvPicPr>
          <p:cNvPr id="21" name="Picture 20" descr="OpenCV_Logo_with_text_svg_version.svg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24917400"/>
            <a:ext cx="3733800" cy="45972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347</Words>
  <Application>Microsoft Macintosh PowerPoint</Application>
  <PresentationFormat>Custom</PresentationFormat>
  <Paragraphs>51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Cain Project 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 Volz</dc:creator>
  <cp:lastModifiedBy>Leo</cp:lastModifiedBy>
  <cp:revision>122</cp:revision>
  <dcterms:created xsi:type="dcterms:W3CDTF">2000-03-31T17:39:35Z</dcterms:created>
  <dcterms:modified xsi:type="dcterms:W3CDTF">2014-12-17T15:49:03Z</dcterms:modified>
</cp:coreProperties>
</file>