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35"/>
  </p:notesMasterIdLst>
  <p:handoutMasterIdLst>
    <p:handoutMasterId r:id="rId36"/>
  </p:handoutMasterIdLst>
  <p:sldIdLst>
    <p:sldId id="256" r:id="rId2"/>
    <p:sldId id="257" r:id="rId3"/>
    <p:sldId id="260" r:id="rId4"/>
    <p:sldId id="326" r:id="rId5"/>
    <p:sldId id="308" r:id="rId6"/>
    <p:sldId id="336" r:id="rId7"/>
    <p:sldId id="337" r:id="rId8"/>
    <p:sldId id="338" r:id="rId9"/>
    <p:sldId id="339" r:id="rId10"/>
    <p:sldId id="341" r:id="rId11"/>
    <p:sldId id="343" r:id="rId12"/>
    <p:sldId id="344" r:id="rId13"/>
    <p:sldId id="345" r:id="rId14"/>
    <p:sldId id="346" r:id="rId15"/>
    <p:sldId id="347" r:id="rId16"/>
    <p:sldId id="348" r:id="rId17"/>
    <p:sldId id="295" r:id="rId18"/>
    <p:sldId id="292" r:id="rId19"/>
    <p:sldId id="293" r:id="rId20"/>
    <p:sldId id="262" r:id="rId21"/>
    <p:sldId id="275" r:id="rId22"/>
    <p:sldId id="310" r:id="rId23"/>
    <p:sldId id="311" r:id="rId24"/>
    <p:sldId id="349" r:id="rId25"/>
    <p:sldId id="350" r:id="rId26"/>
    <p:sldId id="351" r:id="rId27"/>
    <p:sldId id="352" r:id="rId28"/>
    <p:sldId id="353" r:id="rId29"/>
    <p:sldId id="354" r:id="rId30"/>
    <p:sldId id="355" r:id="rId31"/>
    <p:sldId id="356" r:id="rId32"/>
    <p:sldId id="357" r:id="rId33"/>
    <p:sldId id="358" r:id="rId34"/>
  </p:sldIdLst>
  <p:sldSz cx="9144000" cy="6858000" type="screen4x3"/>
  <p:notesSz cx="6858000" cy="9107488"/>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6130" autoAdjust="0"/>
    <p:restoredTop sz="94654" autoAdjust="0"/>
  </p:normalViewPr>
  <p:slideViewPr>
    <p:cSldViewPr>
      <p:cViewPr varScale="1">
        <p:scale>
          <a:sx n="97" d="100"/>
          <a:sy n="97" d="100"/>
        </p:scale>
        <p:origin x="-102" y="-21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28675" name="Rectangle 3"/>
          <p:cNvSpPr>
            <a:spLocks noGrp="1" noChangeArrowheads="1"/>
          </p:cNvSpPr>
          <p:nvPr>
            <p:ph type="dt" sz="quarter"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28676" name="Rectangle 4"/>
          <p:cNvSpPr>
            <a:spLocks noGrp="1" noChangeArrowheads="1"/>
          </p:cNvSpPr>
          <p:nvPr>
            <p:ph type="ftr" sz="quarter" idx="2"/>
          </p:nvPr>
        </p:nvSpPr>
        <p:spPr bwMode="auto">
          <a:xfrm>
            <a:off x="0" y="8650288"/>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28677" name="Rectangle 5"/>
          <p:cNvSpPr>
            <a:spLocks noGrp="1" noChangeArrowheads="1"/>
          </p:cNvSpPr>
          <p:nvPr>
            <p:ph type="sldNum" sz="quarter" idx="3"/>
          </p:nvPr>
        </p:nvSpPr>
        <p:spPr bwMode="auto">
          <a:xfrm>
            <a:off x="3884613" y="8650288"/>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B1B4C064-1757-411D-822E-9C5606FEE1CA}"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56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5613"/>
          </a:xfrm>
          <a:prstGeom prst="rect">
            <a:avLst/>
          </a:prstGeom>
        </p:spPr>
        <p:txBody>
          <a:bodyPr vert="horz" lIns="91440" tIns="45720" rIns="91440" bIns="45720" rtlCol="0"/>
          <a:lstStyle>
            <a:lvl1pPr algn="r">
              <a:defRPr sz="1200"/>
            </a:lvl1pPr>
          </a:lstStyle>
          <a:p>
            <a:fld id="{A58A05FD-76D8-49CD-AC93-CE9BBACC2CCA}" type="datetimeFigureOut">
              <a:rPr lang="en-US" smtClean="0"/>
              <a:pPr/>
              <a:t>3/23/2011</a:t>
            </a:fld>
            <a:endParaRPr lang="en-US"/>
          </a:p>
        </p:txBody>
      </p:sp>
      <p:sp>
        <p:nvSpPr>
          <p:cNvPr id="4" name="Slide Image Placeholder 3"/>
          <p:cNvSpPr>
            <a:spLocks noGrp="1" noRot="1" noChangeAspect="1"/>
          </p:cNvSpPr>
          <p:nvPr>
            <p:ph type="sldImg" idx="2"/>
          </p:nvPr>
        </p:nvSpPr>
        <p:spPr>
          <a:xfrm>
            <a:off x="1150938" y="682625"/>
            <a:ext cx="4556125" cy="34163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25938"/>
            <a:ext cx="5486400" cy="40989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50288"/>
            <a:ext cx="2971800" cy="4556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50288"/>
            <a:ext cx="2971800" cy="455612"/>
          </a:xfrm>
          <a:prstGeom prst="rect">
            <a:avLst/>
          </a:prstGeom>
        </p:spPr>
        <p:txBody>
          <a:bodyPr vert="horz" lIns="91440" tIns="45720" rIns="91440" bIns="45720" rtlCol="0" anchor="b"/>
          <a:lstStyle>
            <a:lvl1pPr algn="r">
              <a:defRPr sz="1200"/>
            </a:lvl1pPr>
          </a:lstStyle>
          <a:p>
            <a:fld id="{8D814C06-309A-4353-88B3-BADD41F5D2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814C06-309A-4353-88B3-BADD41F5D25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DE2B39-1129-4F03-90DB-0A2B39C826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8B62E-31C3-48F2-8861-23724E188D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28718-F282-404E-A541-8D467AB02C7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4EF60BEC-579F-4E1B-BCB5-B04FE084DEA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50E55-CF45-4F70-860A-E7AFB51611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E2F55-B0BD-4C78-B35D-E6C0C38B01E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99CD-7D49-4682-94AE-62A44E4D908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AE04D8-6D26-417A-8352-22A2B18010E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FB3151-CFFD-4FCE-8657-41DEA2EA13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59FD58-7F17-4AAD-8955-80F0D89327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67909-D5C7-4133-B83A-B6A1582948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7B132-73EA-4312-B2D7-788AC4EEBD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EBB59-BC64-40BD-A0ED-6B933F9A50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Texas Laptop Case</a:t>
            </a:r>
          </a:p>
        </p:txBody>
      </p:sp>
      <p:sp>
        <p:nvSpPr>
          <p:cNvPr id="2051" name="Rectangle 3"/>
          <p:cNvSpPr>
            <a:spLocks noGrp="1" noChangeArrowheads="1"/>
          </p:cNvSpPr>
          <p:nvPr>
            <p:ph type="subTitle" idx="1"/>
          </p:nvPr>
        </p:nvSpPr>
        <p:spPr/>
        <p:txBody>
          <a:bodyPr/>
          <a:lstStyle/>
          <a:p>
            <a:r>
              <a:rPr lang="en-US" sz="2800" dirty="0"/>
              <a:t>For Good Computing</a:t>
            </a:r>
          </a:p>
          <a:p>
            <a:r>
              <a:rPr lang="en-US" sz="2800" dirty="0"/>
              <a:t>Chuck Huff and William Frey</a:t>
            </a:r>
          </a:p>
          <a:p>
            <a:r>
              <a:rPr lang="en-US" sz="2800" dirty="0"/>
              <a:t>Materials assembled by Nathan </a:t>
            </a:r>
            <a:r>
              <a:rPr lang="en-US" sz="2800" dirty="0" err="1"/>
              <a:t>DeWall</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58" name="Group 26"/>
          <p:cNvGraphicFramePr>
            <a:graphicFrameLocks noGrp="1"/>
          </p:cNvGraphicFramePr>
          <p:nvPr>
            <p:ph type="tbl" idx="4294967295"/>
          </p:nvPr>
        </p:nvGraphicFramePr>
        <p:xfrm>
          <a:off x="646113" y="381000"/>
          <a:ext cx="8497888" cy="6324599"/>
        </p:xfrm>
        <a:graphic>
          <a:graphicData uri="http://schemas.openxmlformats.org/drawingml/2006/table">
            <a:tbl>
              <a:tblPr/>
              <a:tblGrid>
                <a:gridCol w="2832100"/>
                <a:gridCol w="2833688"/>
                <a:gridCol w="2832100"/>
              </a:tblGrid>
              <a:tr h="151711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1" i="0" u="none" strike="noStrike" cap="none" normalizeH="0" baseline="0" smtClean="0">
                          <a:ln>
                            <a:noFill/>
                          </a:ln>
                          <a:solidFill>
                            <a:schemeClr val="tx1"/>
                          </a:solidFill>
                          <a:effectLst/>
                          <a:latin typeface="Arial" charset="0"/>
                        </a:rPr>
                        <a:t>Pedagogy/ Technology </a:t>
                      </a:r>
                      <a:endParaRPr kumimoji="0" lang="en-US" sz="28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Technology Free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Technology Integrated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06742">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Teacher Centered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Traditional classroom with teacher zone facing student zone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Teacher zone and student zone with traditional teaching activities supported by technology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00742">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Student Centered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Traditional classroom with distinction between teacher and student zone softened or eliminated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Student learning centers fully equipped with hardware and software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Stakeholders</a:t>
            </a:r>
            <a:endParaRPr lang="en-US" dirty="0"/>
          </a:p>
        </p:txBody>
      </p:sp>
      <p:sp>
        <p:nvSpPr>
          <p:cNvPr id="3" name="Content Placeholder 2"/>
          <p:cNvSpPr>
            <a:spLocks noGrp="1"/>
          </p:cNvSpPr>
          <p:nvPr>
            <p:ph idx="1"/>
          </p:nvPr>
        </p:nvSpPr>
        <p:spPr>
          <a:xfrm>
            <a:off x="457200" y="1143000"/>
            <a:ext cx="8229600" cy="5715000"/>
          </a:xfrm>
        </p:spPr>
        <p:txBody>
          <a:bodyPr>
            <a:normAutofit fontScale="77500" lnSpcReduction="20000"/>
          </a:bodyPr>
          <a:lstStyle/>
          <a:p>
            <a:r>
              <a:rPr lang="en-US" dirty="0" smtClean="0"/>
              <a:t>Students</a:t>
            </a:r>
          </a:p>
          <a:p>
            <a:pPr lvl="1"/>
            <a:r>
              <a:rPr lang="en-US" dirty="0" smtClean="0"/>
              <a:t>Interests: receiving a good education (career, social skills, civic virtues)</a:t>
            </a:r>
          </a:p>
          <a:p>
            <a:pPr lvl="1"/>
            <a:r>
              <a:rPr lang="en-US" dirty="0" smtClean="0"/>
              <a:t>Role: Laptop Users</a:t>
            </a:r>
          </a:p>
          <a:p>
            <a:pPr lvl="3"/>
            <a:endParaRPr lang="en-US" sz="1100" dirty="0"/>
          </a:p>
          <a:p>
            <a:r>
              <a:rPr lang="en-US" dirty="0" smtClean="0"/>
              <a:t>Teachers</a:t>
            </a:r>
          </a:p>
          <a:p>
            <a:pPr lvl="1"/>
            <a:r>
              <a:rPr lang="en-US" dirty="0" smtClean="0"/>
              <a:t>Interests: academic freedom; livelihood; technical and administrative support</a:t>
            </a:r>
          </a:p>
          <a:p>
            <a:pPr lvl="1"/>
            <a:r>
              <a:rPr lang="en-US" dirty="0" smtClean="0"/>
              <a:t>Role: providing students with a good </a:t>
            </a:r>
            <a:r>
              <a:rPr lang="en-US" dirty="0" err="1" smtClean="0"/>
              <a:t>eduction</a:t>
            </a:r>
            <a:r>
              <a:rPr lang="en-US" dirty="0" smtClean="0"/>
              <a:t> </a:t>
            </a:r>
          </a:p>
          <a:p>
            <a:pPr lvl="3"/>
            <a:endParaRPr lang="en-US" sz="1100" dirty="0"/>
          </a:p>
          <a:p>
            <a:r>
              <a:rPr lang="en-US" dirty="0" smtClean="0"/>
              <a:t>Independent School districts</a:t>
            </a:r>
          </a:p>
          <a:p>
            <a:pPr lvl="1"/>
            <a:r>
              <a:rPr lang="en-US" dirty="0" smtClean="0"/>
              <a:t>Interests: generating funds ; delivering quality education</a:t>
            </a:r>
          </a:p>
          <a:p>
            <a:pPr lvl="1"/>
            <a:r>
              <a:rPr lang="en-US" dirty="0" smtClean="0"/>
              <a:t>Role: administering schools according to needs of society</a:t>
            </a:r>
          </a:p>
          <a:p>
            <a:pPr lvl="3"/>
            <a:endParaRPr lang="en-US" sz="1100" dirty="0"/>
          </a:p>
          <a:p>
            <a:r>
              <a:rPr lang="en-US" dirty="0" smtClean="0"/>
              <a:t>Textbook Providers</a:t>
            </a:r>
          </a:p>
          <a:p>
            <a:pPr lvl="1"/>
            <a:r>
              <a:rPr lang="en-US" dirty="0" smtClean="0"/>
              <a:t>Interests: continued revenue stream from books; protecting copyrights; </a:t>
            </a:r>
          </a:p>
          <a:p>
            <a:pPr lvl="1"/>
            <a:r>
              <a:rPr lang="en-US" dirty="0" smtClean="0"/>
              <a:t>Role: providing quality textbooks; lobbying state officials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smtClean="0"/>
              <a:t>Computer Venders</a:t>
            </a:r>
          </a:p>
          <a:p>
            <a:pPr lvl="1"/>
            <a:r>
              <a:rPr lang="en-US" dirty="0" smtClean="0"/>
              <a:t>Interests: fair bidding process; continued profits</a:t>
            </a:r>
          </a:p>
          <a:p>
            <a:pPr lvl="1"/>
            <a:r>
              <a:rPr lang="en-US" dirty="0" smtClean="0"/>
              <a:t>Role: Sell, and provide technical support, for laptops</a:t>
            </a:r>
          </a:p>
          <a:p>
            <a:pPr lvl="3"/>
            <a:endParaRPr lang="en-US" sz="800" dirty="0"/>
          </a:p>
          <a:p>
            <a:r>
              <a:rPr lang="en-US" dirty="0" smtClean="0"/>
              <a:t>Digital Medium Developers</a:t>
            </a:r>
          </a:p>
          <a:p>
            <a:pPr lvl="1"/>
            <a:r>
              <a:rPr lang="en-US" dirty="0" smtClean="0"/>
              <a:t>Interests: Market access and profits; academic freedom; livelihood; technical and administrative support</a:t>
            </a:r>
          </a:p>
          <a:p>
            <a:pPr lvl="1"/>
            <a:r>
              <a:rPr lang="en-US" dirty="0" smtClean="0"/>
              <a:t>Role: providing quality digital textbooks and materials at affordable price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smtClean="0"/>
              <a:t>Procedures</a:t>
            </a:r>
            <a:endParaRPr lang="en-US" dirty="0"/>
          </a:p>
        </p:txBody>
      </p:sp>
      <p:sp>
        <p:nvSpPr>
          <p:cNvPr id="3" name="Content Placeholder 2"/>
          <p:cNvSpPr>
            <a:spLocks noGrp="1"/>
          </p:cNvSpPr>
          <p:nvPr>
            <p:ph idx="1"/>
          </p:nvPr>
        </p:nvSpPr>
        <p:spPr>
          <a:xfrm>
            <a:off x="457200" y="990600"/>
            <a:ext cx="8229600" cy="5867400"/>
          </a:xfrm>
        </p:spPr>
        <p:txBody>
          <a:bodyPr>
            <a:normAutofit fontScale="77500" lnSpcReduction="20000"/>
          </a:bodyPr>
          <a:lstStyle/>
          <a:p>
            <a:r>
              <a:rPr lang="en-US" dirty="0" smtClean="0"/>
              <a:t>Legislative Procedures</a:t>
            </a:r>
          </a:p>
          <a:p>
            <a:pPr lvl="1"/>
            <a:r>
              <a:rPr lang="en-US" dirty="0" smtClean="0"/>
              <a:t>Promoting, funding, and integrating educational technology</a:t>
            </a:r>
          </a:p>
          <a:p>
            <a:pPr lvl="1"/>
            <a:r>
              <a:rPr lang="en-US" dirty="0" smtClean="0"/>
              <a:t>Defining and selecting textbooks</a:t>
            </a:r>
          </a:p>
          <a:p>
            <a:pPr lvl="1"/>
            <a:r>
              <a:rPr lang="en-US" dirty="0" smtClean="0"/>
              <a:t>Defining curriculum content</a:t>
            </a:r>
          </a:p>
          <a:p>
            <a:pPr lvl="2"/>
            <a:endParaRPr lang="en-US" sz="900" dirty="0"/>
          </a:p>
          <a:p>
            <a:r>
              <a:rPr lang="en-US" dirty="0" smtClean="0"/>
              <a:t>Fund Raising Options for governments</a:t>
            </a:r>
          </a:p>
          <a:p>
            <a:pPr lvl="1"/>
            <a:r>
              <a:rPr lang="en-US" dirty="0" smtClean="0"/>
              <a:t>Bond Issues</a:t>
            </a:r>
          </a:p>
          <a:p>
            <a:pPr lvl="1"/>
            <a:r>
              <a:rPr lang="en-US" dirty="0" smtClean="0"/>
              <a:t>Sales Taxes (Flat)</a:t>
            </a:r>
          </a:p>
          <a:p>
            <a:pPr lvl="1"/>
            <a:r>
              <a:rPr lang="en-US" dirty="0" smtClean="0"/>
              <a:t>Income Taxes (Progressive)</a:t>
            </a:r>
          </a:p>
          <a:p>
            <a:pPr lvl="1"/>
            <a:r>
              <a:rPr lang="en-US" dirty="0" smtClean="0"/>
              <a:t>Property Taxes</a:t>
            </a:r>
          </a:p>
          <a:p>
            <a:pPr lvl="2"/>
            <a:endParaRPr lang="en-US" sz="900" dirty="0"/>
          </a:p>
          <a:p>
            <a:pPr lvl="1"/>
            <a:endParaRPr lang="en-US" sz="900" dirty="0"/>
          </a:p>
          <a:p>
            <a:r>
              <a:rPr lang="en-US" dirty="0" smtClean="0"/>
              <a:t>Foreign Policy Initiatives to respond to global inequities like digital divide</a:t>
            </a:r>
          </a:p>
          <a:p>
            <a:pPr lvl="4"/>
            <a:endParaRPr lang="en-US" sz="1100" dirty="0"/>
          </a:p>
          <a:p>
            <a:r>
              <a:rPr lang="en-US" dirty="0" smtClean="0"/>
              <a:t>Bidding Procedures (computer venders)</a:t>
            </a:r>
          </a:p>
          <a:p>
            <a:pPr lvl="1"/>
            <a:r>
              <a:rPr lang="en-US" dirty="0" smtClean="0"/>
              <a:t>Technical criteria</a:t>
            </a:r>
          </a:p>
          <a:p>
            <a:pPr lvl="1"/>
            <a:r>
              <a:rPr lang="en-US" dirty="0" smtClean="0"/>
              <a:t>Bidding Process (secrecy)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Laws and Regulations</a:t>
            </a:r>
            <a:endParaRPr lang="en-US" dirty="0"/>
          </a:p>
        </p:txBody>
      </p:sp>
      <p:sp>
        <p:nvSpPr>
          <p:cNvPr id="3" name="Content Placeholder 2"/>
          <p:cNvSpPr>
            <a:spLocks noGrp="1"/>
          </p:cNvSpPr>
          <p:nvPr>
            <p:ph idx="1"/>
          </p:nvPr>
        </p:nvSpPr>
        <p:spPr>
          <a:xfrm>
            <a:off x="457200" y="1371600"/>
            <a:ext cx="8229600" cy="5257800"/>
          </a:xfrm>
        </p:spPr>
        <p:txBody>
          <a:bodyPr>
            <a:normAutofit lnSpcReduction="10000"/>
          </a:bodyPr>
          <a:lstStyle/>
          <a:p>
            <a:r>
              <a:rPr lang="en-US" dirty="0" smtClean="0"/>
              <a:t>Copyright (textbooks)</a:t>
            </a:r>
          </a:p>
          <a:p>
            <a:pPr lvl="3"/>
            <a:endParaRPr lang="en-US" sz="800" dirty="0"/>
          </a:p>
          <a:p>
            <a:r>
              <a:rPr lang="en-US" dirty="0" smtClean="0"/>
              <a:t>Patents (inventing new laptop designs)</a:t>
            </a:r>
          </a:p>
          <a:p>
            <a:pPr lvl="4"/>
            <a:endParaRPr lang="en-US" sz="800" dirty="0"/>
          </a:p>
          <a:p>
            <a:r>
              <a:rPr lang="en-US" dirty="0" smtClean="0"/>
              <a:t>Civil Law (if children are harmed by using computers)</a:t>
            </a:r>
          </a:p>
          <a:p>
            <a:pPr lvl="3"/>
            <a:endParaRPr lang="en-US" sz="800" dirty="0"/>
          </a:p>
          <a:p>
            <a:r>
              <a:rPr lang="en-US" dirty="0" smtClean="0"/>
              <a:t>Environmental Law and Regulations governing the manufacture, use, and disposal of computers</a:t>
            </a:r>
          </a:p>
          <a:p>
            <a:pPr lvl="3"/>
            <a:endParaRPr lang="en-US" sz="800" dirty="0" smtClean="0"/>
          </a:p>
          <a:p>
            <a:r>
              <a:rPr lang="en-US" dirty="0" smtClean="0"/>
              <a:t>Court decisions designed to enforce equality between school districts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Information and Information Systems</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smtClean="0"/>
              <a:t>Internet security and supporting hardware and software features</a:t>
            </a:r>
          </a:p>
          <a:p>
            <a:pPr lvl="1"/>
            <a:r>
              <a:rPr lang="en-US" dirty="0" smtClean="0"/>
              <a:t>Anti-virus programs, firewalls, etc</a:t>
            </a:r>
          </a:p>
          <a:p>
            <a:pPr lvl="1"/>
            <a:endParaRPr lang="en-US" dirty="0"/>
          </a:p>
          <a:p>
            <a:r>
              <a:rPr lang="en-US" dirty="0" smtClean="0"/>
              <a:t>Issues of restricting access to certain websites</a:t>
            </a:r>
          </a:p>
          <a:p>
            <a:endParaRPr lang="en-US" dirty="0"/>
          </a:p>
          <a:p>
            <a:r>
              <a:rPr lang="en-US" dirty="0" smtClean="0"/>
              <a:t>Information that students are allowed to enter and store in computers</a:t>
            </a:r>
          </a:p>
          <a:p>
            <a:pPr lvl="1"/>
            <a:r>
              <a:rPr lang="en-US" dirty="0" smtClean="0"/>
              <a:t>Keeping information secure in all phases: entry, storing, transferring, destroying</a:t>
            </a:r>
          </a:p>
          <a:p>
            <a:pPr lvl="1"/>
            <a:endParaRPr lang="en-US" dirty="0"/>
          </a:p>
          <a:p>
            <a:r>
              <a:rPr lang="en-US" dirty="0" smtClean="0"/>
              <a:t>Storage Media, strengths and vulnerabilities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Key Value Points</a:t>
            </a:r>
            <a:endParaRPr lang="en-US" dirty="0"/>
          </a:p>
        </p:txBody>
      </p:sp>
      <p:sp>
        <p:nvSpPr>
          <p:cNvPr id="3" name="Content Placeholder 2"/>
          <p:cNvSpPr>
            <a:spLocks noGrp="1"/>
          </p:cNvSpPr>
          <p:nvPr>
            <p:ph idx="1"/>
          </p:nvPr>
        </p:nvSpPr>
        <p:spPr>
          <a:xfrm>
            <a:off x="457200" y="1066800"/>
            <a:ext cx="8229600" cy="5791200"/>
          </a:xfrm>
        </p:spPr>
        <p:txBody>
          <a:bodyPr>
            <a:normAutofit fontScale="70000" lnSpcReduction="20000"/>
          </a:bodyPr>
          <a:lstStyle/>
          <a:p>
            <a:r>
              <a:rPr lang="en-US" dirty="0" smtClean="0"/>
              <a:t>Safety</a:t>
            </a:r>
          </a:p>
          <a:p>
            <a:pPr lvl="1"/>
            <a:r>
              <a:rPr lang="en-US" dirty="0" smtClean="0"/>
              <a:t>Procedures (training students how to use laptops)</a:t>
            </a:r>
          </a:p>
          <a:p>
            <a:pPr lvl="1"/>
            <a:r>
              <a:rPr lang="en-US" dirty="0" smtClean="0"/>
              <a:t>Hardware design</a:t>
            </a:r>
          </a:p>
          <a:p>
            <a:pPr lvl="3"/>
            <a:endParaRPr lang="en-US" sz="1300" dirty="0"/>
          </a:p>
          <a:p>
            <a:r>
              <a:rPr lang="en-US" dirty="0" smtClean="0"/>
              <a:t>Security</a:t>
            </a:r>
          </a:p>
          <a:p>
            <a:pPr lvl="1"/>
            <a:r>
              <a:rPr lang="en-US" dirty="0" smtClean="0"/>
              <a:t>Software (blocking pornographic websites)</a:t>
            </a:r>
          </a:p>
          <a:p>
            <a:pPr lvl="1"/>
            <a:r>
              <a:rPr lang="en-US" dirty="0" smtClean="0"/>
              <a:t>Physical surroundings (walking to and from school)</a:t>
            </a:r>
          </a:p>
          <a:p>
            <a:pPr lvl="3"/>
            <a:endParaRPr lang="en-US" sz="1300" dirty="0"/>
          </a:p>
          <a:p>
            <a:r>
              <a:rPr lang="en-US" dirty="0" smtClean="0"/>
              <a:t>Reliability</a:t>
            </a:r>
          </a:p>
          <a:p>
            <a:pPr lvl="1"/>
            <a:r>
              <a:rPr lang="en-US" dirty="0" smtClean="0"/>
              <a:t>Designing durable and lasting hardware and software components</a:t>
            </a:r>
          </a:p>
          <a:p>
            <a:pPr lvl="3"/>
            <a:endParaRPr lang="en-US" sz="1300" dirty="0"/>
          </a:p>
          <a:p>
            <a:r>
              <a:rPr lang="en-US" dirty="0" smtClean="0"/>
              <a:t>Justice</a:t>
            </a:r>
          </a:p>
          <a:p>
            <a:pPr lvl="1"/>
            <a:r>
              <a:rPr lang="en-US" dirty="0" smtClean="0"/>
              <a:t>Reducing computer costs; Open Source Operating System</a:t>
            </a:r>
          </a:p>
          <a:p>
            <a:pPr lvl="1"/>
            <a:r>
              <a:rPr lang="en-US" dirty="0" smtClean="0"/>
              <a:t>Computers in developing nations </a:t>
            </a:r>
          </a:p>
          <a:p>
            <a:pPr lvl="2"/>
            <a:r>
              <a:rPr lang="en-US" dirty="0" smtClean="0"/>
              <a:t>unreliable electricity, humidity, infrastructure (telephones, broadband, wireless)</a:t>
            </a:r>
          </a:p>
          <a:p>
            <a:pPr lvl="3"/>
            <a:endParaRPr lang="en-US" sz="1300" dirty="0"/>
          </a:p>
          <a:p>
            <a:r>
              <a:rPr lang="en-US" dirty="0" smtClean="0"/>
              <a:t>Responsibility</a:t>
            </a:r>
          </a:p>
          <a:p>
            <a:pPr lvl="1"/>
            <a:r>
              <a:rPr lang="en-US" dirty="0" smtClean="0"/>
              <a:t>Teaching responsible computer use to children</a:t>
            </a:r>
          </a:p>
          <a:p>
            <a:pPr lvl="1"/>
            <a:r>
              <a:rPr lang="en-US" dirty="0" smtClean="0"/>
              <a:t>Identifying age level capable of responsible use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smtClean="0"/>
              <a:t>The Debate in Texas</a:t>
            </a:r>
            <a:endParaRPr lang="en-US" dirty="0"/>
          </a:p>
        </p:txBody>
      </p:sp>
      <p:sp>
        <p:nvSpPr>
          <p:cNvPr id="69635" name="Rectangle 3"/>
          <p:cNvSpPr>
            <a:spLocks noGrp="1" noChangeArrowheads="1"/>
          </p:cNvSpPr>
          <p:nvPr>
            <p:ph idx="1"/>
          </p:nvPr>
        </p:nvSpPr>
        <p:spPr>
          <a:xfrm>
            <a:off x="457200" y="1600200"/>
            <a:ext cx="8229600" cy="4876800"/>
          </a:xfrm>
        </p:spPr>
        <p:txBody>
          <a:bodyPr/>
          <a:lstStyle/>
          <a:p>
            <a:r>
              <a:rPr lang="en-US" sz="2400" dirty="0"/>
              <a:t>Proposed Advantages</a:t>
            </a:r>
          </a:p>
          <a:p>
            <a:pPr lvl="1">
              <a:buFont typeface="Wingdings" pitchFamily="2" charset="2"/>
              <a:buNone/>
            </a:pPr>
            <a:endParaRPr lang="en-US" sz="2000" dirty="0"/>
          </a:p>
          <a:p>
            <a:pPr lvl="1"/>
            <a:r>
              <a:rPr lang="en-US" sz="2000" dirty="0"/>
              <a:t>vehicle for presenting the new electronic textbooks</a:t>
            </a:r>
          </a:p>
          <a:p>
            <a:pPr lvl="1">
              <a:buFont typeface="Wingdings" pitchFamily="2" charset="2"/>
              <a:buNone/>
            </a:pPr>
            <a:endParaRPr lang="en-US" sz="2000" dirty="0"/>
          </a:p>
          <a:p>
            <a:pPr lvl="1"/>
            <a:r>
              <a:rPr lang="en-US" sz="2000" dirty="0"/>
              <a:t>effective means for educating current generation of wired students</a:t>
            </a:r>
          </a:p>
          <a:p>
            <a:pPr lvl="1">
              <a:buFont typeface="Wingdings" pitchFamily="2" charset="2"/>
              <a:buNone/>
            </a:pPr>
            <a:endParaRPr lang="en-US" sz="2000" dirty="0"/>
          </a:p>
          <a:p>
            <a:pPr lvl="1"/>
            <a:r>
              <a:rPr lang="en-US" sz="2000" dirty="0"/>
              <a:t>solves problem of digital divide—all students have access to computers at home and at school</a:t>
            </a:r>
          </a:p>
          <a:p>
            <a:pPr lvl="1">
              <a:buFont typeface="Wingdings" pitchFamily="2" charset="2"/>
              <a:buNone/>
            </a:pPr>
            <a:endParaRPr lang="en-US" sz="2000" dirty="0"/>
          </a:p>
          <a:p>
            <a:pPr lvl="1"/>
            <a:r>
              <a:rPr lang="en-US" sz="2000" dirty="0"/>
              <a:t>graduates computer literate students</a:t>
            </a:r>
          </a:p>
          <a:p>
            <a:pPr lvl="1">
              <a:buFont typeface="Wingdings" pitchFamily="2" charset="2"/>
              <a:buNone/>
            </a:pPr>
            <a:endParaRPr lang="en-US" sz="2000" dirty="0"/>
          </a:p>
          <a:p>
            <a:pPr lvl="1"/>
            <a:r>
              <a:rPr lang="en-US" sz="2000" dirty="0"/>
              <a:t>provides personalized instruction through effective software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274638"/>
            <a:ext cx="8229600" cy="792162"/>
          </a:xfrm>
        </p:spPr>
        <p:txBody>
          <a:bodyPr>
            <a:normAutofit/>
          </a:bodyPr>
          <a:lstStyle/>
          <a:p>
            <a:r>
              <a:rPr lang="en-US" dirty="0" smtClean="0"/>
              <a:t>The Debate in Texas</a:t>
            </a:r>
            <a:endParaRPr lang="en-US" dirty="0"/>
          </a:p>
        </p:txBody>
      </p:sp>
      <p:sp>
        <p:nvSpPr>
          <p:cNvPr id="66563" name="Rectangle 3"/>
          <p:cNvSpPr>
            <a:spLocks noGrp="1" noChangeArrowheads="1"/>
          </p:cNvSpPr>
          <p:nvPr>
            <p:ph idx="1"/>
          </p:nvPr>
        </p:nvSpPr>
        <p:spPr>
          <a:xfrm>
            <a:off x="457200" y="1295400"/>
            <a:ext cx="8229600" cy="5410200"/>
          </a:xfrm>
        </p:spPr>
        <p:txBody>
          <a:bodyPr>
            <a:normAutofit/>
          </a:bodyPr>
          <a:lstStyle/>
          <a:p>
            <a:r>
              <a:rPr lang="en-US" sz="3600" dirty="0" smtClean="0"/>
              <a:t>Emerging Disadvantages</a:t>
            </a:r>
            <a:endParaRPr lang="en-US" sz="3600" dirty="0"/>
          </a:p>
          <a:p>
            <a:pPr lvl="1"/>
            <a:r>
              <a:rPr lang="en-US" sz="3200" dirty="0" smtClean="0"/>
              <a:t>Is it </a:t>
            </a:r>
            <a:r>
              <a:rPr lang="en-US" sz="3200" dirty="0"/>
              <a:t>really cost </a:t>
            </a:r>
            <a:r>
              <a:rPr lang="en-US" sz="3200" dirty="0" smtClean="0"/>
              <a:t>effective?</a:t>
            </a:r>
          </a:p>
          <a:p>
            <a:pPr lvl="2"/>
            <a:r>
              <a:rPr lang="en-US" sz="2800" dirty="0" smtClean="0"/>
              <a:t>Will publishing companies  go along with digitalization of textbooks?</a:t>
            </a:r>
            <a:endParaRPr lang="en-US" sz="2800" dirty="0"/>
          </a:p>
          <a:p>
            <a:pPr lvl="1">
              <a:buFont typeface="Wingdings" pitchFamily="2" charset="2"/>
              <a:buNone/>
            </a:pPr>
            <a:endParaRPr lang="en-US" sz="900" dirty="0"/>
          </a:p>
          <a:p>
            <a:pPr lvl="1"/>
            <a:r>
              <a:rPr lang="en-US" sz="3200" dirty="0" smtClean="0"/>
              <a:t>Is it really equitable?  </a:t>
            </a:r>
          </a:p>
          <a:p>
            <a:pPr lvl="2"/>
            <a:r>
              <a:rPr lang="en-US" sz="2800" dirty="0" smtClean="0"/>
              <a:t>Leasing </a:t>
            </a:r>
            <a:r>
              <a:rPr lang="en-US" sz="2800" dirty="0"/>
              <a:t>fee </a:t>
            </a:r>
            <a:r>
              <a:rPr lang="en-US" sz="2800" dirty="0" smtClean="0"/>
              <a:t>burdens </a:t>
            </a:r>
            <a:r>
              <a:rPr lang="en-US" sz="2800" dirty="0"/>
              <a:t>poor students in poor </a:t>
            </a:r>
            <a:r>
              <a:rPr lang="en-US" sz="2800" dirty="0" smtClean="0"/>
              <a:t>districts</a:t>
            </a:r>
            <a:endParaRPr lang="en-US" sz="2800" dirty="0"/>
          </a:p>
          <a:p>
            <a:pPr lvl="1">
              <a:buFont typeface="Wingdings" pitchFamily="2" charset="2"/>
              <a:buNone/>
            </a:pPr>
            <a:endParaRPr lang="en-US" sz="900" dirty="0"/>
          </a:p>
          <a:p>
            <a:pPr lvl="1"/>
            <a:r>
              <a:rPr lang="en-US" sz="3200" dirty="0" smtClean="0"/>
              <a:t>Is it really education?</a:t>
            </a:r>
          </a:p>
          <a:p>
            <a:pPr lvl="2"/>
            <a:r>
              <a:rPr lang="en-US" sz="2800" dirty="0" smtClean="0"/>
              <a:t>Or is it </a:t>
            </a:r>
            <a:r>
              <a:rPr lang="en-US" sz="2800" dirty="0" err="1" smtClean="0"/>
              <a:t>edu-tainment</a:t>
            </a:r>
            <a:r>
              <a:rPr lang="en-US" sz="2800" dirty="0" smtClean="0"/>
              <a: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74638"/>
            <a:ext cx="8229600" cy="868362"/>
          </a:xfrm>
        </p:spPr>
        <p:txBody>
          <a:bodyPr>
            <a:noAutofit/>
          </a:bodyPr>
          <a:lstStyle/>
          <a:p>
            <a:r>
              <a:rPr lang="en-US" sz="3200" dirty="0" smtClean="0"/>
              <a:t>Debate among education specialists: Larry Cuban</a:t>
            </a:r>
            <a:endParaRPr lang="en-US" sz="3200" dirty="0"/>
          </a:p>
        </p:txBody>
      </p:sp>
      <p:sp>
        <p:nvSpPr>
          <p:cNvPr id="67587" name="Rectangle 3"/>
          <p:cNvSpPr>
            <a:spLocks noGrp="1" noChangeArrowheads="1"/>
          </p:cNvSpPr>
          <p:nvPr>
            <p:ph idx="1"/>
          </p:nvPr>
        </p:nvSpPr>
        <p:spPr>
          <a:xfrm>
            <a:off x="457200" y="1600200"/>
            <a:ext cx="8229600" cy="4876800"/>
          </a:xfrm>
        </p:spPr>
        <p:txBody>
          <a:bodyPr>
            <a:normAutofit/>
          </a:bodyPr>
          <a:lstStyle/>
          <a:p>
            <a:pPr>
              <a:lnSpc>
                <a:spcPct val="80000"/>
              </a:lnSpc>
            </a:pPr>
            <a:r>
              <a:rPr lang="en-US" sz="2400" dirty="0" smtClean="0"/>
              <a:t>Teachers do not participate in software development yet educational software is value laden</a:t>
            </a:r>
          </a:p>
          <a:p>
            <a:pPr lvl="1">
              <a:lnSpc>
                <a:spcPct val="80000"/>
              </a:lnSpc>
            </a:pPr>
            <a:r>
              <a:rPr lang="en-US" sz="2200" dirty="0" smtClean="0"/>
              <a:t>Does forcing them to use it violate their academic </a:t>
            </a:r>
            <a:r>
              <a:rPr lang="en-US" sz="2200" dirty="0"/>
              <a:t>freedom</a:t>
            </a:r>
          </a:p>
          <a:p>
            <a:pPr lvl="1">
              <a:lnSpc>
                <a:spcPct val="80000"/>
              </a:lnSpc>
              <a:buFont typeface="Wingdings" pitchFamily="2" charset="2"/>
              <a:buNone/>
            </a:pPr>
            <a:endParaRPr lang="en-US" sz="900" dirty="0"/>
          </a:p>
          <a:p>
            <a:pPr>
              <a:lnSpc>
                <a:spcPct val="80000"/>
              </a:lnSpc>
            </a:pPr>
            <a:r>
              <a:rPr lang="en-US" sz="2400" dirty="0"/>
              <a:t>Teacher training and technical support represent hidden problems and costs</a:t>
            </a:r>
          </a:p>
          <a:p>
            <a:pPr>
              <a:lnSpc>
                <a:spcPct val="80000"/>
              </a:lnSpc>
              <a:buFont typeface="Wingdings" pitchFamily="2" charset="2"/>
              <a:buNone/>
            </a:pPr>
            <a:endParaRPr lang="en-US" sz="900" dirty="0"/>
          </a:p>
          <a:p>
            <a:pPr>
              <a:lnSpc>
                <a:spcPct val="80000"/>
              </a:lnSpc>
            </a:pPr>
            <a:r>
              <a:rPr lang="en-US" sz="2400" dirty="0"/>
              <a:t>Focuses education on the accumulation of information when the real task is to teach the skills that convert information into knowledge</a:t>
            </a:r>
          </a:p>
          <a:p>
            <a:pPr lvl="1">
              <a:lnSpc>
                <a:spcPct val="80000"/>
              </a:lnSpc>
              <a:buFont typeface="Wingdings" pitchFamily="2" charset="2"/>
              <a:buNone/>
            </a:pPr>
            <a:endParaRPr lang="en-US" sz="900" dirty="0"/>
          </a:p>
          <a:p>
            <a:pPr>
              <a:lnSpc>
                <a:spcPct val="80000"/>
              </a:lnSpc>
            </a:pPr>
            <a:r>
              <a:rPr lang="en-US" sz="2400" dirty="0"/>
              <a:t>Works well in some areas (drill exercises in math) but fails to promote </a:t>
            </a:r>
            <a:r>
              <a:rPr lang="en-US" sz="2400" dirty="0" smtClean="0"/>
              <a:t>two of the three aims </a:t>
            </a:r>
            <a:r>
              <a:rPr lang="en-US" sz="2400" dirty="0"/>
              <a:t>of education</a:t>
            </a:r>
          </a:p>
          <a:p>
            <a:pPr lvl="1">
              <a:lnSpc>
                <a:spcPct val="80000"/>
              </a:lnSpc>
              <a:buFont typeface="Wingdings" pitchFamily="2" charset="2"/>
              <a:buNone/>
            </a:pPr>
            <a:endParaRPr lang="en-US" sz="900" dirty="0"/>
          </a:p>
          <a:p>
            <a:pPr lvl="1">
              <a:lnSpc>
                <a:spcPct val="80000"/>
              </a:lnSpc>
            </a:pPr>
            <a:r>
              <a:rPr lang="en-US" sz="2200" dirty="0" smtClean="0"/>
              <a:t>Career</a:t>
            </a:r>
          </a:p>
          <a:p>
            <a:pPr lvl="1">
              <a:lnSpc>
                <a:spcPct val="80000"/>
              </a:lnSpc>
            </a:pPr>
            <a:r>
              <a:rPr lang="en-US" sz="2200" dirty="0" smtClean="0"/>
              <a:t>Social skills</a:t>
            </a:r>
            <a:endParaRPr lang="en-US" sz="2200" dirty="0"/>
          </a:p>
          <a:p>
            <a:pPr lvl="1">
              <a:lnSpc>
                <a:spcPct val="80000"/>
              </a:lnSpc>
            </a:pPr>
            <a:r>
              <a:rPr lang="en-US" sz="2200" dirty="0" smtClean="0"/>
              <a:t>Civic virtues: “habits of the heart” (Alexis de Tocqueville)</a:t>
            </a:r>
            <a:endParaRPr lang="en-US"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715962"/>
          </a:xfrm>
        </p:spPr>
        <p:txBody>
          <a:bodyPr>
            <a:normAutofit fontScale="90000"/>
          </a:bodyPr>
          <a:lstStyle/>
          <a:p>
            <a:r>
              <a:rPr lang="en-US" dirty="0" smtClean="0"/>
              <a:t>Texas: Laptops to Students</a:t>
            </a:r>
            <a:endParaRPr lang="en-US" dirty="0"/>
          </a:p>
        </p:txBody>
      </p:sp>
      <p:sp>
        <p:nvSpPr>
          <p:cNvPr id="13315" name="Rectangle 3"/>
          <p:cNvSpPr>
            <a:spLocks noGrp="1" noChangeArrowheads="1"/>
          </p:cNvSpPr>
          <p:nvPr>
            <p:ph idx="1"/>
          </p:nvPr>
        </p:nvSpPr>
        <p:spPr>
          <a:xfrm>
            <a:off x="304800" y="1219200"/>
            <a:ext cx="8650288" cy="5638800"/>
          </a:xfrm>
        </p:spPr>
        <p:txBody>
          <a:bodyPr>
            <a:normAutofit fontScale="85000" lnSpcReduction="20000"/>
          </a:bodyPr>
          <a:lstStyle/>
          <a:p>
            <a:r>
              <a:rPr lang="en-US" dirty="0"/>
              <a:t>The computer revolution has placed pressure on public educators to provide students with up to date technology intensive instruction.  </a:t>
            </a:r>
            <a:endParaRPr lang="en-US" dirty="0" smtClean="0"/>
          </a:p>
          <a:p>
            <a:endParaRPr lang="en-US" sz="900" dirty="0" smtClean="0"/>
          </a:p>
          <a:p>
            <a:r>
              <a:rPr lang="en-US" dirty="0" smtClean="0"/>
              <a:t>In the </a:t>
            </a:r>
            <a:r>
              <a:rPr lang="en-US" dirty="0"/>
              <a:t>late 20</a:t>
            </a:r>
            <a:r>
              <a:rPr lang="en-US" baseline="30000" dirty="0"/>
              <a:t>th</a:t>
            </a:r>
            <a:r>
              <a:rPr lang="en-US" dirty="0"/>
              <a:t> century, the Texas State Legislature responded with two initiatives.  </a:t>
            </a:r>
            <a:endParaRPr lang="en-US" dirty="0" smtClean="0"/>
          </a:p>
          <a:p>
            <a:pPr lvl="1"/>
            <a:r>
              <a:rPr lang="en-US" dirty="0" smtClean="0"/>
              <a:t>They </a:t>
            </a:r>
            <a:r>
              <a:rPr lang="en-US" dirty="0"/>
              <a:t>expanded the definition of textbook to include electronic media.  </a:t>
            </a:r>
            <a:endParaRPr lang="en-US" dirty="0" smtClean="0"/>
          </a:p>
          <a:p>
            <a:pPr lvl="1"/>
            <a:r>
              <a:rPr lang="en-US" dirty="0" smtClean="0"/>
              <a:t>They </a:t>
            </a:r>
            <a:r>
              <a:rPr lang="en-US" dirty="0"/>
              <a:t>called for a study into the </a:t>
            </a:r>
            <a:r>
              <a:rPr lang="en-US" dirty="0" smtClean="0"/>
              <a:t>feasibility of having </a:t>
            </a:r>
            <a:r>
              <a:rPr lang="en-US" dirty="0"/>
              <a:t>students </a:t>
            </a:r>
            <a:r>
              <a:rPr lang="en-US" dirty="0" smtClean="0"/>
              <a:t>public students lease laptops</a:t>
            </a:r>
          </a:p>
          <a:p>
            <a:endParaRPr lang="en-US" sz="900" dirty="0" smtClean="0"/>
          </a:p>
          <a:p>
            <a:r>
              <a:rPr lang="en-US" dirty="0" smtClean="0"/>
              <a:t>The Texas Laptop project failed to go beyond pilot project phase.  </a:t>
            </a:r>
          </a:p>
          <a:p>
            <a:pPr lvl="1"/>
            <a:r>
              <a:rPr lang="en-US" dirty="0" smtClean="0"/>
              <a:t>Teacher and parent opposition</a:t>
            </a:r>
          </a:p>
          <a:p>
            <a:pPr lvl="1"/>
            <a:r>
              <a:rPr lang="en-US" dirty="0" smtClean="0"/>
              <a:t>Lack of technical support</a:t>
            </a:r>
          </a:p>
          <a:p>
            <a:pPr lvl="1"/>
            <a:r>
              <a:rPr lang="en-US" dirty="0" smtClean="0"/>
              <a:t>Lack of support from  publishing houses and computer vendors</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4600" dirty="0"/>
              <a:t>Ethical </a:t>
            </a:r>
            <a:r>
              <a:rPr lang="en-US" sz="4600" dirty="0" smtClean="0"/>
              <a:t>Issues</a:t>
            </a:r>
            <a:endParaRPr lang="en-US" sz="4600" dirty="0"/>
          </a:p>
        </p:txBody>
      </p:sp>
      <p:sp>
        <p:nvSpPr>
          <p:cNvPr id="18435" name="Rectangle 3"/>
          <p:cNvSpPr>
            <a:spLocks noGrp="1" noChangeArrowheads="1"/>
          </p:cNvSpPr>
          <p:nvPr>
            <p:ph idx="1"/>
          </p:nvPr>
        </p:nvSpPr>
        <p:spPr>
          <a:xfrm>
            <a:off x="457200" y="1600200"/>
            <a:ext cx="8458200" cy="4916488"/>
          </a:xfrm>
        </p:spPr>
        <p:txBody>
          <a:bodyPr>
            <a:normAutofit fontScale="92500" lnSpcReduction="20000"/>
          </a:bodyPr>
          <a:lstStyle/>
          <a:p>
            <a:r>
              <a:rPr lang="en-US" sz="3600" dirty="0" smtClean="0"/>
              <a:t>Justice (in the form of equity and access</a:t>
            </a:r>
          </a:p>
          <a:p>
            <a:pPr lvl="1"/>
            <a:r>
              <a:rPr lang="en-US" sz="2800" dirty="0" smtClean="0"/>
              <a:t>Can laptops lessen the “digital divide” between </a:t>
            </a:r>
            <a:r>
              <a:rPr lang="en-US" dirty="0" smtClean="0"/>
              <a:t>children in richer and poorer educational districts?</a:t>
            </a:r>
            <a:endParaRPr lang="en-US" sz="2800" dirty="0" smtClean="0"/>
          </a:p>
          <a:p>
            <a:pPr lvl="1"/>
            <a:r>
              <a:rPr lang="en-US" sz="2800" dirty="0" smtClean="0"/>
              <a:t>Digital Divide in Texas and PR (rich vs. poor school districts)</a:t>
            </a:r>
          </a:p>
          <a:p>
            <a:pPr lvl="1"/>
            <a:r>
              <a:rPr lang="en-US" dirty="0" smtClean="0"/>
              <a:t>Larger digital divide addressed by </a:t>
            </a:r>
            <a:r>
              <a:rPr lang="en-US" sz="2800" dirty="0" smtClean="0"/>
              <a:t>MIT Project (rich vs. </a:t>
            </a:r>
            <a:r>
              <a:rPr lang="en-US" dirty="0" smtClean="0"/>
              <a:t>poor nations)</a:t>
            </a:r>
            <a:endParaRPr lang="en-US" sz="2800" dirty="0" smtClean="0"/>
          </a:p>
          <a:p>
            <a:pPr lvl="1"/>
            <a:endParaRPr lang="en-US" sz="1000" dirty="0" smtClean="0"/>
          </a:p>
          <a:p>
            <a:r>
              <a:rPr lang="en-US" sz="3600" dirty="0" smtClean="0"/>
              <a:t>Environmental Harm</a:t>
            </a:r>
          </a:p>
          <a:p>
            <a:pPr lvl="1"/>
            <a:r>
              <a:rPr lang="en-US" sz="3200" dirty="0" smtClean="0"/>
              <a:t>Exporting Harm to Developing Nations (Greenpeace Video)</a:t>
            </a:r>
          </a:p>
          <a:p>
            <a:pPr lvl="1"/>
            <a:r>
              <a:rPr lang="en-US" sz="3200" dirty="0" smtClean="0"/>
              <a:t>Social Injustice</a:t>
            </a:r>
          </a:p>
          <a:p>
            <a:pPr lvl="1"/>
            <a:endParaRPr lang="en-US" sz="3200" dirty="0" smtClean="0"/>
          </a:p>
          <a:p>
            <a:pPr lvl="1"/>
            <a:endParaRPr lang="en-US" sz="4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Questions on Equity </a:t>
            </a:r>
            <a:r>
              <a:rPr lang="en-US" dirty="0"/>
              <a:t>and Access</a:t>
            </a:r>
          </a:p>
        </p:txBody>
      </p:sp>
      <p:sp>
        <p:nvSpPr>
          <p:cNvPr id="36867" name="Rectangle 3"/>
          <p:cNvSpPr>
            <a:spLocks noGrp="1" noChangeArrowheads="1"/>
          </p:cNvSpPr>
          <p:nvPr>
            <p:ph idx="1"/>
          </p:nvPr>
        </p:nvSpPr>
        <p:spPr>
          <a:xfrm>
            <a:off x="609600" y="2017713"/>
            <a:ext cx="8345488" cy="4459287"/>
          </a:xfrm>
        </p:spPr>
        <p:txBody>
          <a:bodyPr/>
          <a:lstStyle/>
          <a:p>
            <a:endParaRPr lang="en-US"/>
          </a:p>
          <a:p>
            <a:r>
              <a:rPr lang="en-US"/>
              <a:t>Can all students afford lease?</a:t>
            </a:r>
          </a:p>
          <a:p>
            <a:endParaRPr lang="en-US"/>
          </a:p>
          <a:p>
            <a:r>
              <a:rPr lang="en-US"/>
              <a:t>Wealthy districts already have a head start</a:t>
            </a:r>
          </a:p>
          <a:p>
            <a:endParaRPr lang="en-US"/>
          </a:p>
          <a:p>
            <a:r>
              <a:rPr lang="en-US"/>
              <a:t>Students with access at home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Studies by UPRM Students</a:t>
            </a:r>
            <a:endParaRPr lang="en-US" dirty="0"/>
          </a:p>
        </p:txBody>
      </p:sp>
      <p:sp>
        <p:nvSpPr>
          <p:cNvPr id="3" name="Content Placeholder 2"/>
          <p:cNvSpPr>
            <a:spLocks noGrp="1"/>
          </p:cNvSpPr>
          <p:nvPr>
            <p:ph idx="1"/>
          </p:nvPr>
        </p:nvSpPr>
        <p:spPr/>
        <p:txBody>
          <a:bodyPr>
            <a:normAutofit fontScale="92500"/>
          </a:bodyPr>
          <a:lstStyle/>
          <a:p>
            <a:r>
              <a:rPr lang="en-US" dirty="0" smtClean="0"/>
              <a:t>One study investigates teacher attitudes to integrating computer technology into the classroom</a:t>
            </a:r>
          </a:p>
          <a:p>
            <a:pPr lvl="1"/>
            <a:r>
              <a:rPr lang="en-US" dirty="0" smtClean="0"/>
              <a:t>They would like to publish their own material online but are uncomfortable with copyright issues</a:t>
            </a:r>
          </a:p>
          <a:p>
            <a:endParaRPr lang="en-US" dirty="0" smtClean="0"/>
          </a:p>
          <a:p>
            <a:r>
              <a:rPr lang="en-US" dirty="0" smtClean="0"/>
              <a:t>Another group rejected the laptop approach preferring, instead, to establish computer laboratories at school</a:t>
            </a:r>
          </a:p>
          <a:p>
            <a:endParaRPr lang="en-US" dirty="0" smtClean="0"/>
          </a:p>
          <a:p>
            <a:pPr lvl="1"/>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Harm</a:t>
            </a:r>
            <a:endParaRPr lang="en-US" dirty="0"/>
          </a:p>
        </p:txBody>
      </p:sp>
      <p:sp>
        <p:nvSpPr>
          <p:cNvPr id="3" name="Content Placeholder 2"/>
          <p:cNvSpPr>
            <a:spLocks noGrp="1"/>
          </p:cNvSpPr>
          <p:nvPr>
            <p:ph idx="1"/>
          </p:nvPr>
        </p:nvSpPr>
        <p:spPr>
          <a:xfrm>
            <a:off x="457200" y="1295400"/>
            <a:ext cx="8229600" cy="5334000"/>
          </a:xfrm>
        </p:spPr>
        <p:txBody>
          <a:bodyPr>
            <a:normAutofit fontScale="92500" lnSpcReduction="20000"/>
          </a:bodyPr>
          <a:lstStyle/>
          <a:p>
            <a:r>
              <a:rPr lang="en-US" dirty="0" smtClean="0"/>
              <a:t>Two groups interviewed the Caribbean Hi-Tech Recyclers in </a:t>
            </a:r>
            <a:r>
              <a:rPr lang="en-US" dirty="0" err="1" smtClean="0"/>
              <a:t>Guanica</a:t>
            </a:r>
            <a:r>
              <a:rPr lang="en-US" dirty="0" smtClean="0"/>
              <a:t>, Puerto Rico</a:t>
            </a:r>
          </a:p>
          <a:p>
            <a:endParaRPr lang="en-US" sz="1200" dirty="0" smtClean="0"/>
          </a:p>
          <a:p>
            <a:r>
              <a:rPr lang="en-US" dirty="0" smtClean="0"/>
              <a:t>Saw Green Peace video about exporting harm</a:t>
            </a:r>
          </a:p>
          <a:p>
            <a:pPr lvl="1"/>
            <a:r>
              <a:rPr lang="en-US" dirty="0" smtClean="0"/>
              <a:t>Spent computer sent to developing nations in Asia and Africa where the precious metals are harvested under dangerous conditions.</a:t>
            </a:r>
          </a:p>
          <a:p>
            <a:pPr lvl="1"/>
            <a:endParaRPr lang="en-US" sz="1100" dirty="0" smtClean="0"/>
          </a:p>
          <a:p>
            <a:r>
              <a:rPr lang="en-US" dirty="0" smtClean="0"/>
              <a:t>Two solutions</a:t>
            </a:r>
          </a:p>
          <a:p>
            <a:pPr lvl="1"/>
            <a:r>
              <a:rPr lang="en-US" dirty="0" smtClean="0"/>
              <a:t>Government-private industry partnership to develop comprehensive computer disposal program.  Paid for by surcharge on computers at point of purchase</a:t>
            </a:r>
          </a:p>
          <a:p>
            <a:pPr lvl="1"/>
            <a:r>
              <a:rPr lang="en-US" dirty="0" smtClean="0"/>
              <a:t>Redesigning computers for recycling and for child use.  Anticipated the MIT Laptop project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752600"/>
            <a:ext cx="7772400" cy="1470025"/>
          </a:xfrm>
        </p:spPr>
        <p:txBody>
          <a:bodyPr/>
          <a:lstStyle/>
          <a:p>
            <a:r>
              <a:rPr lang="en-US" dirty="0" smtClean="0"/>
              <a:t>Educational Laptop Decision Points</a:t>
            </a:r>
            <a:endParaRPr lang="en-US" dirty="0"/>
          </a:p>
        </p:txBody>
      </p:sp>
      <p:sp>
        <p:nvSpPr>
          <p:cNvPr id="5" name="Subtitle 4"/>
          <p:cNvSpPr>
            <a:spLocks noGrp="1"/>
          </p:cNvSpPr>
          <p:nvPr>
            <p:ph type="subTitle" idx="1"/>
          </p:nvPr>
        </p:nvSpPr>
        <p:spPr>
          <a:xfrm>
            <a:off x="1371600" y="3505200"/>
            <a:ext cx="6400800" cy="3048000"/>
          </a:xfrm>
        </p:spPr>
        <p:txBody>
          <a:bodyPr>
            <a:normAutofit fontScale="92500" lnSpcReduction="10000"/>
          </a:bodyPr>
          <a:lstStyle/>
          <a:p>
            <a:r>
              <a:rPr lang="en-US" dirty="0" smtClean="0">
                <a:solidFill>
                  <a:schemeClr val="tx1"/>
                </a:solidFill>
              </a:rPr>
              <a:t>Selecting and purchasing laptops</a:t>
            </a:r>
          </a:p>
          <a:p>
            <a:r>
              <a:rPr lang="en-US" dirty="0" smtClean="0">
                <a:solidFill>
                  <a:schemeClr val="tx1"/>
                </a:solidFill>
              </a:rPr>
              <a:t>One Laptop Per Child</a:t>
            </a:r>
          </a:p>
          <a:p>
            <a:r>
              <a:rPr lang="en-US" dirty="0" smtClean="0">
                <a:solidFill>
                  <a:schemeClr val="tx1"/>
                </a:solidFill>
              </a:rPr>
              <a:t>OLPC Parents</a:t>
            </a:r>
          </a:p>
          <a:p>
            <a:r>
              <a:rPr lang="en-US" dirty="0" smtClean="0">
                <a:solidFill>
                  <a:schemeClr val="tx1"/>
                </a:solidFill>
              </a:rPr>
              <a:t>Social Justice Cases from Dominican Republic</a:t>
            </a:r>
          </a:p>
          <a:p>
            <a:r>
              <a:rPr lang="en-US" dirty="0" smtClean="0">
                <a:solidFill>
                  <a:schemeClr val="tx1"/>
                </a:solidFill>
              </a:rPr>
              <a:t>Obsolete Textbooks or No Textbooks?</a:t>
            </a:r>
            <a:endParaRPr lang="en-US"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Point 1</a:t>
            </a:r>
            <a:endParaRPr lang="en-US" dirty="0"/>
          </a:p>
        </p:txBody>
      </p:sp>
      <p:sp>
        <p:nvSpPr>
          <p:cNvPr id="3" name="Content Placeholder 2"/>
          <p:cNvSpPr>
            <a:spLocks noGrp="1"/>
          </p:cNvSpPr>
          <p:nvPr>
            <p:ph idx="1"/>
          </p:nvPr>
        </p:nvSpPr>
        <p:spPr>
          <a:xfrm>
            <a:off x="457200" y="1295400"/>
            <a:ext cx="8229600" cy="5410200"/>
          </a:xfrm>
        </p:spPr>
        <p:txBody>
          <a:bodyPr>
            <a:normAutofit lnSpcReduction="10000"/>
          </a:bodyPr>
          <a:lstStyle/>
          <a:p>
            <a:r>
              <a:rPr lang="en-US" i="1" dirty="0" smtClean="0"/>
              <a:t>You are a computer engineer and have been subcontracted by your local government to purchase new portable computers for high school teachers.  Your job includes… </a:t>
            </a:r>
            <a:endParaRPr lang="en-US" dirty="0" smtClean="0"/>
          </a:p>
          <a:p>
            <a:pPr>
              <a:buNone/>
            </a:pPr>
            <a:endParaRPr lang="en-US" sz="1200" dirty="0" smtClean="0"/>
          </a:p>
          <a:p>
            <a:pPr lvl="1"/>
            <a:r>
              <a:rPr lang="en-US" sz="2400" i="1" dirty="0" smtClean="0"/>
              <a:t>selecting the kind of computer to be used</a:t>
            </a:r>
            <a:endParaRPr lang="en-US" sz="2400" dirty="0" smtClean="0"/>
          </a:p>
          <a:p>
            <a:pPr lvl="1"/>
            <a:r>
              <a:rPr lang="en-US" sz="2400" i="1" dirty="0" smtClean="0"/>
              <a:t>identifying vendors who will sell you the computers</a:t>
            </a:r>
            <a:endParaRPr lang="en-US" sz="2400" dirty="0" smtClean="0"/>
          </a:p>
          <a:p>
            <a:pPr lvl="1"/>
            <a:r>
              <a:rPr lang="en-US" sz="2400" i="1" dirty="0" smtClean="0"/>
              <a:t>overseeing the distribution of computers to high school teachers </a:t>
            </a:r>
            <a:endParaRPr lang="en-US" sz="2400" dirty="0" smtClean="0"/>
          </a:p>
          <a:p>
            <a:pPr lvl="1"/>
            <a:r>
              <a:rPr lang="en-US" sz="2400" i="1" dirty="0" smtClean="0"/>
              <a:t>developing and implementing a training program to help teachers learn to use computers</a:t>
            </a:r>
            <a:endParaRPr lang="en-US" sz="2400" dirty="0" smtClean="0"/>
          </a:p>
          <a:p>
            <a:pPr lvl="1"/>
            <a:r>
              <a:rPr lang="en-US" sz="2400" i="1" dirty="0" smtClean="0"/>
              <a:t>designing a technical support hotline to help teachers work through the problems that arise</a:t>
            </a:r>
            <a:endParaRPr lang="en-US" sz="2400"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Decision Point 1 Continued</a:t>
            </a:r>
            <a:endParaRPr lang="en-US" dirty="0"/>
          </a:p>
        </p:txBody>
      </p:sp>
      <p:sp>
        <p:nvSpPr>
          <p:cNvPr id="3" name="Content Placeholder 2"/>
          <p:cNvSpPr>
            <a:spLocks noGrp="1"/>
          </p:cNvSpPr>
          <p:nvPr>
            <p:ph idx="1"/>
          </p:nvPr>
        </p:nvSpPr>
        <p:spPr>
          <a:xfrm>
            <a:off x="228600" y="1066800"/>
            <a:ext cx="8610600" cy="5791200"/>
          </a:xfrm>
        </p:spPr>
        <p:txBody>
          <a:bodyPr>
            <a:normAutofit fontScale="77500" lnSpcReduction="20000"/>
          </a:bodyPr>
          <a:lstStyle/>
          <a:p>
            <a:r>
              <a:rPr lang="en-US" dirty="0"/>
              <a:t>Distributing computers to high school teachers seems simple enough.  You select the computers, buy them, and give them to the teachers.  </a:t>
            </a:r>
            <a:r>
              <a:rPr lang="en-US" dirty="0" smtClean="0"/>
              <a:t>Yet </a:t>
            </a:r>
            <a:r>
              <a:rPr lang="en-US" dirty="0"/>
              <a:t>only a slight change in circumstances can bring into the open latent or potential ethical issues:</a:t>
            </a:r>
            <a:endParaRPr lang="en-US" sz="1400" dirty="0"/>
          </a:p>
          <a:p>
            <a:pPr>
              <a:buNone/>
            </a:pPr>
            <a:r>
              <a:rPr lang="en-US" sz="1400" dirty="0"/>
              <a:t> </a:t>
            </a:r>
            <a:r>
              <a:rPr lang="en-US" sz="1400" dirty="0" smtClean="0"/>
              <a:t>	</a:t>
            </a:r>
            <a:endParaRPr lang="en-US" sz="1400" dirty="0"/>
          </a:p>
          <a:p>
            <a:r>
              <a:rPr lang="en-US" b="1" dirty="0"/>
              <a:t>How should you go about selecting the computers for the teachers</a:t>
            </a:r>
            <a:r>
              <a:rPr lang="en-US" b="1" dirty="0" smtClean="0"/>
              <a:t>?</a:t>
            </a:r>
          </a:p>
          <a:p>
            <a:pPr lvl="1"/>
            <a:r>
              <a:rPr lang="en-US" dirty="0" smtClean="0"/>
              <a:t>What </a:t>
            </a:r>
            <a:r>
              <a:rPr lang="en-US" dirty="0"/>
              <a:t>should you do to identify their needs?  Would you find the computers and the software you selected acceptable if you were in their place?  How do you successfully put yourself in the place of those who will be affected by your actions and decisions?  (For example, you are comfortable using computers.  But how do you understand and respond to those who find computers strange, exotic, or intimidating</a:t>
            </a:r>
            <a:r>
              <a:rPr lang="en-US" dirty="0" smtClean="0"/>
              <a:t>?)</a:t>
            </a:r>
          </a:p>
          <a:p>
            <a:endParaRPr lang="en-US" sz="1400" dirty="0"/>
          </a:p>
          <a:p>
            <a:r>
              <a:rPr lang="en-US" b="1" dirty="0"/>
              <a:t>Who stands to benefit from or be harmed by your actions?</a:t>
            </a:r>
            <a:r>
              <a:rPr lang="en-US" dirty="0"/>
              <a:t>  </a:t>
            </a:r>
            <a:endParaRPr lang="en-US" dirty="0" smtClean="0"/>
          </a:p>
          <a:p>
            <a:pPr lvl="1"/>
            <a:r>
              <a:rPr lang="en-US" dirty="0" smtClean="0"/>
              <a:t>Does </a:t>
            </a:r>
            <a:r>
              <a:rPr lang="en-US" dirty="0"/>
              <a:t>your decision disproportionately benefit (or harm) anyone?  Do some reap the benefits of your actions while others bear the harms?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Point 1 Continued</a:t>
            </a:r>
            <a:endParaRPr lang="en-US" dirty="0"/>
          </a:p>
        </p:txBody>
      </p:sp>
      <p:sp>
        <p:nvSpPr>
          <p:cNvPr id="3" name="Content Placeholder 2"/>
          <p:cNvSpPr>
            <a:spLocks noGrp="1"/>
          </p:cNvSpPr>
          <p:nvPr>
            <p:ph idx="1"/>
          </p:nvPr>
        </p:nvSpPr>
        <p:spPr>
          <a:xfrm>
            <a:off x="457200" y="1600200"/>
            <a:ext cx="8229600" cy="5105400"/>
          </a:xfrm>
        </p:spPr>
        <p:txBody>
          <a:bodyPr>
            <a:normAutofit fontScale="55000" lnSpcReduction="20000"/>
          </a:bodyPr>
          <a:lstStyle/>
          <a:p>
            <a:pPr lvl="0"/>
            <a:r>
              <a:rPr lang="en-US" b="1" i="1" dirty="0"/>
              <a:t>Latent </a:t>
            </a:r>
            <a:r>
              <a:rPr lang="en-US" b="1" dirty="0"/>
              <a:t>ethical issues often arise when events take a certain line of development.  </a:t>
            </a:r>
            <a:r>
              <a:rPr lang="en-US" dirty="0"/>
              <a:t>Consider these four slight changes in circumstances</a:t>
            </a:r>
            <a:r>
              <a:rPr lang="en-US" dirty="0" smtClean="0"/>
              <a:t>:</a:t>
            </a:r>
          </a:p>
          <a:p>
            <a:pPr lvl="0"/>
            <a:endParaRPr lang="en-US" dirty="0"/>
          </a:p>
          <a:p>
            <a:pPr lvl="1"/>
            <a:r>
              <a:rPr lang="en-US" dirty="0"/>
              <a:t>Someone you knew well—say, your cousin—submits a bid.  What ethical issues does this turn of events give rise to?  </a:t>
            </a:r>
            <a:endParaRPr lang="en-US" dirty="0" smtClean="0"/>
          </a:p>
          <a:p>
            <a:pPr lvl="1"/>
            <a:endParaRPr lang="en-US" dirty="0"/>
          </a:p>
          <a:p>
            <a:pPr lvl="1"/>
            <a:r>
              <a:rPr lang="en-US" dirty="0"/>
              <a:t>The contract to provide computers is awarded to your cousin, and he provides reliable computers at a reasonable price.  Then, a few weeks later, you read the following headline in the newspaper: “</a:t>
            </a:r>
            <a:r>
              <a:rPr lang="en-US" b="1" dirty="0"/>
              <a:t>More Government Corruption—Computer Tsar’s Cousin Reaps Millions in Cozy Computer Deal</a:t>
            </a:r>
            <a:r>
              <a:rPr lang="en-US" dirty="0"/>
              <a:t>.” </a:t>
            </a:r>
            <a:r>
              <a:rPr lang="en-US" dirty="0" smtClean="0"/>
              <a:t> What </a:t>
            </a:r>
            <a:r>
              <a:rPr lang="en-US" dirty="0"/>
              <a:t>should you do? </a:t>
            </a:r>
            <a:endParaRPr lang="en-US" dirty="0" smtClean="0"/>
          </a:p>
          <a:p>
            <a:pPr lvl="1">
              <a:buNone/>
            </a:pPr>
            <a:endParaRPr lang="en-US" dirty="0"/>
          </a:p>
          <a:p>
            <a:pPr lvl="1"/>
            <a:r>
              <a:rPr lang="en-US" dirty="0"/>
              <a:t>A group of angry high school teachers holds a press conference in which they accuse the government of forcing them to use computing technology in </a:t>
            </a:r>
            <a:r>
              <a:rPr lang="en-US" dirty="0" smtClean="0"/>
              <a:t>their classes. They say you are violating their academic freedom.  How should you respond?  </a:t>
            </a:r>
          </a:p>
          <a:p>
            <a:pPr lvl="1">
              <a:buNone/>
            </a:pPr>
            <a:endParaRPr lang="en-US" dirty="0"/>
          </a:p>
          <a:p>
            <a:pPr lvl="1"/>
            <a:r>
              <a:rPr lang="en-US" dirty="0"/>
              <a:t>Someone in the government suggests placing a program in each computer that allows law enforcement officials to monitor the computers and track user behavior.  How would you feel if your computer use were being monitored without your knowledge or consent?  Are there circumstances under which monitoring could bring about any social benefits?  What are the likely harms?  Do the benefits outweigh the harms?  Suppose you go along with this and read the following headline in the morning newspaper: “</a:t>
            </a:r>
            <a:r>
              <a:rPr lang="en-US" b="1" dirty="0"/>
              <a:t>Government Snoops Bug High School Computers</a:t>
            </a:r>
            <a:r>
              <a:rPr lang="en-US" dirty="0"/>
              <a:t>!”  What would people think of you for going along with this?  What would you think of yourself?</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Decision Point 2 (MIT Laptops)</a:t>
            </a:r>
            <a:endParaRPr lang="en-US" dirty="0"/>
          </a:p>
        </p:txBody>
      </p:sp>
      <p:sp>
        <p:nvSpPr>
          <p:cNvPr id="3" name="Content Placeholder 2"/>
          <p:cNvSpPr>
            <a:spLocks noGrp="1"/>
          </p:cNvSpPr>
          <p:nvPr>
            <p:ph idx="1"/>
          </p:nvPr>
        </p:nvSpPr>
        <p:spPr>
          <a:xfrm>
            <a:off x="228600" y="1295400"/>
            <a:ext cx="8686800" cy="5562600"/>
          </a:xfrm>
        </p:spPr>
        <p:txBody>
          <a:bodyPr>
            <a:normAutofit fontScale="55000" lnSpcReduction="20000"/>
          </a:bodyPr>
          <a:lstStyle/>
          <a:p>
            <a:r>
              <a:rPr lang="en-US" dirty="0" smtClean="0"/>
              <a:t>You are Dr. Negroponte from MIT.  For several years now, you have been working to develop a laptop computer design that responds to a wide variety of needs for children in poor, developing nations. </a:t>
            </a:r>
          </a:p>
          <a:p>
            <a:endParaRPr lang="en-US" sz="1600" dirty="0"/>
          </a:p>
          <a:p>
            <a:r>
              <a:rPr lang="en-US" dirty="0" smtClean="0"/>
              <a:t>For $300, individuals buy two laptop computers, one of which is donated to a child in a developing nation.  </a:t>
            </a:r>
          </a:p>
          <a:p>
            <a:endParaRPr lang="en-US" sz="1600" dirty="0"/>
          </a:p>
          <a:p>
            <a:r>
              <a:rPr lang="en-US" dirty="0" smtClean="0"/>
              <a:t>The computers display a simple design, use Linux software, and have a hand crank which can be used to recharge its battery.  In this way, they can establish a wireless connection to the Internet even in areas with little or no electricity.</a:t>
            </a:r>
          </a:p>
          <a:p>
            <a:endParaRPr lang="en-US" sz="1400" dirty="0"/>
          </a:p>
          <a:p>
            <a:r>
              <a:rPr lang="en-US" dirty="0" smtClean="0"/>
              <a:t>An Open Education Resource movement has made efforts to develop first rate educational material that is freely available on the Internet.  Thus, the MIT laptops provide children and their teachers in developing nations access to materials freely available on the Internet instead of requiring that they (or their governments) pay considerable sums of money for textbooks.</a:t>
            </a:r>
          </a:p>
          <a:p>
            <a:endParaRPr lang="en-US" dirty="0"/>
          </a:p>
          <a:p>
            <a:r>
              <a:rPr lang="en-US" dirty="0" smtClean="0"/>
              <a:t>There is evidence that laptops can and have contributed to an enhanced educational experience for children in developing nations.  Poor attendance is a big problem and laptops have been shown to increase attendance and provide additional motivation to students to study.  Because they promise to circumvent traditional obstacles to education, they have been embraced by teachers and international relief agencies.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 Laptops Continued</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dirty="0" smtClean="0"/>
              <a:t>But recently, the laptop project has come under increasingly critical scrutiny.  </a:t>
            </a:r>
          </a:p>
          <a:p>
            <a:endParaRPr lang="en-US" sz="1300" dirty="0" smtClean="0"/>
          </a:p>
          <a:p>
            <a:pPr lvl="1"/>
            <a:r>
              <a:rPr lang="en-US" dirty="0" smtClean="0"/>
              <a:t>They are more expensive that traditional educational materials such as textbooks.  </a:t>
            </a:r>
          </a:p>
          <a:p>
            <a:pPr lvl="1"/>
            <a:r>
              <a:rPr lang="en-US" dirty="0" smtClean="0"/>
              <a:t>They compete for scarce financial resources and may be less cost-effective than other more traditional educational resources.</a:t>
            </a:r>
          </a:p>
          <a:p>
            <a:pPr lvl="1"/>
            <a:r>
              <a:rPr lang="en-US" dirty="0" smtClean="0"/>
              <a:t>The MIT laptop has no hard, a fact singled out by criticism by Bill Gates.  </a:t>
            </a:r>
          </a:p>
          <a:p>
            <a:pPr lvl="2"/>
            <a:r>
              <a:rPr lang="en-US" dirty="0" smtClean="0"/>
              <a:t>Designed to use Linux instead of Microsoft as their operating system.  Why?  </a:t>
            </a:r>
          </a:p>
          <a:p>
            <a:pPr lvl="1"/>
            <a:r>
              <a:rPr lang="en-US" dirty="0" smtClean="0"/>
              <a:t>Several governments have verbally committed to adopting the MIT laptop but have yet to deliver with real action.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792162"/>
          </a:xfrm>
        </p:spPr>
        <p:txBody>
          <a:bodyPr>
            <a:normAutofit/>
          </a:bodyPr>
          <a:lstStyle/>
          <a:p>
            <a:r>
              <a:rPr lang="en-US" dirty="0" smtClean="0"/>
              <a:t>Texas Laptops</a:t>
            </a:r>
            <a:endParaRPr lang="en-US" dirty="0"/>
          </a:p>
        </p:txBody>
      </p:sp>
      <p:sp>
        <p:nvSpPr>
          <p:cNvPr id="16387" name="Rectangle 3"/>
          <p:cNvSpPr>
            <a:spLocks noGrp="1" noChangeArrowheads="1"/>
          </p:cNvSpPr>
          <p:nvPr>
            <p:ph idx="1"/>
          </p:nvPr>
        </p:nvSpPr>
        <p:spPr>
          <a:xfrm>
            <a:off x="685800" y="1524000"/>
            <a:ext cx="7772400" cy="5029200"/>
          </a:xfrm>
        </p:spPr>
        <p:txBody>
          <a:bodyPr>
            <a:normAutofit fontScale="92500" lnSpcReduction="10000"/>
          </a:bodyPr>
          <a:lstStyle/>
          <a:p>
            <a:pPr>
              <a:lnSpc>
                <a:spcPct val="90000"/>
              </a:lnSpc>
            </a:pPr>
            <a:r>
              <a:rPr lang="en-US" dirty="0" smtClean="0"/>
              <a:t>Social Inequities: Some school districts provide better education than others</a:t>
            </a:r>
            <a:endParaRPr lang="en-US" dirty="0"/>
          </a:p>
          <a:p>
            <a:pPr lvl="1">
              <a:lnSpc>
                <a:spcPct val="90000"/>
              </a:lnSpc>
            </a:pPr>
            <a:r>
              <a:rPr lang="en-US" dirty="0" smtClean="0"/>
              <a:t>Edgewood </a:t>
            </a:r>
            <a:r>
              <a:rPr lang="en-US" dirty="0"/>
              <a:t>Case</a:t>
            </a:r>
          </a:p>
          <a:p>
            <a:pPr lvl="2">
              <a:lnSpc>
                <a:spcPct val="90000"/>
              </a:lnSpc>
            </a:pPr>
            <a:r>
              <a:rPr lang="en-US" sz="2600" dirty="0"/>
              <a:t>1967—Edgewood school district sues Texas for inadequate and unequal funding</a:t>
            </a:r>
          </a:p>
          <a:p>
            <a:pPr lvl="2">
              <a:lnSpc>
                <a:spcPct val="90000"/>
              </a:lnSpc>
            </a:pPr>
            <a:r>
              <a:rPr lang="en-US" sz="2600" dirty="0"/>
              <a:t>1987—Federal court mandates that Texas develop more equitable funding structure for </a:t>
            </a:r>
            <a:r>
              <a:rPr lang="en-US" sz="2600" dirty="0" smtClean="0"/>
              <a:t>schools</a:t>
            </a:r>
          </a:p>
          <a:p>
            <a:pPr lvl="2">
              <a:lnSpc>
                <a:spcPct val="90000"/>
              </a:lnSpc>
            </a:pPr>
            <a:endParaRPr lang="en-US" sz="900" dirty="0" smtClean="0"/>
          </a:p>
          <a:p>
            <a:pPr>
              <a:lnSpc>
                <a:spcPct val="80000"/>
              </a:lnSpc>
            </a:pPr>
            <a:r>
              <a:rPr lang="en-US" dirty="0" smtClean="0"/>
              <a:t>Revenue Problem</a:t>
            </a:r>
          </a:p>
          <a:p>
            <a:pPr lvl="1">
              <a:lnSpc>
                <a:spcPct val="80000"/>
              </a:lnSpc>
            </a:pPr>
            <a:r>
              <a:rPr lang="en-US" sz="2600" dirty="0" smtClean="0"/>
              <a:t>State funding options are limited to property and sales taxes.  (Rejected bonds and income tax)</a:t>
            </a:r>
          </a:p>
          <a:p>
            <a:pPr lvl="1">
              <a:lnSpc>
                <a:spcPct val="80000"/>
              </a:lnSpc>
            </a:pPr>
            <a:r>
              <a:rPr lang="en-US" sz="2600" dirty="0" smtClean="0"/>
              <a:t>No state income tax, no state lottery to provide education funds</a:t>
            </a:r>
          </a:p>
          <a:p>
            <a:pPr lvl="1">
              <a:lnSpc>
                <a:spcPct val="80000"/>
              </a:lnSpc>
            </a:pPr>
            <a:r>
              <a:rPr lang="en-US" sz="2600" dirty="0" smtClean="0"/>
              <a:t>Increasing property or sales taxes constitutes political suicide and raises issues of social justice</a:t>
            </a:r>
          </a:p>
          <a:p>
            <a:pPr>
              <a:lnSpc>
                <a:spcPct val="90000"/>
              </a:lnSpc>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 Laptops Continued</a:t>
            </a:r>
            <a:endParaRPr lang="en-US" dirty="0"/>
          </a:p>
        </p:txBody>
      </p:sp>
      <p:sp>
        <p:nvSpPr>
          <p:cNvPr id="3" name="Content Placeholder 2"/>
          <p:cNvSpPr>
            <a:spLocks noGrp="1"/>
          </p:cNvSpPr>
          <p:nvPr>
            <p:ph idx="1"/>
          </p:nvPr>
        </p:nvSpPr>
        <p:spPr>
          <a:xfrm>
            <a:off x="457200" y="1447800"/>
            <a:ext cx="8229600" cy="5257800"/>
          </a:xfrm>
        </p:spPr>
        <p:txBody>
          <a:bodyPr>
            <a:normAutofit lnSpcReduction="10000"/>
          </a:bodyPr>
          <a:lstStyle/>
          <a:p>
            <a:r>
              <a:rPr lang="en-US" dirty="0" smtClean="0"/>
              <a:t>Defend the MIT Laptop Project in the face of this and other criticism</a:t>
            </a:r>
          </a:p>
          <a:p>
            <a:endParaRPr lang="en-US" sz="1100" dirty="0"/>
          </a:p>
          <a:p>
            <a:r>
              <a:rPr lang="en-US" dirty="0" smtClean="0"/>
              <a:t>Should the laptop design be modified to suit better the needs expressed through these criticisms.</a:t>
            </a:r>
          </a:p>
          <a:p>
            <a:pPr lvl="1"/>
            <a:r>
              <a:rPr lang="en-US" dirty="0" smtClean="0"/>
              <a:t>How does the MIT Laptop already exhibit design features responsive to </a:t>
            </a:r>
            <a:r>
              <a:rPr lang="en-US" dirty="0" err="1" smtClean="0"/>
              <a:t>childrens</a:t>
            </a:r>
            <a:r>
              <a:rPr lang="en-US" dirty="0" smtClean="0"/>
              <a:t>’ needs</a:t>
            </a:r>
          </a:p>
          <a:p>
            <a:endParaRPr lang="en-US" sz="1100" dirty="0"/>
          </a:p>
          <a:p>
            <a:r>
              <a:rPr lang="en-US" dirty="0" smtClean="0"/>
              <a:t>What are the alternatives to MIT Laptops?  </a:t>
            </a:r>
          </a:p>
          <a:p>
            <a:pPr lvl="1"/>
            <a:r>
              <a:rPr lang="en-US" dirty="0" smtClean="0"/>
              <a:t>Think high and low technology.  </a:t>
            </a:r>
          </a:p>
          <a:p>
            <a:pPr lvl="1"/>
            <a:r>
              <a:rPr lang="en-US" dirty="0" smtClean="0"/>
              <a:t>What are their advantages and disadvantages?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Point 3: Laptop Parents</a:t>
            </a:r>
            <a:endParaRPr lang="en-US" dirty="0"/>
          </a:p>
        </p:txBody>
      </p:sp>
      <p:sp>
        <p:nvSpPr>
          <p:cNvPr id="3" name="Content Placeholder 2"/>
          <p:cNvSpPr>
            <a:spLocks noGrp="1"/>
          </p:cNvSpPr>
          <p:nvPr>
            <p:ph idx="1"/>
          </p:nvPr>
        </p:nvSpPr>
        <p:spPr>
          <a:xfrm>
            <a:off x="457200" y="1371600"/>
            <a:ext cx="8229600" cy="5334000"/>
          </a:xfrm>
        </p:spPr>
        <p:txBody>
          <a:bodyPr>
            <a:normAutofit fontScale="55000" lnSpcReduction="20000"/>
          </a:bodyPr>
          <a:lstStyle/>
          <a:p>
            <a:r>
              <a:rPr lang="en-US" dirty="0" smtClean="0"/>
              <a:t>You live in a developing nation.  While you have work, it doesn’t pay well and you are barely able to make ends meet.</a:t>
            </a:r>
          </a:p>
          <a:p>
            <a:endParaRPr lang="en-US" sz="2100" dirty="0"/>
          </a:p>
          <a:p>
            <a:r>
              <a:rPr lang="en-US" dirty="0" smtClean="0"/>
              <a:t>Your child came home with an MIT-designed laptop computer.  She and her classmates have benefited from computers donated to their school by the generosity of individuals in developed nations who have opted into the buy 2 laptops and have one donated to a need child like your daughter.</a:t>
            </a:r>
          </a:p>
          <a:p>
            <a:endParaRPr lang="en-US" sz="2100" dirty="0"/>
          </a:p>
          <a:p>
            <a:r>
              <a:rPr lang="en-US" dirty="0" smtClean="0"/>
              <a:t>You quickly come to think of this donation as a mixed blessing.  On the one hand, this laptop has helped you all to enjoy the benefits of the Internet, including the vast store of information it makes available.  On the other hand you question whether your child is mature enough to use and protect her computer. </a:t>
            </a:r>
          </a:p>
          <a:p>
            <a:endParaRPr lang="en-US" sz="2100" dirty="0" smtClean="0"/>
          </a:p>
          <a:p>
            <a:r>
              <a:rPr lang="en-US" dirty="0" smtClean="0"/>
              <a:t>If anything should happen you would be required to replace it with your own funds, and you clearly cannot afford this.  Yet your daughter would be unable to continue with her education without a computer. </a:t>
            </a:r>
          </a:p>
          <a:p>
            <a:endParaRPr lang="en-US" sz="2100" dirty="0"/>
          </a:p>
          <a:p>
            <a:r>
              <a:rPr lang="en-US" dirty="0" smtClean="0"/>
              <a:t>Furthermore, laptops are designed for adults, not children.  They contain heavy metals and other toxic materials.  They also provide ready targets for robbers.  Your daughter walks by herself to and from school and is, thus, vulnerable to robbery.</a:t>
            </a:r>
          </a:p>
          <a:p>
            <a:endParaRPr lang="en-US" sz="2100" dirty="0" smtClean="0"/>
          </a:p>
          <a:p>
            <a:r>
              <a:rPr lang="en-US" dirty="0" smtClean="0"/>
              <a:t>What should you do?</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792162"/>
          </a:xfrm>
        </p:spPr>
        <p:txBody>
          <a:bodyPr/>
          <a:lstStyle/>
          <a:p>
            <a:r>
              <a:rPr lang="en-US" dirty="0" smtClean="0"/>
              <a:t>Social Justice Cases From DR</a:t>
            </a:r>
            <a:endParaRPr lang="en-US" dirty="0"/>
          </a:p>
        </p:txBody>
      </p:sp>
      <p:graphicFrame>
        <p:nvGraphicFramePr>
          <p:cNvPr id="12" name="Table Placeholder 11"/>
          <p:cNvGraphicFramePr>
            <a:graphicFrameLocks noGrp="1"/>
          </p:cNvGraphicFramePr>
          <p:nvPr>
            <p:ph type="tbl" idx="1"/>
          </p:nvPr>
        </p:nvGraphicFramePr>
        <p:xfrm>
          <a:off x="304799" y="1219198"/>
          <a:ext cx="8610600" cy="5549708"/>
        </p:xfrm>
        <a:graphic>
          <a:graphicData uri="http://schemas.openxmlformats.org/drawingml/2006/table">
            <a:tbl>
              <a:tblPr>
                <a:tableStyleId>{616DA210-FB5B-4158-B5E0-FEB733F419BA}</a:tableStyleId>
              </a:tblPr>
              <a:tblGrid>
                <a:gridCol w="4305300"/>
                <a:gridCol w="4305300"/>
              </a:tblGrid>
              <a:tr h="211016">
                <a:tc>
                  <a:txBody>
                    <a:bodyPr/>
                    <a:lstStyle/>
                    <a:p>
                      <a:pPr marL="0" marR="0">
                        <a:spcBef>
                          <a:spcPts val="0"/>
                        </a:spcBef>
                        <a:spcAft>
                          <a:spcPts val="0"/>
                        </a:spcAft>
                      </a:pPr>
                      <a:r>
                        <a:rPr lang="en-US" sz="1800" b="1" dirty="0"/>
                        <a:t>Case/Module</a:t>
                      </a:r>
                      <a:endParaRPr lang="en-US" sz="1800" b="1" dirty="0">
                        <a:latin typeface="Times New Roman"/>
                        <a:ea typeface="Times New Roman"/>
                      </a:endParaRPr>
                    </a:p>
                  </a:txBody>
                  <a:tcPr marL="65347" marR="65347" marT="0" marB="0"/>
                </a:tc>
                <a:tc>
                  <a:txBody>
                    <a:bodyPr/>
                    <a:lstStyle/>
                    <a:p>
                      <a:pPr marL="0" marR="0">
                        <a:spcBef>
                          <a:spcPts val="0"/>
                        </a:spcBef>
                        <a:spcAft>
                          <a:spcPts val="0"/>
                        </a:spcAft>
                      </a:pPr>
                      <a:r>
                        <a:rPr lang="en-US" sz="1800" b="1" dirty="0"/>
                        <a:t>Description</a:t>
                      </a:r>
                      <a:endParaRPr lang="en-US" sz="1800" b="1" dirty="0">
                        <a:latin typeface="Times New Roman"/>
                        <a:ea typeface="Times New Roman"/>
                      </a:endParaRPr>
                    </a:p>
                  </a:txBody>
                  <a:tcPr marL="65347" marR="65347" marT="0" marB="0"/>
                </a:tc>
              </a:tr>
              <a:tr h="633047">
                <a:tc>
                  <a:txBody>
                    <a:bodyPr/>
                    <a:lstStyle/>
                    <a:p>
                      <a:pPr marL="0" marR="0">
                        <a:spcBef>
                          <a:spcPts val="0"/>
                        </a:spcBef>
                        <a:spcAft>
                          <a:spcPts val="0"/>
                        </a:spcAft>
                      </a:pPr>
                      <a:r>
                        <a:rPr lang="en-US" sz="1600" b="1" dirty="0" err="1"/>
                        <a:t>Pipiota</a:t>
                      </a:r>
                      <a:r>
                        <a:rPr lang="en-US" sz="1600" b="1" dirty="0"/>
                        <a:t> Enterprise, LTD</a:t>
                      </a:r>
                      <a:endParaRPr lang="en-US" sz="1600" b="1" dirty="0">
                        <a:latin typeface="Times New Roman"/>
                        <a:ea typeface="Times New Roman"/>
                      </a:endParaRPr>
                    </a:p>
                  </a:txBody>
                  <a:tcPr marL="65347" marR="65347" marT="0" marB="0"/>
                </a:tc>
                <a:tc>
                  <a:txBody>
                    <a:bodyPr/>
                    <a:lstStyle/>
                    <a:p>
                      <a:pPr marL="0" marR="0">
                        <a:spcBef>
                          <a:spcPts val="0"/>
                        </a:spcBef>
                        <a:spcAft>
                          <a:spcPts val="0"/>
                        </a:spcAft>
                      </a:pPr>
                      <a:r>
                        <a:rPr lang="en-US" sz="1100" dirty="0"/>
                        <a:t>Balancing cost and environmental concerns in designing and constructing an oil refinery in </a:t>
                      </a:r>
                      <a:r>
                        <a:rPr lang="en-US" sz="1100" dirty="0" smtClean="0"/>
                        <a:t>the Dominican Republic</a:t>
                      </a:r>
                      <a:endParaRPr lang="en-US" sz="1100" dirty="0">
                        <a:latin typeface="Times New Roman"/>
                        <a:ea typeface="Times New Roman"/>
                      </a:endParaRPr>
                    </a:p>
                  </a:txBody>
                  <a:tcPr marL="65347" marR="65347" marT="0" marB="0"/>
                </a:tc>
              </a:tr>
              <a:tr h="844061">
                <a:tc>
                  <a:txBody>
                    <a:bodyPr/>
                    <a:lstStyle/>
                    <a:p>
                      <a:pPr marL="0" marR="0">
                        <a:spcBef>
                          <a:spcPts val="0"/>
                        </a:spcBef>
                        <a:spcAft>
                          <a:spcPts val="0"/>
                        </a:spcAft>
                      </a:pPr>
                      <a:r>
                        <a:rPr lang="en-US" sz="1600" b="1" dirty="0" err="1"/>
                        <a:t>Ingenieria</a:t>
                      </a:r>
                      <a:r>
                        <a:rPr lang="en-US" sz="1600" b="1" dirty="0"/>
                        <a:t> Santiago</a:t>
                      </a:r>
                      <a:endParaRPr lang="en-US" sz="1600" b="1" dirty="0">
                        <a:latin typeface="Times New Roman"/>
                        <a:ea typeface="Times New Roman"/>
                      </a:endParaRPr>
                    </a:p>
                  </a:txBody>
                  <a:tcPr marL="65347" marR="65347" marT="0" marB="0"/>
                </a:tc>
                <a:tc>
                  <a:txBody>
                    <a:bodyPr/>
                    <a:lstStyle/>
                    <a:p>
                      <a:pPr marL="0" marR="0">
                        <a:spcBef>
                          <a:spcPts val="0"/>
                        </a:spcBef>
                        <a:spcAft>
                          <a:spcPts val="0"/>
                        </a:spcAft>
                      </a:pPr>
                      <a:r>
                        <a:rPr lang="en-US" sz="1100"/>
                        <a:t>An engineer is under pressure to present unrealistic price estimates in a bid which will later be “fixed” when the company gets the contract</a:t>
                      </a:r>
                      <a:endParaRPr lang="en-US" sz="1100">
                        <a:latin typeface="Times New Roman"/>
                        <a:ea typeface="Times New Roman"/>
                      </a:endParaRPr>
                    </a:p>
                  </a:txBody>
                  <a:tcPr marL="65347" marR="65347" marT="0" marB="0"/>
                </a:tc>
              </a:tr>
              <a:tr h="633047">
                <a:tc>
                  <a:txBody>
                    <a:bodyPr/>
                    <a:lstStyle/>
                    <a:p>
                      <a:pPr marL="0" marR="0">
                        <a:spcBef>
                          <a:spcPts val="0"/>
                        </a:spcBef>
                        <a:spcAft>
                          <a:spcPts val="0"/>
                        </a:spcAft>
                      </a:pPr>
                      <a:r>
                        <a:rPr lang="en-US" sz="1600" b="1" dirty="0"/>
                        <a:t>Erick Carrasco’s Decision</a:t>
                      </a:r>
                      <a:endParaRPr lang="en-US" sz="1600" b="1" dirty="0">
                        <a:latin typeface="Times New Roman"/>
                        <a:ea typeface="Times New Roman"/>
                      </a:endParaRPr>
                    </a:p>
                  </a:txBody>
                  <a:tcPr marL="65347" marR="65347" marT="0" marB="0"/>
                </a:tc>
                <a:tc>
                  <a:txBody>
                    <a:bodyPr/>
                    <a:lstStyle/>
                    <a:p>
                      <a:pPr marL="0" marR="0">
                        <a:spcBef>
                          <a:spcPts val="0"/>
                        </a:spcBef>
                        <a:spcAft>
                          <a:spcPts val="0"/>
                        </a:spcAft>
                      </a:pPr>
                      <a:r>
                        <a:rPr lang="en-US" sz="1100"/>
                        <a:t>Should an engineer accept confidential information from a disgruntled employee of a competitor?</a:t>
                      </a:r>
                      <a:endParaRPr lang="en-US" sz="1100">
                        <a:latin typeface="Times New Roman"/>
                        <a:ea typeface="Times New Roman"/>
                      </a:endParaRPr>
                    </a:p>
                  </a:txBody>
                  <a:tcPr marL="65347" marR="65347" marT="0" marB="0"/>
                </a:tc>
              </a:tr>
              <a:tr h="422031">
                <a:tc>
                  <a:txBody>
                    <a:bodyPr/>
                    <a:lstStyle/>
                    <a:p>
                      <a:pPr marL="0" marR="0">
                        <a:spcBef>
                          <a:spcPts val="0"/>
                        </a:spcBef>
                        <a:spcAft>
                          <a:spcPts val="0"/>
                        </a:spcAft>
                      </a:pPr>
                      <a:r>
                        <a:rPr lang="en-US" sz="1600" b="1" dirty="0"/>
                        <a:t>A Decision for the Enc. De </a:t>
                      </a:r>
                      <a:r>
                        <a:rPr lang="en-US" sz="1600" b="1" dirty="0" err="1"/>
                        <a:t>Asignación</a:t>
                      </a:r>
                      <a:endParaRPr lang="en-US" sz="1600" b="1" dirty="0">
                        <a:latin typeface="Times New Roman"/>
                        <a:ea typeface="Times New Roman"/>
                      </a:endParaRPr>
                    </a:p>
                  </a:txBody>
                  <a:tcPr marL="65347" marR="65347" marT="0" marB="0"/>
                </a:tc>
                <a:tc>
                  <a:txBody>
                    <a:bodyPr/>
                    <a:lstStyle/>
                    <a:p>
                      <a:pPr marL="0" marR="0">
                        <a:spcBef>
                          <a:spcPts val="0"/>
                        </a:spcBef>
                        <a:spcAft>
                          <a:spcPts val="0"/>
                        </a:spcAft>
                      </a:pPr>
                      <a:r>
                        <a:rPr lang="en-US" sz="1100"/>
                        <a:t>An engineer discovers that an accepted bid is insufficient for carrying out the project</a:t>
                      </a:r>
                      <a:endParaRPr lang="en-US" sz="1100">
                        <a:latin typeface="Times New Roman"/>
                        <a:ea typeface="Times New Roman"/>
                      </a:endParaRPr>
                    </a:p>
                  </a:txBody>
                  <a:tcPr marL="65347" marR="65347" marT="0" marB="0"/>
                </a:tc>
              </a:tr>
              <a:tr h="844061">
                <a:tc>
                  <a:txBody>
                    <a:bodyPr/>
                    <a:lstStyle/>
                    <a:p>
                      <a:pPr marL="0" marR="0">
                        <a:spcBef>
                          <a:spcPts val="0"/>
                        </a:spcBef>
                        <a:spcAft>
                          <a:spcPts val="0"/>
                        </a:spcAft>
                      </a:pPr>
                      <a:r>
                        <a:rPr lang="en-US" sz="1600" b="1" dirty="0"/>
                        <a:t>Providing Water to a Marginalized Community</a:t>
                      </a:r>
                      <a:endParaRPr lang="en-US" sz="1600" b="1" dirty="0">
                        <a:latin typeface="Times New Roman"/>
                        <a:ea typeface="Times New Roman"/>
                      </a:endParaRPr>
                    </a:p>
                  </a:txBody>
                  <a:tcPr marL="65347" marR="65347" marT="0" marB="0"/>
                </a:tc>
                <a:tc>
                  <a:txBody>
                    <a:bodyPr/>
                    <a:lstStyle/>
                    <a:p>
                      <a:pPr marL="0" marR="0">
                        <a:spcBef>
                          <a:spcPts val="0"/>
                        </a:spcBef>
                        <a:spcAft>
                          <a:spcPts val="0"/>
                        </a:spcAft>
                      </a:pPr>
                      <a:r>
                        <a:rPr lang="en-US" sz="1100"/>
                        <a:t>Civil Engineers in the government must evaluate a poor community’s request for potable water.  Among the considerations is who will pay for this service.</a:t>
                      </a:r>
                      <a:endParaRPr lang="en-US" sz="1100">
                        <a:latin typeface="Times New Roman"/>
                        <a:ea typeface="Times New Roman"/>
                      </a:endParaRPr>
                    </a:p>
                  </a:txBody>
                  <a:tcPr marL="65347" marR="65347" marT="0" marB="0"/>
                </a:tc>
              </a:tr>
              <a:tr h="633047">
                <a:tc>
                  <a:txBody>
                    <a:bodyPr/>
                    <a:lstStyle/>
                    <a:p>
                      <a:pPr marL="0" marR="0">
                        <a:spcBef>
                          <a:spcPts val="0"/>
                        </a:spcBef>
                        <a:spcAft>
                          <a:spcPts val="0"/>
                        </a:spcAft>
                      </a:pPr>
                      <a:r>
                        <a:rPr lang="en-US" sz="1600" b="1" dirty="0"/>
                        <a:t>Scenario: Expensive Textbooks</a:t>
                      </a:r>
                      <a:endParaRPr lang="en-US" sz="1600" b="1" dirty="0">
                        <a:latin typeface="Times New Roman"/>
                        <a:ea typeface="Times New Roman"/>
                      </a:endParaRPr>
                    </a:p>
                  </a:txBody>
                  <a:tcPr marL="65347" marR="65347" marT="0" marB="0"/>
                </a:tc>
                <a:tc>
                  <a:txBody>
                    <a:bodyPr/>
                    <a:lstStyle/>
                    <a:p>
                      <a:pPr marL="0" marR="0">
                        <a:spcBef>
                          <a:spcPts val="0"/>
                        </a:spcBef>
                        <a:spcAft>
                          <a:spcPts val="0"/>
                        </a:spcAft>
                      </a:pPr>
                      <a:r>
                        <a:rPr lang="en-US" sz="1100"/>
                        <a:t>How should professors make textbook decisions given the limited income of students?</a:t>
                      </a:r>
                      <a:endParaRPr lang="en-US" sz="1100">
                        <a:latin typeface="Times New Roman"/>
                        <a:ea typeface="Times New Roman"/>
                      </a:endParaRPr>
                    </a:p>
                  </a:txBody>
                  <a:tcPr marL="65347" marR="65347" marT="0" marB="0"/>
                </a:tc>
              </a:tr>
              <a:tr h="633047">
                <a:tc>
                  <a:txBody>
                    <a:bodyPr/>
                    <a:lstStyle/>
                    <a:p>
                      <a:pPr marL="0" marR="0">
                        <a:spcBef>
                          <a:spcPts val="0"/>
                        </a:spcBef>
                        <a:spcAft>
                          <a:spcPts val="0"/>
                        </a:spcAft>
                      </a:pPr>
                      <a:r>
                        <a:rPr lang="en-US" sz="1600" b="1" dirty="0"/>
                        <a:t>Case in Industrial Psychology</a:t>
                      </a:r>
                      <a:endParaRPr lang="en-US" sz="1600" b="1" dirty="0">
                        <a:latin typeface="Times New Roman"/>
                        <a:ea typeface="Times New Roman"/>
                      </a:endParaRPr>
                    </a:p>
                  </a:txBody>
                  <a:tcPr marL="65347" marR="65347" marT="0" marB="0"/>
                </a:tc>
                <a:tc>
                  <a:txBody>
                    <a:bodyPr/>
                    <a:lstStyle/>
                    <a:p>
                      <a:pPr marL="0" marR="0">
                        <a:spcBef>
                          <a:spcPts val="0"/>
                        </a:spcBef>
                        <a:spcAft>
                          <a:spcPts val="0"/>
                        </a:spcAft>
                      </a:pPr>
                      <a:r>
                        <a:rPr lang="en-US" sz="1100"/>
                        <a:t>Should an industrial psychologist involved in a job search inform candidates of potential dangers inherent in the job?</a:t>
                      </a:r>
                      <a:endParaRPr lang="en-US" sz="1100">
                        <a:latin typeface="Times New Roman"/>
                        <a:ea typeface="Times New Roman"/>
                      </a:endParaRPr>
                    </a:p>
                  </a:txBody>
                  <a:tcPr marL="65347" marR="65347" marT="0" marB="0"/>
                </a:tc>
              </a:tr>
              <a:tr h="633047">
                <a:tc>
                  <a:txBody>
                    <a:bodyPr/>
                    <a:lstStyle/>
                    <a:p>
                      <a:pPr marL="0" marR="0">
                        <a:spcBef>
                          <a:spcPts val="0"/>
                        </a:spcBef>
                        <a:spcAft>
                          <a:spcPts val="0"/>
                        </a:spcAft>
                      </a:pPr>
                      <a:r>
                        <a:rPr lang="en-US" sz="1600" b="1" dirty="0"/>
                        <a:t>Working Yourself Out of a Job</a:t>
                      </a:r>
                      <a:endParaRPr lang="en-US" sz="1600" b="1" dirty="0">
                        <a:latin typeface="Times New Roman"/>
                        <a:ea typeface="Times New Roman"/>
                      </a:endParaRPr>
                    </a:p>
                  </a:txBody>
                  <a:tcPr marL="65347" marR="65347" marT="0" marB="0"/>
                </a:tc>
                <a:tc>
                  <a:txBody>
                    <a:bodyPr/>
                    <a:lstStyle/>
                    <a:p>
                      <a:pPr marL="0" marR="0">
                        <a:spcBef>
                          <a:spcPts val="0"/>
                        </a:spcBef>
                        <a:spcAft>
                          <a:spcPts val="0"/>
                        </a:spcAft>
                      </a:pPr>
                      <a:r>
                        <a:rPr lang="en-US" sz="1100" dirty="0"/>
                        <a:t>An engineer becomes aware that if he carries out his job too well, he will become expendable.</a:t>
                      </a:r>
                      <a:endParaRPr lang="en-US" sz="1100" dirty="0">
                        <a:latin typeface="Times New Roman"/>
                        <a:ea typeface="Times New Roman"/>
                      </a:endParaRPr>
                    </a:p>
                  </a:txBody>
                  <a:tcPr marL="65347" marR="65347" marT="0" marB="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Chair Debate: DR Textbook Case</a:t>
            </a:r>
            <a:endParaRPr lang="en-US" dirty="0"/>
          </a:p>
        </p:txBody>
      </p:sp>
      <p:sp>
        <p:nvSpPr>
          <p:cNvPr id="4" name="Content Placeholder 3"/>
          <p:cNvSpPr>
            <a:spLocks noGrp="1"/>
          </p:cNvSpPr>
          <p:nvPr>
            <p:ph idx="1"/>
          </p:nvPr>
        </p:nvSpPr>
        <p:spPr>
          <a:xfrm>
            <a:off x="457200" y="1447800"/>
            <a:ext cx="8229600" cy="5410200"/>
          </a:xfrm>
        </p:spPr>
        <p:txBody>
          <a:bodyPr>
            <a:normAutofit fontScale="77500" lnSpcReduction="20000"/>
          </a:bodyPr>
          <a:lstStyle/>
          <a:p>
            <a:r>
              <a:rPr lang="es-ES" dirty="0" err="1" smtClean="0"/>
              <a:t>You</a:t>
            </a:r>
            <a:r>
              <a:rPr lang="es-ES" dirty="0" smtClean="0"/>
              <a:t> are a </a:t>
            </a:r>
            <a:r>
              <a:rPr lang="es-ES" dirty="0" err="1" smtClean="0"/>
              <a:t>university</a:t>
            </a:r>
            <a:r>
              <a:rPr lang="es-ES" dirty="0" smtClean="0"/>
              <a:t> </a:t>
            </a:r>
            <a:r>
              <a:rPr lang="es-ES" dirty="0" err="1" smtClean="0"/>
              <a:t>professor</a:t>
            </a:r>
            <a:r>
              <a:rPr lang="es-ES" dirty="0" smtClean="0"/>
              <a:t>.  </a:t>
            </a:r>
            <a:r>
              <a:rPr lang="es-ES" dirty="0" err="1" smtClean="0"/>
              <a:t>Your</a:t>
            </a:r>
            <a:r>
              <a:rPr lang="es-ES" dirty="0" smtClean="0"/>
              <a:t> </a:t>
            </a:r>
            <a:r>
              <a:rPr lang="es-ES" dirty="0" err="1" smtClean="0"/>
              <a:t>university</a:t>
            </a:r>
            <a:r>
              <a:rPr lang="es-ES" dirty="0" smtClean="0"/>
              <a:t> </a:t>
            </a:r>
            <a:r>
              <a:rPr lang="es-ES" dirty="0" err="1" smtClean="0"/>
              <a:t>is</a:t>
            </a:r>
            <a:r>
              <a:rPr lang="es-ES" dirty="0" smtClean="0"/>
              <a:t> </a:t>
            </a:r>
            <a:r>
              <a:rPr lang="es-ES" dirty="0" err="1" smtClean="0"/>
              <a:t>situated</a:t>
            </a:r>
            <a:r>
              <a:rPr lang="es-ES" dirty="0" smtClean="0"/>
              <a:t> in </a:t>
            </a:r>
            <a:r>
              <a:rPr lang="es-ES" dirty="0" err="1" smtClean="0"/>
              <a:t>an</a:t>
            </a:r>
            <a:r>
              <a:rPr lang="es-ES" dirty="0" smtClean="0"/>
              <a:t> </a:t>
            </a:r>
            <a:r>
              <a:rPr lang="es-ES" dirty="0" err="1" smtClean="0"/>
              <a:t>area</a:t>
            </a:r>
            <a:r>
              <a:rPr lang="es-ES" dirty="0" smtClean="0"/>
              <a:t> of </a:t>
            </a:r>
            <a:r>
              <a:rPr lang="es-ES" dirty="0" err="1" smtClean="0"/>
              <a:t>low</a:t>
            </a:r>
            <a:r>
              <a:rPr lang="es-ES" dirty="0" smtClean="0"/>
              <a:t> </a:t>
            </a:r>
            <a:r>
              <a:rPr lang="es-ES" dirty="0" err="1" smtClean="0"/>
              <a:t>income</a:t>
            </a:r>
            <a:r>
              <a:rPr lang="es-ES" dirty="0" smtClean="0"/>
              <a:t> </a:t>
            </a:r>
            <a:r>
              <a:rPr lang="es-ES" dirty="0" err="1" smtClean="0"/>
              <a:t>residents</a:t>
            </a:r>
            <a:r>
              <a:rPr lang="es-ES" dirty="0" smtClean="0"/>
              <a:t>.  </a:t>
            </a:r>
            <a:r>
              <a:rPr lang="es-ES" dirty="0" err="1" smtClean="0"/>
              <a:t>Consequently</a:t>
            </a:r>
            <a:r>
              <a:rPr lang="es-ES" dirty="0" smtClean="0"/>
              <a:t>, </a:t>
            </a:r>
            <a:r>
              <a:rPr lang="es-ES" dirty="0" err="1" smtClean="0"/>
              <a:t>your</a:t>
            </a:r>
            <a:r>
              <a:rPr lang="es-ES" dirty="0" smtClean="0"/>
              <a:t> </a:t>
            </a:r>
            <a:r>
              <a:rPr lang="es-ES" dirty="0" err="1" smtClean="0"/>
              <a:t>students</a:t>
            </a:r>
            <a:r>
              <a:rPr lang="es-ES" dirty="0" smtClean="0"/>
              <a:t> </a:t>
            </a:r>
            <a:r>
              <a:rPr lang="es-ES" dirty="0" err="1" smtClean="0"/>
              <a:t>have</a:t>
            </a:r>
            <a:r>
              <a:rPr lang="es-ES" dirty="0" smtClean="0"/>
              <a:t> </a:t>
            </a:r>
            <a:r>
              <a:rPr lang="es-ES" dirty="0" err="1" smtClean="0"/>
              <a:t>little</a:t>
            </a:r>
            <a:r>
              <a:rPr lang="es-ES" dirty="0" smtClean="0"/>
              <a:t> </a:t>
            </a:r>
            <a:r>
              <a:rPr lang="es-ES" dirty="0" err="1" smtClean="0"/>
              <a:t>disposable</a:t>
            </a:r>
            <a:r>
              <a:rPr lang="es-ES" dirty="0" smtClean="0"/>
              <a:t> </a:t>
            </a:r>
            <a:r>
              <a:rPr lang="es-ES" dirty="0" err="1" smtClean="0"/>
              <a:t>income</a:t>
            </a:r>
            <a:r>
              <a:rPr lang="es-ES" dirty="0" smtClean="0"/>
              <a:t>.  </a:t>
            </a:r>
            <a:r>
              <a:rPr lang="es-ES" dirty="0" err="1" smtClean="0"/>
              <a:t>Your</a:t>
            </a:r>
            <a:r>
              <a:rPr lang="es-ES" dirty="0" smtClean="0"/>
              <a:t> </a:t>
            </a:r>
            <a:r>
              <a:rPr lang="es-ES" dirty="0" err="1" smtClean="0"/>
              <a:t>course</a:t>
            </a:r>
            <a:r>
              <a:rPr lang="es-ES" dirty="0" smtClean="0"/>
              <a:t> </a:t>
            </a:r>
            <a:r>
              <a:rPr lang="es-ES" dirty="0" err="1" smtClean="0"/>
              <a:t>requires</a:t>
            </a:r>
            <a:r>
              <a:rPr lang="es-ES" dirty="0" smtClean="0"/>
              <a:t> </a:t>
            </a:r>
            <a:r>
              <a:rPr lang="es-ES" dirty="0" err="1" smtClean="0"/>
              <a:t>the</a:t>
            </a:r>
            <a:r>
              <a:rPr lang="es-ES" dirty="0" smtClean="0"/>
              <a:t> use of </a:t>
            </a:r>
            <a:r>
              <a:rPr lang="es-ES" dirty="0" err="1" smtClean="0"/>
              <a:t>an</a:t>
            </a:r>
            <a:r>
              <a:rPr lang="es-ES" dirty="0" smtClean="0"/>
              <a:t> </a:t>
            </a:r>
            <a:r>
              <a:rPr lang="es-ES" dirty="0" err="1" smtClean="0"/>
              <a:t>expensive</a:t>
            </a:r>
            <a:r>
              <a:rPr lang="es-ES" dirty="0" smtClean="0"/>
              <a:t> </a:t>
            </a:r>
            <a:r>
              <a:rPr lang="es-ES" dirty="0" err="1" smtClean="0"/>
              <a:t>textbook</a:t>
            </a:r>
            <a:r>
              <a:rPr lang="es-ES" dirty="0" smtClean="0"/>
              <a:t> </a:t>
            </a:r>
            <a:r>
              <a:rPr lang="es-ES" dirty="0" err="1" smtClean="0"/>
              <a:t>that</a:t>
            </a:r>
            <a:r>
              <a:rPr lang="es-ES" dirty="0" smtClean="0"/>
              <a:t> </a:t>
            </a:r>
            <a:r>
              <a:rPr lang="es-ES" dirty="0" err="1" smtClean="0"/>
              <a:t>the</a:t>
            </a:r>
            <a:r>
              <a:rPr lang="es-ES" dirty="0" smtClean="0"/>
              <a:t> </a:t>
            </a:r>
            <a:r>
              <a:rPr lang="es-ES" dirty="0" err="1" smtClean="0"/>
              <a:t>publishing</a:t>
            </a:r>
            <a:r>
              <a:rPr lang="es-ES" dirty="0" smtClean="0"/>
              <a:t> </a:t>
            </a:r>
            <a:r>
              <a:rPr lang="es-ES" dirty="0" err="1" smtClean="0"/>
              <a:t>company</a:t>
            </a:r>
            <a:r>
              <a:rPr lang="es-ES" dirty="0" smtClean="0"/>
              <a:t> (and </a:t>
            </a:r>
            <a:r>
              <a:rPr lang="es-ES" dirty="0" err="1" smtClean="0"/>
              <a:t>authors</a:t>
            </a:r>
            <a:r>
              <a:rPr lang="es-ES" dirty="0" smtClean="0"/>
              <a:t>) </a:t>
            </a:r>
            <a:r>
              <a:rPr lang="es-ES" dirty="0" err="1" smtClean="0"/>
              <a:t>frequently</a:t>
            </a:r>
            <a:r>
              <a:rPr lang="es-ES" dirty="0" smtClean="0"/>
              <a:t> </a:t>
            </a:r>
            <a:r>
              <a:rPr lang="es-ES" dirty="0" err="1" smtClean="0"/>
              <a:t>update</a:t>
            </a:r>
            <a:r>
              <a:rPr lang="es-ES" dirty="0" smtClean="0"/>
              <a:t>.  </a:t>
            </a:r>
            <a:r>
              <a:rPr lang="es-ES" dirty="0" err="1" smtClean="0"/>
              <a:t>The</a:t>
            </a:r>
            <a:r>
              <a:rPr lang="es-ES" dirty="0" smtClean="0"/>
              <a:t> </a:t>
            </a:r>
            <a:r>
              <a:rPr lang="es-ES" dirty="0" err="1" smtClean="0"/>
              <a:t>updates</a:t>
            </a:r>
            <a:r>
              <a:rPr lang="es-ES" dirty="0" smtClean="0"/>
              <a:t> are real and substantive.  As a </a:t>
            </a:r>
            <a:r>
              <a:rPr lang="es-ES" dirty="0" err="1" smtClean="0"/>
              <a:t>result</a:t>
            </a:r>
            <a:r>
              <a:rPr lang="es-ES" dirty="0" smtClean="0"/>
              <a:t>, </a:t>
            </a:r>
            <a:r>
              <a:rPr lang="es-ES" dirty="0" err="1" smtClean="0"/>
              <a:t>older</a:t>
            </a:r>
            <a:r>
              <a:rPr lang="es-ES" dirty="0" smtClean="0"/>
              <a:t> </a:t>
            </a:r>
            <a:r>
              <a:rPr lang="es-ES" dirty="0" err="1" smtClean="0"/>
              <a:t>editions</a:t>
            </a:r>
            <a:r>
              <a:rPr lang="es-ES" dirty="0" smtClean="0"/>
              <a:t> are </a:t>
            </a:r>
            <a:r>
              <a:rPr lang="es-ES" dirty="0" err="1" smtClean="0"/>
              <a:t>less</a:t>
            </a:r>
            <a:r>
              <a:rPr lang="es-ES" dirty="0" smtClean="0"/>
              <a:t> </a:t>
            </a:r>
            <a:r>
              <a:rPr lang="es-ES" dirty="0" err="1" smtClean="0"/>
              <a:t>expensive</a:t>
            </a:r>
            <a:r>
              <a:rPr lang="es-ES" dirty="0" smtClean="0"/>
              <a:t> </a:t>
            </a:r>
            <a:r>
              <a:rPr lang="es-ES" dirty="0" err="1" smtClean="0"/>
              <a:t>but</a:t>
            </a:r>
            <a:r>
              <a:rPr lang="es-ES" dirty="0" smtClean="0"/>
              <a:t> </a:t>
            </a:r>
            <a:r>
              <a:rPr lang="es-ES" dirty="0" err="1" smtClean="0"/>
              <a:t>obsolete</a:t>
            </a:r>
            <a:r>
              <a:rPr lang="es-ES" dirty="0" smtClean="0"/>
              <a:t>.  </a:t>
            </a:r>
            <a:r>
              <a:rPr lang="es-ES" dirty="0" err="1" smtClean="0"/>
              <a:t>What</a:t>
            </a:r>
            <a:r>
              <a:rPr lang="es-ES" dirty="0" smtClean="0"/>
              <a:t> </a:t>
            </a:r>
            <a:r>
              <a:rPr lang="es-ES" dirty="0" err="1" smtClean="0"/>
              <a:t>should</a:t>
            </a:r>
            <a:r>
              <a:rPr lang="es-ES" dirty="0" smtClean="0"/>
              <a:t> </a:t>
            </a:r>
            <a:r>
              <a:rPr lang="es-ES" dirty="0" err="1" smtClean="0"/>
              <a:t>you</a:t>
            </a:r>
            <a:r>
              <a:rPr lang="es-ES" dirty="0" smtClean="0"/>
              <a:t> do?.</a:t>
            </a:r>
            <a:endParaRPr lang="en-US" dirty="0" smtClean="0"/>
          </a:p>
          <a:p>
            <a:endParaRPr lang="en-US" sz="1400" dirty="0" smtClean="0"/>
          </a:p>
          <a:p>
            <a:pPr marL="514350" indent="-514350">
              <a:buFont typeface="+mj-lt"/>
              <a:buAutoNum type="arabicPeriod"/>
            </a:pPr>
            <a:r>
              <a:rPr lang="es-ES" dirty="0" err="1" smtClean="0"/>
              <a:t>Xeros</a:t>
            </a:r>
            <a:r>
              <a:rPr lang="es-ES" dirty="0" smtClean="0"/>
              <a:t> </a:t>
            </a:r>
            <a:r>
              <a:rPr lang="es-ES" dirty="0" err="1" smtClean="0"/>
              <a:t>the</a:t>
            </a:r>
            <a:r>
              <a:rPr lang="es-ES" dirty="0" smtClean="0"/>
              <a:t> new </a:t>
            </a:r>
            <a:r>
              <a:rPr lang="es-ES" dirty="0" err="1" smtClean="0"/>
              <a:t>textbook</a:t>
            </a:r>
            <a:r>
              <a:rPr lang="es-ES" dirty="0" smtClean="0"/>
              <a:t> </a:t>
            </a:r>
            <a:r>
              <a:rPr lang="es-ES" dirty="0" err="1" smtClean="0"/>
              <a:t>illegally</a:t>
            </a:r>
            <a:r>
              <a:rPr lang="es-ES" dirty="0" smtClean="0"/>
              <a:t>.</a:t>
            </a:r>
            <a:endParaRPr lang="en-US" dirty="0" smtClean="0"/>
          </a:p>
          <a:p>
            <a:pPr marL="514350" indent="-514350">
              <a:buFont typeface="+mj-lt"/>
              <a:buAutoNum type="arabicPeriod"/>
            </a:pPr>
            <a:r>
              <a:rPr lang="es-ES" dirty="0" err="1" smtClean="0"/>
              <a:t>Solicit</a:t>
            </a:r>
            <a:r>
              <a:rPr lang="es-ES" dirty="0" smtClean="0"/>
              <a:t> </a:t>
            </a:r>
            <a:r>
              <a:rPr lang="es-ES" dirty="0" err="1" smtClean="0"/>
              <a:t>permission</a:t>
            </a:r>
            <a:r>
              <a:rPr lang="es-ES" dirty="0" smtClean="0"/>
              <a:t> </a:t>
            </a:r>
            <a:r>
              <a:rPr lang="es-ES" dirty="0" err="1" smtClean="0"/>
              <a:t>to</a:t>
            </a:r>
            <a:r>
              <a:rPr lang="es-ES" dirty="0" smtClean="0"/>
              <a:t> </a:t>
            </a:r>
            <a:r>
              <a:rPr lang="es-ES" dirty="0" err="1" smtClean="0"/>
              <a:t>photocopy</a:t>
            </a:r>
            <a:r>
              <a:rPr lang="es-ES" dirty="0" smtClean="0"/>
              <a:t> </a:t>
            </a:r>
            <a:r>
              <a:rPr lang="es-ES" dirty="0" err="1" smtClean="0"/>
              <a:t>from</a:t>
            </a:r>
            <a:r>
              <a:rPr lang="es-ES" dirty="0" smtClean="0"/>
              <a:t> </a:t>
            </a:r>
            <a:r>
              <a:rPr lang="es-ES" dirty="0" err="1" smtClean="0"/>
              <a:t>the</a:t>
            </a:r>
            <a:r>
              <a:rPr lang="es-ES" dirty="0" smtClean="0"/>
              <a:t> </a:t>
            </a:r>
            <a:r>
              <a:rPr lang="es-ES" dirty="0" err="1" smtClean="0"/>
              <a:t>author</a:t>
            </a:r>
            <a:r>
              <a:rPr lang="es-ES" dirty="0" smtClean="0"/>
              <a:t> (total </a:t>
            </a:r>
            <a:r>
              <a:rPr lang="es-ES" dirty="0" err="1" smtClean="0"/>
              <a:t>or</a:t>
            </a:r>
            <a:r>
              <a:rPr lang="es-ES" dirty="0" smtClean="0"/>
              <a:t> </a:t>
            </a:r>
            <a:r>
              <a:rPr lang="es-ES" dirty="0" err="1" smtClean="0"/>
              <a:t>partial</a:t>
            </a:r>
            <a:r>
              <a:rPr lang="es-ES" dirty="0" smtClean="0"/>
              <a:t>)</a:t>
            </a:r>
            <a:endParaRPr lang="en-US" dirty="0" smtClean="0"/>
          </a:p>
          <a:p>
            <a:pPr marL="514350" indent="-514350">
              <a:buFont typeface="+mj-lt"/>
              <a:buAutoNum type="arabicPeriod"/>
            </a:pPr>
            <a:r>
              <a:rPr lang="es-ES" dirty="0" smtClean="0"/>
              <a:t>Do </a:t>
            </a:r>
            <a:r>
              <a:rPr lang="es-ES" dirty="0" err="1" smtClean="0"/>
              <a:t>not</a:t>
            </a:r>
            <a:r>
              <a:rPr lang="es-ES" dirty="0" smtClean="0"/>
              <a:t> use </a:t>
            </a:r>
            <a:r>
              <a:rPr lang="es-ES" dirty="0" err="1" smtClean="0"/>
              <a:t>the</a:t>
            </a:r>
            <a:r>
              <a:rPr lang="es-ES" dirty="0" smtClean="0"/>
              <a:t> </a:t>
            </a:r>
            <a:r>
              <a:rPr lang="es-ES" dirty="0" err="1" smtClean="0"/>
              <a:t>textbook</a:t>
            </a:r>
            <a:r>
              <a:rPr lang="es-ES" dirty="0" smtClean="0"/>
              <a:t> in </a:t>
            </a:r>
            <a:r>
              <a:rPr lang="es-ES" dirty="0" err="1" smtClean="0"/>
              <a:t>your</a:t>
            </a:r>
            <a:r>
              <a:rPr lang="es-ES" dirty="0" smtClean="0"/>
              <a:t> </a:t>
            </a:r>
            <a:r>
              <a:rPr lang="es-ES" dirty="0" err="1" smtClean="0"/>
              <a:t>class</a:t>
            </a:r>
            <a:r>
              <a:rPr lang="es-ES" dirty="0" smtClean="0"/>
              <a:t>.  </a:t>
            </a:r>
            <a:r>
              <a:rPr lang="es-ES" dirty="0" err="1" smtClean="0"/>
              <a:t>Find</a:t>
            </a:r>
            <a:r>
              <a:rPr lang="es-ES" dirty="0" smtClean="0"/>
              <a:t> </a:t>
            </a:r>
            <a:r>
              <a:rPr lang="es-ES" dirty="0" err="1" smtClean="0"/>
              <a:t>some</a:t>
            </a:r>
            <a:r>
              <a:rPr lang="es-ES" dirty="0" smtClean="0"/>
              <a:t> </a:t>
            </a:r>
            <a:r>
              <a:rPr lang="es-ES" dirty="0" err="1" smtClean="0"/>
              <a:t>other</a:t>
            </a:r>
            <a:r>
              <a:rPr lang="es-ES" dirty="0" smtClean="0"/>
              <a:t> </a:t>
            </a:r>
            <a:r>
              <a:rPr lang="es-ES" dirty="0" err="1" smtClean="0"/>
              <a:t>way</a:t>
            </a:r>
            <a:r>
              <a:rPr lang="es-ES" dirty="0" smtClean="0"/>
              <a:t>. (</a:t>
            </a:r>
            <a:r>
              <a:rPr lang="es-ES" dirty="0" err="1" smtClean="0"/>
              <a:t>What</a:t>
            </a:r>
            <a:r>
              <a:rPr lang="es-ES" dirty="0" smtClean="0"/>
              <a:t> </a:t>
            </a:r>
            <a:r>
              <a:rPr lang="es-ES" dirty="0" err="1" smtClean="0"/>
              <a:t>would</a:t>
            </a:r>
            <a:r>
              <a:rPr lang="es-ES" dirty="0" smtClean="0"/>
              <a:t> </a:t>
            </a:r>
            <a:r>
              <a:rPr lang="es-ES" dirty="0" err="1" smtClean="0"/>
              <a:t>this</a:t>
            </a:r>
            <a:r>
              <a:rPr lang="es-ES" dirty="0" smtClean="0"/>
              <a:t> </a:t>
            </a:r>
            <a:r>
              <a:rPr lang="es-ES" dirty="0" err="1" smtClean="0"/>
              <a:t>be</a:t>
            </a:r>
            <a:r>
              <a:rPr lang="es-ES" dirty="0" smtClean="0"/>
              <a:t>?)</a:t>
            </a:r>
            <a:endParaRPr lang="en-US" dirty="0" smtClean="0"/>
          </a:p>
          <a:p>
            <a:pPr marL="514350" indent="-514350">
              <a:buFont typeface="+mj-lt"/>
              <a:buAutoNum type="arabicPeriod"/>
            </a:pPr>
            <a:r>
              <a:rPr lang="es-ES" dirty="0" smtClean="0"/>
              <a:t>Use </a:t>
            </a:r>
            <a:r>
              <a:rPr lang="es-ES" dirty="0" err="1" smtClean="0"/>
              <a:t>an</a:t>
            </a:r>
            <a:r>
              <a:rPr lang="es-ES" dirty="0" smtClean="0"/>
              <a:t> </a:t>
            </a:r>
            <a:r>
              <a:rPr lang="es-ES" dirty="0" err="1" smtClean="0"/>
              <a:t>older</a:t>
            </a:r>
            <a:r>
              <a:rPr lang="es-ES" dirty="0" smtClean="0"/>
              <a:t> </a:t>
            </a:r>
            <a:r>
              <a:rPr lang="es-ES" dirty="0" err="1" smtClean="0"/>
              <a:t>but</a:t>
            </a:r>
            <a:r>
              <a:rPr lang="es-ES" dirty="0" smtClean="0"/>
              <a:t> </a:t>
            </a:r>
            <a:r>
              <a:rPr lang="es-ES" dirty="0" err="1" smtClean="0"/>
              <a:t>obsolete</a:t>
            </a:r>
            <a:r>
              <a:rPr lang="es-ES" dirty="0" smtClean="0"/>
              <a:t> </a:t>
            </a:r>
            <a:r>
              <a:rPr lang="es-ES" dirty="0" err="1" smtClean="0"/>
              <a:t>edition</a:t>
            </a:r>
            <a:r>
              <a:rPr lang="es-ES" dirty="0" smtClean="0"/>
              <a:t> of </a:t>
            </a:r>
            <a:r>
              <a:rPr lang="es-ES" dirty="0" err="1" smtClean="0"/>
              <a:t>the</a:t>
            </a:r>
            <a:r>
              <a:rPr lang="es-ES" dirty="0" smtClean="0"/>
              <a:t> </a:t>
            </a:r>
            <a:r>
              <a:rPr lang="es-ES" dirty="0" err="1" smtClean="0"/>
              <a:t>textbook</a:t>
            </a:r>
            <a:r>
              <a:rPr lang="es-ES" dirty="0" smtClean="0"/>
              <a:t>.</a:t>
            </a:r>
            <a:endParaRPr lang="en-US" dirty="0" smtClean="0"/>
          </a:p>
          <a:p>
            <a:pPr marL="514350" indent="-514350">
              <a:buFont typeface="+mj-lt"/>
              <a:buAutoNum type="arabicPeriod"/>
            </a:pPr>
            <a:r>
              <a:rPr lang="es-ES" dirty="0" err="1" smtClean="0"/>
              <a:t>Generate</a:t>
            </a:r>
            <a:r>
              <a:rPr lang="es-ES" dirty="0" smtClean="0"/>
              <a:t> </a:t>
            </a:r>
            <a:r>
              <a:rPr lang="es-ES" dirty="0" err="1" smtClean="0"/>
              <a:t>your</a:t>
            </a:r>
            <a:r>
              <a:rPr lang="es-ES" dirty="0" smtClean="0"/>
              <a:t> </a:t>
            </a:r>
            <a:r>
              <a:rPr lang="es-ES" dirty="0" err="1" smtClean="0"/>
              <a:t>own</a:t>
            </a:r>
            <a:r>
              <a:rPr lang="es-ES" dirty="0" smtClean="0"/>
              <a:t> material </a:t>
            </a:r>
            <a:r>
              <a:rPr lang="es-ES" dirty="0" err="1" smtClean="0"/>
              <a:t>based</a:t>
            </a:r>
            <a:r>
              <a:rPr lang="es-ES" dirty="0" smtClean="0"/>
              <a:t> </a:t>
            </a:r>
            <a:r>
              <a:rPr lang="es-ES" dirty="0" err="1" smtClean="0"/>
              <a:t>on</a:t>
            </a:r>
            <a:r>
              <a:rPr lang="es-ES" dirty="0" smtClean="0"/>
              <a:t> </a:t>
            </a:r>
            <a:r>
              <a:rPr lang="es-ES" dirty="0" err="1" smtClean="0"/>
              <a:t>the</a:t>
            </a:r>
            <a:r>
              <a:rPr lang="es-ES" dirty="0" smtClean="0"/>
              <a:t> </a:t>
            </a:r>
            <a:r>
              <a:rPr lang="es-ES" dirty="0" err="1" smtClean="0"/>
              <a:t>content</a:t>
            </a:r>
            <a:r>
              <a:rPr lang="es-ES" dirty="0" smtClean="0"/>
              <a:t> of </a:t>
            </a:r>
            <a:r>
              <a:rPr lang="es-ES" dirty="0" err="1" smtClean="0"/>
              <a:t>the</a:t>
            </a:r>
            <a:r>
              <a:rPr lang="es-ES" dirty="0" smtClean="0"/>
              <a:t> </a:t>
            </a:r>
            <a:r>
              <a:rPr lang="es-ES" dirty="0" err="1" smtClean="0"/>
              <a:t>textbook</a:t>
            </a:r>
            <a:r>
              <a:rPr lang="es-ES" dirty="0" smtClean="0"/>
              <a:t>.</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 Laptops to Teachers</a:t>
            </a:r>
            <a:endParaRPr lang="en-US" dirty="0"/>
          </a:p>
        </p:txBody>
      </p:sp>
      <p:sp>
        <p:nvSpPr>
          <p:cNvPr id="3" name="Content Placeholder 2"/>
          <p:cNvSpPr>
            <a:spLocks noGrp="1"/>
          </p:cNvSpPr>
          <p:nvPr>
            <p:ph idx="1"/>
          </p:nvPr>
        </p:nvSpPr>
        <p:spPr/>
        <p:txBody>
          <a:bodyPr>
            <a:normAutofit lnSpcReduction="10000"/>
          </a:bodyPr>
          <a:lstStyle/>
          <a:p>
            <a:r>
              <a:rPr lang="en-US" dirty="0" smtClean="0"/>
              <a:t>In Puerto Rico, a project to give laptop computers to public school teachers also ran into difficulties.  </a:t>
            </a:r>
          </a:p>
          <a:p>
            <a:pPr lvl="1"/>
            <a:r>
              <a:rPr lang="en-US" dirty="0" smtClean="0"/>
              <a:t>Training programs encountered teacher resistance, lack of technical support and poor infrastructure.  </a:t>
            </a:r>
          </a:p>
          <a:p>
            <a:pPr lvl="1"/>
            <a:r>
              <a:rPr lang="en-US" dirty="0" smtClean="0"/>
              <a:t>Attempts to control laptop use also generated teacher resistance and non-participation.  </a:t>
            </a:r>
          </a:p>
          <a:p>
            <a:pPr lvl="1"/>
            <a:r>
              <a:rPr lang="en-US" dirty="0" smtClean="0"/>
              <a:t>Bidding irregularities generated considerable adverse publicity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smtClean="0"/>
              <a:t>MIT laptops</a:t>
            </a:r>
            <a:endParaRPr lang="en-US" dirty="0"/>
          </a:p>
        </p:txBody>
      </p:sp>
      <p:sp>
        <p:nvSpPr>
          <p:cNvPr id="3" name="Content Placeholder 2"/>
          <p:cNvSpPr>
            <a:spLocks noGrp="1"/>
          </p:cNvSpPr>
          <p:nvPr>
            <p:ph idx="1"/>
          </p:nvPr>
        </p:nvSpPr>
        <p:spPr>
          <a:xfrm>
            <a:off x="228600" y="1143000"/>
            <a:ext cx="8686800" cy="5562600"/>
          </a:xfrm>
        </p:spPr>
        <p:txBody>
          <a:bodyPr>
            <a:noAutofit/>
          </a:bodyPr>
          <a:lstStyle/>
          <a:p>
            <a:r>
              <a:rPr lang="en-US" dirty="0" smtClean="0"/>
              <a:t>Jump start education in developing nations.  </a:t>
            </a:r>
          </a:p>
          <a:p>
            <a:r>
              <a:rPr lang="en-US" dirty="0" smtClean="0"/>
              <a:t>Buy two; keep one and have the other donated.  </a:t>
            </a:r>
          </a:p>
          <a:p>
            <a:r>
              <a:rPr lang="en-US" dirty="0" smtClean="0"/>
              <a:t>Lack of government support in developing nations</a:t>
            </a:r>
          </a:p>
          <a:p>
            <a:r>
              <a:rPr lang="en-US" dirty="0" smtClean="0"/>
              <a:t>Problems: </a:t>
            </a:r>
          </a:p>
          <a:p>
            <a:pPr lvl="1"/>
            <a:r>
              <a:rPr lang="en-US" dirty="0" smtClean="0"/>
              <a:t>Are laptops designs safe for children?</a:t>
            </a:r>
          </a:p>
          <a:p>
            <a:pPr lvl="1"/>
            <a:r>
              <a:rPr lang="en-US" dirty="0" smtClean="0"/>
              <a:t>Is this the most efficient use of scarce educational funds?</a:t>
            </a:r>
          </a:p>
          <a:p>
            <a:pPr lvl="1"/>
            <a:r>
              <a:rPr lang="en-US" dirty="0" smtClean="0"/>
              <a:t>How can students use computers with lack of supporting infrastructure?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Laptops: Hardware and Software</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smtClean="0"/>
              <a:t>Laptops are made of toxic materials</a:t>
            </a:r>
          </a:p>
          <a:p>
            <a:pPr lvl="1"/>
            <a:r>
              <a:rPr lang="en-US" dirty="0" smtClean="0"/>
              <a:t>Processors and screens: Lead, Mercury, Cadmium</a:t>
            </a:r>
          </a:p>
          <a:p>
            <a:pPr lvl="3"/>
            <a:endParaRPr lang="en-US" sz="800" dirty="0"/>
          </a:p>
          <a:p>
            <a:r>
              <a:rPr lang="en-US" dirty="0" smtClean="0"/>
              <a:t>Batteries</a:t>
            </a:r>
          </a:p>
          <a:p>
            <a:pPr lvl="1"/>
            <a:r>
              <a:rPr lang="en-US" dirty="0" err="1" smtClean="0"/>
              <a:t>Nikel</a:t>
            </a:r>
            <a:r>
              <a:rPr lang="en-US" dirty="0" smtClean="0"/>
              <a:t>, Cadmium, Lithium</a:t>
            </a:r>
          </a:p>
          <a:p>
            <a:pPr lvl="3"/>
            <a:endParaRPr lang="en-US" sz="800" dirty="0"/>
          </a:p>
          <a:p>
            <a:r>
              <a:rPr lang="en-US" dirty="0" smtClean="0"/>
              <a:t>Sugar Software </a:t>
            </a:r>
          </a:p>
          <a:p>
            <a:pPr lvl="1"/>
            <a:r>
              <a:rPr lang="en-US" dirty="0" smtClean="0"/>
              <a:t>Open source software that is publicly accessible</a:t>
            </a:r>
          </a:p>
          <a:p>
            <a:pPr lvl="1"/>
            <a:r>
              <a:rPr lang="en-US" dirty="0" smtClean="0"/>
              <a:t>But difficult to install</a:t>
            </a:r>
          </a:p>
          <a:p>
            <a:pPr lvl="3"/>
            <a:endParaRPr lang="en-US" sz="800" dirty="0"/>
          </a:p>
          <a:p>
            <a:r>
              <a:rPr lang="en-US" dirty="0" smtClean="0"/>
              <a:t>MIT Laptops</a:t>
            </a:r>
          </a:p>
          <a:p>
            <a:pPr lvl="1"/>
            <a:r>
              <a:rPr lang="en-US" dirty="0" smtClean="0"/>
              <a:t>Hand cranks to recharge batteries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3251</TotalTime>
  <Words>2569</Words>
  <Application>Microsoft Office PowerPoint</Application>
  <PresentationFormat>On-screen Show (4:3)</PresentationFormat>
  <Paragraphs>306</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Texas Laptop Case</vt:lpstr>
      <vt:lpstr>Texas: Laptops to Students</vt:lpstr>
      <vt:lpstr>Texas Laptops</vt:lpstr>
      <vt:lpstr>PR Laptops to Teachers</vt:lpstr>
      <vt:lpstr>MIT laptops</vt:lpstr>
      <vt:lpstr>Laptops: Hardware and Software</vt:lpstr>
      <vt:lpstr>Slide 7</vt:lpstr>
      <vt:lpstr>Slide 8</vt:lpstr>
      <vt:lpstr>Slide 9</vt:lpstr>
      <vt:lpstr>Slide 10</vt:lpstr>
      <vt:lpstr>Stakeholders</vt:lpstr>
      <vt:lpstr>Stakeholders</vt:lpstr>
      <vt:lpstr>Procedures</vt:lpstr>
      <vt:lpstr>Laws and Regulations</vt:lpstr>
      <vt:lpstr>Information and Information Systems</vt:lpstr>
      <vt:lpstr>Key Value Points</vt:lpstr>
      <vt:lpstr>The Debate in Texas</vt:lpstr>
      <vt:lpstr>The Debate in Texas</vt:lpstr>
      <vt:lpstr>Debate among education specialists: Larry Cuban</vt:lpstr>
      <vt:lpstr>Ethical Issues</vt:lpstr>
      <vt:lpstr>Questions on Equity and Access</vt:lpstr>
      <vt:lpstr>Studies by UPRM Students</vt:lpstr>
      <vt:lpstr>Exporting Harm</vt:lpstr>
      <vt:lpstr>Educational Laptop Decision Points</vt:lpstr>
      <vt:lpstr>Decision Point 1</vt:lpstr>
      <vt:lpstr>Decision Point 1 Continued</vt:lpstr>
      <vt:lpstr>Decision Point 1 Continued</vt:lpstr>
      <vt:lpstr>Decision Point 2 (MIT Laptops)</vt:lpstr>
      <vt:lpstr>MIT Laptops Continued</vt:lpstr>
      <vt:lpstr>MIT Laptops Continued</vt:lpstr>
      <vt:lpstr>Decision Point 3: Laptop Parents</vt:lpstr>
      <vt:lpstr>Social Justice Cases From DR</vt:lpstr>
      <vt:lpstr>Chair Debate: DR Textbook Case</vt:lpstr>
    </vt:vector>
  </TitlesOfParts>
  <Company>University of Puerto Rico at Mayaguez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Texas Laptop Case</dc:title>
  <dc:creator>Dr. William Frey</dc:creator>
  <cp:lastModifiedBy>frey.william</cp:lastModifiedBy>
  <cp:revision>174</cp:revision>
  <dcterms:created xsi:type="dcterms:W3CDTF">2004-08-29T20:58:50Z</dcterms:created>
  <dcterms:modified xsi:type="dcterms:W3CDTF">2011-03-23T17:00:38Z</dcterms:modified>
</cp:coreProperties>
</file>