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0" r:id="rId2"/>
    <p:sldId id="298" r:id="rId3"/>
    <p:sldId id="299" r:id="rId4"/>
    <p:sldId id="300" r:id="rId5"/>
    <p:sldId id="301" r:id="rId6"/>
    <p:sldId id="302" r:id="rId7"/>
    <p:sldId id="303" r:id="rId8"/>
    <p:sldId id="304" r:id="rId9"/>
    <p:sldId id="305" r:id="rId10"/>
    <p:sldId id="256" r:id="rId11"/>
    <p:sldId id="261" r:id="rId12"/>
    <p:sldId id="272" r:id="rId13"/>
    <p:sldId id="274" r:id="rId14"/>
    <p:sldId id="275" r:id="rId15"/>
    <p:sldId id="277" r:id="rId16"/>
    <p:sldId id="311"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68" r:id="rId32"/>
    <p:sldId id="264" r:id="rId33"/>
    <p:sldId id="265" r:id="rId34"/>
    <p:sldId id="267" r:id="rId35"/>
    <p:sldId id="312"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198"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23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51ADB5-7CE0-467A-A1C2-39E6234F9899}" type="datetimeFigureOut">
              <a:rPr lang="en-US" smtClean="0"/>
              <a:pPr/>
              <a:t>3/23/2011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981D9E-EBA0-455B-BC60-B70711FDE5E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51ADB5-7CE0-467A-A1C2-39E6234F9899}" type="datetimeFigureOut">
              <a:rPr lang="en-US" smtClean="0"/>
              <a:pPr/>
              <a:t>3/23/2011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981D9E-EBA0-455B-BC60-B70711FDE5E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51ADB5-7CE0-467A-A1C2-39E6234F9899}" type="datetimeFigureOut">
              <a:rPr lang="en-US" smtClean="0"/>
              <a:pPr/>
              <a:t>3/23/2011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981D9E-EBA0-455B-BC60-B70711FDE5E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51ADB5-7CE0-467A-A1C2-39E6234F9899}" type="datetimeFigureOut">
              <a:rPr lang="en-US" smtClean="0"/>
              <a:pPr/>
              <a:t>3/23/2011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981D9E-EBA0-455B-BC60-B70711FDE5E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51ADB5-7CE0-467A-A1C2-39E6234F9899}" type="datetimeFigureOut">
              <a:rPr lang="en-US" smtClean="0"/>
              <a:pPr/>
              <a:t>3/23/2011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981D9E-EBA0-455B-BC60-B70711FDE5E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51ADB5-7CE0-467A-A1C2-39E6234F9899}" type="datetimeFigureOut">
              <a:rPr lang="en-US" smtClean="0"/>
              <a:pPr/>
              <a:t>3/23/2011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981D9E-EBA0-455B-BC60-B70711FDE5E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51ADB5-7CE0-467A-A1C2-39E6234F9899}" type="datetimeFigureOut">
              <a:rPr lang="en-US" smtClean="0"/>
              <a:pPr/>
              <a:t>3/23/2011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981D9E-EBA0-455B-BC60-B70711FDE5E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51ADB5-7CE0-467A-A1C2-39E6234F9899}" type="datetimeFigureOut">
              <a:rPr lang="en-US" smtClean="0"/>
              <a:pPr/>
              <a:t>3/23/2011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981D9E-EBA0-455B-BC60-B70711FDE5E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51ADB5-7CE0-467A-A1C2-39E6234F9899}" type="datetimeFigureOut">
              <a:rPr lang="en-US" smtClean="0"/>
              <a:pPr/>
              <a:t>3/23/2011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981D9E-EBA0-455B-BC60-B70711FDE5E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51ADB5-7CE0-467A-A1C2-39E6234F9899}" type="datetimeFigureOut">
              <a:rPr lang="en-US" smtClean="0"/>
              <a:pPr/>
              <a:t>3/23/2011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981D9E-EBA0-455B-BC60-B70711FDE5E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51ADB5-7CE0-467A-A1C2-39E6234F9899}" type="datetimeFigureOut">
              <a:rPr lang="en-US" smtClean="0"/>
              <a:pPr/>
              <a:t>3/23/2011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981D9E-EBA0-455B-BC60-B70711FDE5E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51ADB5-7CE0-467A-A1C2-39E6234F9899}" type="datetimeFigureOut">
              <a:rPr lang="en-US" smtClean="0"/>
              <a:pPr/>
              <a:t>3/23/2011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981D9E-EBA0-455B-BC60-B70711FDE5E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Social Justice</a:t>
            </a:r>
            <a:endParaRPr lang="en-US" dirty="0"/>
          </a:p>
        </p:txBody>
      </p:sp>
      <p:sp>
        <p:nvSpPr>
          <p:cNvPr id="5" name="Subtitle 4"/>
          <p:cNvSpPr>
            <a:spLocks noGrp="1"/>
          </p:cNvSpPr>
          <p:nvPr>
            <p:ph type="subTitle" idx="1"/>
          </p:nvPr>
        </p:nvSpPr>
        <p:spPr/>
        <p:txBody>
          <a:bodyPr/>
          <a:lstStyle/>
          <a:p>
            <a:r>
              <a:rPr lang="en-US" dirty="0" smtClean="0">
                <a:solidFill>
                  <a:schemeClr val="tx1"/>
                </a:solidFill>
              </a:rPr>
              <a:t>Senses of Justice</a:t>
            </a:r>
          </a:p>
          <a:p>
            <a:r>
              <a:rPr lang="en-US" dirty="0" smtClean="0">
                <a:solidFill>
                  <a:schemeClr val="tx1"/>
                </a:solidFill>
              </a:rPr>
              <a:t>Patterned vs. Historical Approach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Practical Lenses for Socio-Technical Systems</a:t>
            </a:r>
            <a:endParaRPr lang="en-US" dirty="0"/>
          </a:p>
        </p:txBody>
      </p:sp>
      <p:sp>
        <p:nvSpPr>
          <p:cNvPr id="3" name="Subtitle 2"/>
          <p:cNvSpPr>
            <a:spLocks noGrp="1"/>
          </p:cNvSpPr>
          <p:nvPr>
            <p:ph type="subTitle" idx="1"/>
          </p:nvPr>
        </p:nvSpPr>
        <p:spPr>
          <a:xfrm>
            <a:off x="1371600" y="3886200"/>
            <a:ext cx="6400800" cy="2438400"/>
          </a:xfrm>
        </p:spPr>
        <p:txBody>
          <a:bodyPr>
            <a:normAutofit fontScale="85000" lnSpcReduction="10000"/>
          </a:bodyPr>
          <a:lstStyle/>
          <a:p>
            <a:r>
              <a:rPr lang="en-US" dirty="0" smtClean="0">
                <a:solidFill>
                  <a:schemeClr val="tx1"/>
                </a:solidFill>
              </a:rPr>
              <a:t>How technology conveys educational philosophy</a:t>
            </a:r>
          </a:p>
          <a:p>
            <a:r>
              <a:rPr lang="en-US" dirty="0" smtClean="0">
                <a:solidFill>
                  <a:schemeClr val="tx1"/>
                </a:solidFill>
              </a:rPr>
              <a:t>Why MIT Laptops may not be for all children</a:t>
            </a:r>
          </a:p>
          <a:p>
            <a:r>
              <a:rPr lang="en-US" dirty="0" smtClean="0">
                <a:solidFill>
                  <a:schemeClr val="tx1"/>
                </a:solidFill>
              </a:rPr>
              <a:t>How different power systems promote different political structures</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dirty="0" smtClean="0"/>
              <a:t>What is a “lens”?</a:t>
            </a:r>
            <a:endParaRPr lang="en-US" dirty="0"/>
          </a:p>
        </p:txBody>
      </p:sp>
      <p:sp>
        <p:nvSpPr>
          <p:cNvPr id="3" name="Content Placeholder 2"/>
          <p:cNvSpPr>
            <a:spLocks noGrp="1"/>
          </p:cNvSpPr>
          <p:nvPr>
            <p:ph idx="1"/>
          </p:nvPr>
        </p:nvSpPr>
        <p:spPr>
          <a:xfrm>
            <a:off x="457200" y="990600"/>
            <a:ext cx="8229600" cy="5715000"/>
          </a:xfrm>
        </p:spPr>
        <p:txBody>
          <a:bodyPr>
            <a:normAutofit fontScale="70000" lnSpcReduction="20000"/>
          </a:bodyPr>
          <a:lstStyle/>
          <a:p>
            <a:r>
              <a:rPr lang="en-US" dirty="0" smtClean="0"/>
              <a:t>Definition: </a:t>
            </a:r>
          </a:p>
          <a:p>
            <a:pPr lvl="1"/>
            <a:r>
              <a:rPr lang="en-US" dirty="0" smtClean="0"/>
              <a:t>“a practice lens…examine[s] how people, as they interact with a technology in their ongoing practices, enact structures which shape their emergent and situated use of that technology.”  (</a:t>
            </a:r>
            <a:r>
              <a:rPr lang="en-US" dirty="0" err="1" smtClean="0"/>
              <a:t>Orlikowski</a:t>
            </a:r>
            <a:r>
              <a:rPr lang="en-US" dirty="0" smtClean="0"/>
              <a:t>)</a:t>
            </a:r>
          </a:p>
          <a:p>
            <a:pPr lvl="1"/>
            <a:endParaRPr lang="en-US" sz="1600" dirty="0"/>
          </a:p>
          <a:p>
            <a:r>
              <a:rPr lang="en-US" dirty="0" smtClean="0"/>
              <a:t>Reimagining the technical artifact: bicycle, computer, cell phone, television, automobile</a:t>
            </a:r>
          </a:p>
          <a:p>
            <a:endParaRPr lang="en-US" sz="1600" dirty="0" smtClean="0"/>
          </a:p>
          <a:p>
            <a:r>
              <a:rPr lang="en-US" dirty="0" smtClean="0"/>
              <a:t>Old account: the technical artifact is a physical object that, somehow, embodies value</a:t>
            </a:r>
          </a:p>
          <a:p>
            <a:pPr lvl="1"/>
            <a:r>
              <a:rPr lang="en-US" dirty="0" smtClean="0"/>
              <a:t>Value embodied in the structure of the object </a:t>
            </a:r>
          </a:p>
          <a:p>
            <a:pPr lvl="1"/>
            <a:r>
              <a:rPr lang="en-US" dirty="0" smtClean="0"/>
              <a:t>User appropriates the object through use but the object (via the values or politics it embodies) highly constrains the user in terms of its structure</a:t>
            </a:r>
          </a:p>
          <a:p>
            <a:pPr lvl="1"/>
            <a:endParaRPr lang="en-US" sz="1600" dirty="0" smtClean="0"/>
          </a:p>
          <a:p>
            <a:r>
              <a:rPr lang="en-US" dirty="0" smtClean="0"/>
              <a:t>New account: </a:t>
            </a:r>
            <a:r>
              <a:rPr lang="en-US" dirty="0" err="1" smtClean="0"/>
              <a:t>Orlikowski</a:t>
            </a:r>
            <a:endParaRPr lang="en-US" dirty="0" smtClean="0"/>
          </a:p>
          <a:p>
            <a:pPr lvl="1"/>
            <a:r>
              <a:rPr lang="en-US" dirty="0" smtClean="0"/>
              <a:t>A structure that emerges as agents interact with an object in a context (STS)</a:t>
            </a:r>
          </a:p>
          <a:p>
            <a:pPr lvl="1"/>
            <a:r>
              <a:rPr lang="en-US" dirty="0" smtClean="0"/>
              <a:t>So the same object (say a software program) can take on entirely different forms when enacted by different people in different contexts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457200"/>
            <a:ext cx="8610600" cy="6248400"/>
          </a:xfrm>
        </p:spPr>
        <p:txBody>
          <a:bodyPr>
            <a:normAutofit/>
          </a:bodyPr>
          <a:lstStyle/>
          <a:p>
            <a:r>
              <a:rPr lang="en-US" dirty="0" smtClean="0"/>
              <a:t>A lens represents a conception of the relation between technology and society</a:t>
            </a:r>
          </a:p>
          <a:p>
            <a:pPr lvl="3"/>
            <a:endParaRPr lang="en-US" sz="900" dirty="0" smtClean="0"/>
          </a:p>
          <a:p>
            <a:r>
              <a:rPr lang="en-US" dirty="0" smtClean="0"/>
              <a:t>It also presents an ideology or a picture of the world</a:t>
            </a:r>
          </a:p>
          <a:p>
            <a:pPr lvl="3"/>
            <a:endParaRPr lang="en-US" sz="900" dirty="0" smtClean="0"/>
          </a:p>
          <a:p>
            <a:r>
              <a:rPr lang="en-US" dirty="0" smtClean="0"/>
              <a:t>Each lens opens a different line of inquiry and suggests different, yet productive, questions</a:t>
            </a:r>
          </a:p>
          <a:p>
            <a:pPr lvl="2"/>
            <a:endParaRPr lang="en-US" sz="900" dirty="0" smtClean="0"/>
          </a:p>
          <a:p>
            <a:r>
              <a:rPr lang="en-US" dirty="0" smtClean="0"/>
              <a:t>Comparing different lenses…</a:t>
            </a:r>
          </a:p>
          <a:p>
            <a:pPr lvl="1"/>
            <a:r>
              <a:rPr lang="en-US" dirty="0" smtClean="0"/>
              <a:t>Reveals the partiality of each </a:t>
            </a:r>
          </a:p>
          <a:p>
            <a:pPr lvl="1"/>
            <a:r>
              <a:rPr lang="en-US" dirty="0" smtClean="0"/>
              <a:t>Sets up the possibility of integrating them into a broader, more comprehensive standpoint</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Technological Determinism</a:t>
            </a:r>
            <a:endParaRPr lang="en-US" dirty="0"/>
          </a:p>
        </p:txBody>
      </p:sp>
      <p:sp>
        <p:nvSpPr>
          <p:cNvPr id="5" name="Subtitle 4"/>
          <p:cNvSpPr>
            <a:spLocks noGrp="1"/>
          </p:cNvSpPr>
          <p:nvPr>
            <p:ph type="subTitle" idx="1"/>
          </p:nvPr>
        </p:nvSpPr>
        <p:spPr/>
        <p:txBody>
          <a:bodyPr>
            <a:normAutofit fontScale="77500" lnSpcReduction="20000"/>
          </a:bodyPr>
          <a:lstStyle/>
          <a:p>
            <a:r>
              <a:rPr lang="en-US" dirty="0" smtClean="0">
                <a:solidFill>
                  <a:schemeClr val="tx1"/>
                </a:solidFill>
              </a:rPr>
              <a:t>Readings from </a:t>
            </a:r>
            <a:r>
              <a:rPr lang="en-US" dirty="0" err="1" smtClean="0">
                <a:solidFill>
                  <a:schemeClr val="tx1"/>
                </a:solidFill>
              </a:rPr>
              <a:t>Heilbroner</a:t>
            </a:r>
            <a:r>
              <a:rPr lang="en-US" dirty="0" smtClean="0">
                <a:solidFill>
                  <a:schemeClr val="tx1"/>
                </a:solidFill>
              </a:rPr>
              <a:t>, Winner, Pinch and </a:t>
            </a:r>
            <a:r>
              <a:rPr lang="en-US" dirty="0" err="1" smtClean="0">
                <a:solidFill>
                  <a:schemeClr val="tx1"/>
                </a:solidFill>
              </a:rPr>
              <a:t>Bijker</a:t>
            </a:r>
            <a:r>
              <a:rPr lang="en-US" dirty="0" smtClean="0">
                <a:solidFill>
                  <a:schemeClr val="tx1"/>
                </a:solidFill>
              </a:rPr>
              <a:t> are from Johnson and Wetmore, eds.  </a:t>
            </a:r>
            <a:r>
              <a:rPr lang="en-US" b="1" dirty="0" smtClean="0">
                <a:solidFill>
                  <a:schemeClr val="tx1"/>
                </a:solidFill>
              </a:rPr>
              <a:t>Technology and Society: Building Our </a:t>
            </a:r>
            <a:r>
              <a:rPr lang="en-US" b="1" dirty="0" err="1" smtClean="0">
                <a:solidFill>
                  <a:schemeClr val="tx1"/>
                </a:solidFill>
              </a:rPr>
              <a:t>Sociotechnical</a:t>
            </a:r>
            <a:r>
              <a:rPr lang="en-US" b="1" dirty="0" smtClean="0">
                <a:solidFill>
                  <a:schemeClr val="tx1"/>
                </a:solidFill>
              </a:rPr>
              <a:t> Future</a:t>
            </a:r>
          </a:p>
          <a:p>
            <a:r>
              <a:rPr lang="en-US" dirty="0" smtClean="0">
                <a:solidFill>
                  <a:schemeClr val="tx1"/>
                </a:solidFill>
              </a:rPr>
              <a:t>MIT Press: 2009</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Heilbroner</a:t>
            </a:r>
            <a:r>
              <a:rPr lang="en-US" dirty="0" smtClean="0"/>
              <a:t> Quoting Marx</a:t>
            </a:r>
            <a:endParaRPr lang="en-US" dirty="0"/>
          </a:p>
        </p:txBody>
      </p:sp>
      <p:sp>
        <p:nvSpPr>
          <p:cNvPr id="3" name="Content Placeholder 2"/>
          <p:cNvSpPr>
            <a:spLocks noGrp="1"/>
          </p:cNvSpPr>
          <p:nvPr>
            <p:ph idx="1"/>
          </p:nvPr>
        </p:nvSpPr>
        <p:spPr/>
        <p:txBody>
          <a:bodyPr>
            <a:normAutofit/>
          </a:bodyPr>
          <a:lstStyle/>
          <a:p>
            <a:r>
              <a:rPr lang="en-US" dirty="0" smtClean="0"/>
              <a:t>From Marx</a:t>
            </a:r>
          </a:p>
          <a:p>
            <a:pPr lvl="1"/>
            <a:r>
              <a:rPr lang="en-US" dirty="0" smtClean="0"/>
              <a:t>“The hand-mill gives you society with the feudal lord; the steam-mill society with the industrial capitalism.”</a:t>
            </a:r>
          </a:p>
          <a:p>
            <a:pPr lvl="1"/>
            <a:r>
              <a:rPr lang="en-US" dirty="0" smtClean="0"/>
              <a:t>Straight-line determinism: the technology (hand-mill, steam-mill) determines the social form (feudal society, industrial capitalism)</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fontScale="90000"/>
          </a:bodyPr>
          <a:lstStyle/>
          <a:p>
            <a:r>
              <a:rPr lang="en-US" dirty="0" smtClean="0"/>
              <a:t>General Statement of Technological Determinism</a:t>
            </a:r>
            <a:endParaRPr lang="en-US"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r>
              <a:rPr lang="en-US" dirty="0" err="1" smtClean="0"/>
              <a:t>Feenberg</a:t>
            </a:r>
            <a:r>
              <a:rPr lang="en-US" dirty="0" smtClean="0"/>
              <a:t>, </a:t>
            </a:r>
            <a:r>
              <a:rPr lang="en-US" b="1" dirty="0" smtClean="0"/>
              <a:t>Questioning Technology</a:t>
            </a:r>
            <a:r>
              <a:rPr lang="en-US" dirty="0" smtClean="0"/>
              <a:t>, 77</a:t>
            </a:r>
          </a:p>
          <a:p>
            <a:endParaRPr lang="en-US" sz="1400" dirty="0" smtClean="0"/>
          </a:p>
          <a:p>
            <a:r>
              <a:rPr lang="en-US" dirty="0" smtClean="0"/>
              <a:t>TD = UP + DB</a:t>
            </a:r>
          </a:p>
          <a:p>
            <a:endParaRPr lang="en-US" sz="1400" dirty="0" smtClean="0"/>
          </a:p>
          <a:p>
            <a:r>
              <a:rPr lang="en-US" dirty="0" err="1" smtClean="0"/>
              <a:t>Unilinear</a:t>
            </a:r>
            <a:r>
              <a:rPr lang="en-US" dirty="0" smtClean="0"/>
              <a:t> Progress:</a:t>
            </a:r>
          </a:p>
          <a:p>
            <a:pPr lvl="1"/>
            <a:r>
              <a:rPr lang="en-US" dirty="0" smtClean="0"/>
              <a:t>“Technological progress appears to follow a </a:t>
            </a:r>
            <a:r>
              <a:rPr lang="en-US" dirty="0" err="1" smtClean="0"/>
              <a:t>unilinear</a:t>
            </a:r>
            <a:r>
              <a:rPr lang="en-US" dirty="0" smtClean="0"/>
              <a:t> course, a fixed track, from </a:t>
            </a:r>
            <a:r>
              <a:rPr lang="en-US" b="1" dirty="0" smtClean="0">
                <a:solidFill>
                  <a:srgbClr val="C00000"/>
                </a:solidFill>
              </a:rPr>
              <a:t>less to more advanced </a:t>
            </a:r>
            <a:r>
              <a:rPr lang="en-US" dirty="0" smtClean="0"/>
              <a:t>configurations.  Each stage of technological development </a:t>
            </a:r>
            <a:r>
              <a:rPr lang="en-US" b="1" dirty="0" smtClean="0">
                <a:solidFill>
                  <a:srgbClr val="C00000"/>
                </a:solidFill>
              </a:rPr>
              <a:t>enables the next</a:t>
            </a:r>
            <a:r>
              <a:rPr lang="en-US" dirty="0" smtClean="0"/>
              <a:t>, and there are no branches off the main line.”</a:t>
            </a:r>
          </a:p>
          <a:p>
            <a:pPr lvl="1"/>
            <a:endParaRPr lang="en-US" sz="1300" dirty="0" smtClean="0"/>
          </a:p>
          <a:p>
            <a:r>
              <a:rPr lang="en-US" dirty="0" smtClean="0"/>
              <a:t>Determinism by Base:</a:t>
            </a:r>
          </a:p>
          <a:p>
            <a:pPr lvl="1"/>
            <a:r>
              <a:rPr lang="en-US" dirty="0" smtClean="0"/>
              <a:t>“Technological determinism also affirms that </a:t>
            </a:r>
            <a:r>
              <a:rPr lang="en-US" b="1" dirty="0" smtClean="0">
                <a:solidFill>
                  <a:srgbClr val="C00000"/>
                </a:solidFill>
              </a:rPr>
              <a:t>social institutions must adapt to the “imperatives” of the technological base</a:t>
            </a:r>
            <a:r>
              <a:rPr lang="en-US" dirty="0" smtClean="0"/>
              <a:t>.  This view, which no doubt has its source in a certain reading of Marx, is long since the common sense of the social sciences.  Adopting a technology necessarily constrains one to </a:t>
            </a:r>
            <a:r>
              <a:rPr lang="en-US" b="1" dirty="0" smtClean="0">
                <a:solidFill>
                  <a:srgbClr val="C00000"/>
                </a:solidFill>
              </a:rPr>
              <a:t>adopt certain practices that are connected with its employment</a:t>
            </a:r>
            <a:r>
              <a:rPr lang="en-US" dirty="0" smtClean="0"/>
              <a: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the politics of the technology?</a:t>
            </a:r>
            <a:endParaRPr lang="en-US" dirty="0"/>
          </a:p>
        </p:txBody>
      </p:sp>
      <p:sp>
        <p:nvSpPr>
          <p:cNvPr id="3" name="Content Placeholder 2"/>
          <p:cNvSpPr>
            <a:spLocks noGrp="1"/>
          </p:cNvSpPr>
          <p:nvPr>
            <p:ph idx="1"/>
          </p:nvPr>
        </p:nvSpPr>
        <p:spPr/>
        <p:txBody>
          <a:bodyPr/>
          <a:lstStyle/>
          <a:p>
            <a:r>
              <a:rPr lang="en-US" dirty="0" smtClean="0"/>
              <a:t>Does the technology require an authoritarian system of control</a:t>
            </a:r>
          </a:p>
          <a:p>
            <a:pPr lvl="1"/>
            <a:r>
              <a:rPr lang="en-US" dirty="0" smtClean="0"/>
              <a:t>Example: Nuclear reactor with risk of catastrophic meltdown.  Control must be exercised to avoid this</a:t>
            </a:r>
          </a:p>
          <a:p>
            <a:pPr lvl="1"/>
            <a:endParaRPr lang="en-US" dirty="0" smtClean="0"/>
          </a:p>
          <a:p>
            <a:r>
              <a:rPr lang="en-US" dirty="0" smtClean="0"/>
              <a:t>Or does technology encourage adopting a participative approach where control is distributed and decentralized?</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1470025"/>
          </a:xfrm>
        </p:spPr>
        <p:txBody>
          <a:bodyPr>
            <a:normAutofit/>
          </a:bodyPr>
          <a:lstStyle/>
          <a:p>
            <a:r>
              <a:rPr lang="en-US" sz="3600" dirty="0" smtClean="0"/>
              <a:t>Questions from Technological Determinism</a:t>
            </a:r>
            <a:endParaRPr lang="en-US" sz="3600" dirty="0"/>
          </a:p>
        </p:txBody>
      </p:sp>
      <p:sp>
        <p:nvSpPr>
          <p:cNvPr id="3" name="Content Placeholder 2"/>
          <p:cNvSpPr>
            <a:spLocks noGrp="1"/>
          </p:cNvSpPr>
          <p:nvPr>
            <p:ph type="subTitle" idx="1"/>
          </p:nvPr>
        </p:nvSpPr>
        <p:spPr>
          <a:xfrm>
            <a:off x="457200" y="2133600"/>
            <a:ext cx="8001000" cy="4419600"/>
          </a:xfrm>
        </p:spPr>
        <p:txBody>
          <a:bodyPr>
            <a:normAutofit fontScale="62500" lnSpcReduction="20000"/>
          </a:bodyPr>
          <a:lstStyle/>
          <a:p>
            <a:r>
              <a:rPr lang="en-US" b="1" dirty="0" smtClean="0">
                <a:solidFill>
                  <a:schemeClr val="tx1"/>
                </a:solidFill>
              </a:rPr>
              <a:t>What forms of political, economic, and social organization does the technology require?</a:t>
            </a:r>
          </a:p>
          <a:p>
            <a:pPr lvl="1"/>
            <a:r>
              <a:rPr lang="en-US" b="1" dirty="0" smtClean="0">
                <a:solidFill>
                  <a:schemeClr val="tx1"/>
                </a:solidFill>
              </a:rPr>
              <a:t>Individualistic to Collective</a:t>
            </a:r>
          </a:p>
          <a:p>
            <a:pPr lvl="1"/>
            <a:endParaRPr lang="en-US" sz="1600" b="1" dirty="0" smtClean="0">
              <a:solidFill>
                <a:schemeClr val="tx1"/>
              </a:solidFill>
            </a:endParaRPr>
          </a:p>
          <a:p>
            <a:r>
              <a:rPr lang="en-US" b="1" dirty="0" smtClean="0">
                <a:solidFill>
                  <a:schemeClr val="tx1"/>
                </a:solidFill>
              </a:rPr>
              <a:t>What kind of decision-making structure does the technology require</a:t>
            </a:r>
          </a:p>
          <a:p>
            <a:pPr lvl="1"/>
            <a:r>
              <a:rPr lang="en-US" b="1" dirty="0" smtClean="0">
                <a:solidFill>
                  <a:schemeClr val="tx1"/>
                </a:solidFill>
              </a:rPr>
              <a:t>Horizontal/participative to vertical/top-down control</a:t>
            </a:r>
          </a:p>
          <a:p>
            <a:pPr lvl="1"/>
            <a:endParaRPr lang="en-US" sz="1600" b="1" dirty="0" smtClean="0">
              <a:solidFill>
                <a:schemeClr val="tx1"/>
              </a:solidFill>
            </a:endParaRPr>
          </a:p>
          <a:p>
            <a:r>
              <a:rPr lang="en-US" b="1" dirty="0" smtClean="0">
                <a:solidFill>
                  <a:schemeClr val="tx1"/>
                </a:solidFill>
              </a:rPr>
              <a:t>What approach to working does technology require?</a:t>
            </a:r>
          </a:p>
          <a:p>
            <a:pPr lvl="1"/>
            <a:r>
              <a:rPr lang="en-US" b="1" dirty="0" smtClean="0">
                <a:solidFill>
                  <a:schemeClr val="tx1"/>
                </a:solidFill>
              </a:rPr>
              <a:t>Division of labor or overlapping role responsibilities</a:t>
            </a:r>
          </a:p>
          <a:p>
            <a:pPr lvl="1"/>
            <a:endParaRPr lang="en-US" sz="1400" b="1" dirty="0" smtClean="0">
              <a:solidFill>
                <a:schemeClr val="tx1"/>
              </a:solidFill>
            </a:endParaRPr>
          </a:p>
          <a:p>
            <a:r>
              <a:rPr lang="en-US" b="1" dirty="0" smtClean="0">
                <a:solidFill>
                  <a:schemeClr val="tx1"/>
                </a:solidFill>
              </a:rPr>
              <a:t>How does technology stand in relation to power?</a:t>
            </a:r>
          </a:p>
          <a:p>
            <a:pPr lvl="1"/>
            <a:r>
              <a:rPr lang="en-US" b="1" dirty="0" smtClean="0">
                <a:solidFill>
                  <a:schemeClr val="tx1"/>
                </a:solidFill>
              </a:rPr>
              <a:t>Power centralized in the control of a few or decentralized and distributed over many?</a:t>
            </a:r>
          </a:p>
          <a:p>
            <a:pPr lvl="1"/>
            <a:endParaRPr lang="en-US" sz="1400" b="1" dirty="0" smtClean="0">
              <a:solidFill>
                <a:schemeClr val="tx1"/>
              </a:solidFill>
            </a:endParaRPr>
          </a:p>
          <a:p>
            <a:r>
              <a:rPr lang="en-US" b="1" dirty="0" smtClean="0">
                <a:solidFill>
                  <a:schemeClr val="tx1"/>
                </a:solidFill>
              </a:rPr>
              <a:t>Is the technology democratic or autocratic (Mumford)?</a:t>
            </a:r>
          </a:p>
          <a:p>
            <a:pPr lvl="1"/>
            <a:r>
              <a:rPr lang="en-US" b="1" dirty="0" err="1" smtClean="0">
                <a:solidFill>
                  <a:schemeClr val="tx1"/>
                </a:solidFill>
              </a:rPr>
              <a:t>Shrader-Frachette</a:t>
            </a:r>
            <a:r>
              <a:rPr lang="en-US" b="1" dirty="0" smtClean="0">
                <a:solidFill>
                  <a:schemeClr val="tx1"/>
                </a:solidFill>
              </a:rPr>
              <a:t> argues that the soft energy path (renewable resources) is democratic while the hard energy path (nonrenewable) is authoritarian.  </a:t>
            </a:r>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Social Construction</a:t>
            </a:r>
            <a:endParaRPr lang="en-US" dirty="0"/>
          </a:p>
        </p:txBody>
      </p:sp>
      <p:sp>
        <p:nvSpPr>
          <p:cNvPr id="5" name="Subtitle 4"/>
          <p:cNvSpPr>
            <a:spLocks noGrp="1"/>
          </p:cNvSpPr>
          <p:nvPr>
            <p:ph type="subTitle" idx="1"/>
          </p:nvPr>
        </p:nvSpPr>
        <p:spPr/>
        <p:txBody>
          <a:bodyPr/>
          <a:lstStyle/>
          <a:p>
            <a:r>
              <a:rPr lang="en-US" dirty="0" smtClean="0">
                <a:solidFill>
                  <a:schemeClr val="tx1"/>
                </a:solidFill>
              </a:rPr>
              <a:t>Pinch and </a:t>
            </a:r>
            <a:r>
              <a:rPr lang="en-US" dirty="0" err="1" smtClean="0">
                <a:solidFill>
                  <a:schemeClr val="tx1"/>
                </a:solidFill>
              </a:rPr>
              <a:t>Bijker</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Stages in the development of a technology</a:t>
            </a: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US" dirty="0" smtClean="0"/>
              <a:t>Interpretive Flexibility</a:t>
            </a:r>
          </a:p>
          <a:p>
            <a:endParaRPr lang="en-US" dirty="0" smtClean="0"/>
          </a:p>
          <a:p>
            <a:r>
              <a:rPr lang="en-US" dirty="0" smtClean="0"/>
              <a:t>Closing of interpretive flexibility through exercise of social choice</a:t>
            </a:r>
          </a:p>
          <a:p>
            <a:endParaRPr lang="en-US" dirty="0" smtClean="0"/>
          </a:p>
          <a:p>
            <a:r>
              <a:rPr lang="en-US" dirty="0" smtClean="0"/>
              <a:t>Technology becomes “black box” in that it appears inevitable or determined from the beginning</a:t>
            </a:r>
          </a:p>
          <a:p>
            <a:endParaRPr lang="en-US" dirty="0" smtClean="0"/>
          </a:p>
          <a:p>
            <a:r>
              <a:rPr lang="en-US" dirty="0" smtClean="0"/>
              <a:t>See next 3 slides for more explanation of these stages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Justice</a:t>
            </a:r>
            <a:endParaRPr lang="en-US" dirty="0"/>
          </a:p>
        </p:txBody>
      </p:sp>
      <p:sp>
        <p:nvSpPr>
          <p:cNvPr id="3" name="Content Placeholder 2"/>
          <p:cNvSpPr>
            <a:spLocks noGrp="1"/>
          </p:cNvSpPr>
          <p:nvPr>
            <p:ph idx="1"/>
          </p:nvPr>
        </p:nvSpPr>
        <p:spPr>
          <a:xfrm>
            <a:off x="457200" y="1219200"/>
            <a:ext cx="8229600" cy="5486400"/>
          </a:xfrm>
        </p:spPr>
        <p:txBody>
          <a:bodyPr>
            <a:normAutofit fontScale="92500" lnSpcReduction="10000"/>
          </a:bodyPr>
          <a:lstStyle/>
          <a:p>
            <a:r>
              <a:rPr lang="en-US" dirty="0" smtClean="0"/>
              <a:t>The most general meaning of justice is giving to each person his or her due.</a:t>
            </a:r>
          </a:p>
          <a:p>
            <a:pPr lvl="1"/>
            <a:r>
              <a:rPr lang="en-US" dirty="0" smtClean="0"/>
              <a:t>Giving to each person what that person needs, what that person deserves, or a share equal to what others are about to receive</a:t>
            </a:r>
          </a:p>
          <a:p>
            <a:endParaRPr lang="en-US" sz="1100" dirty="0" smtClean="0"/>
          </a:p>
          <a:p>
            <a:r>
              <a:rPr lang="en-US" dirty="0" smtClean="0"/>
              <a:t>Agreement: Justice is giving to each what is due</a:t>
            </a:r>
          </a:p>
          <a:p>
            <a:endParaRPr lang="en-US" sz="1100" dirty="0" smtClean="0"/>
          </a:p>
          <a:p>
            <a:r>
              <a:rPr lang="en-US" dirty="0" smtClean="0"/>
              <a:t>Disagreement: Whether “what is due” means assigning shares according to …</a:t>
            </a:r>
          </a:p>
          <a:p>
            <a:pPr lvl="1"/>
            <a:r>
              <a:rPr lang="en-US" dirty="0" smtClean="0"/>
              <a:t>Need</a:t>
            </a:r>
          </a:p>
          <a:p>
            <a:pPr lvl="1"/>
            <a:r>
              <a:rPr lang="en-US" dirty="0" smtClean="0"/>
              <a:t>Merit</a:t>
            </a:r>
          </a:p>
          <a:p>
            <a:pPr lvl="1"/>
            <a:r>
              <a:rPr lang="en-US" dirty="0" smtClean="0"/>
              <a:t>Equality</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Stage: Interpretive Flexibility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Meaning of technology is open</a:t>
            </a:r>
          </a:p>
          <a:p>
            <a:pPr lvl="1"/>
            <a:r>
              <a:rPr lang="en-US" dirty="0" smtClean="0"/>
              <a:t>Is bicycle a recreational vehicle or a mode of transportation?</a:t>
            </a:r>
          </a:p>
          <a:p>
            <a:pPr lvl="2"/>
            <a:endParaRPr lang="en-US" dirty="0" smtClean="0"/>
          </a:p>
          <a:p>
            <a:r>
              <a:rPr lang="en-US" dirty="0" smtClean="0"/>
              <a:t>Social interaction generates different variations</a:t>
            </a:r>
          </a:p>
          <a:p>
            <a:pPr lvl="1"/>
            <a:r>
              <a:rPr lang="en-US" dirty="0" smtClean="0"/>
              <a:t>Boneshaker, Penny Farthing, Lawson’s </a:t>
            </a:r>
            <a:r>
              <a:rPr lang="en-US" dirty="0" err="1" smtClean="0"/>
              <a:t>Bicyclette</a:t>
            </a:r>
            <a:endParaRPr lang="en-US" dirty="0" smtClean="0"/>
          </a:p>
          <a:p>
            <a:pPr lvl="1"/>
            <a:endParaRPr lang="en-US" dirty="0" smtClean="0"/>
          </a:p>
          <a:p>
            <a:r>
              <a:rPr lang="en-US" dirty="0" smtClean="0"/>
              <a:t>Positive competition stimulates creativity</a:t>
            </a:r>
          </a:p>
          <a:p>
            <a:pPr lvl="1"/>
            <a:r>
              <a:rPr lang="en-US" dirty="0" smtClean="0"/>
              <a:t>Individuals interact with variations, experiment with them, and clarify their needs and interests </a:t>
            </a:r>
            <a:r>
              <a:rPr lang="en-US" dirty="0" err="1" smtClean="0"/>
              <a:t>vis</a:t>
            </a:r>
            <a:r>
              <a:rPr lang="en-US" dirty="0" smtClean="0"/>
              <a:t> a </a:t>
            </a:r>
            <a:r>
              <a:rPr lang="en-US" dirty="0" err="1" smtClean="0"/>
              <a:t>vis</a:t>
            </a:r>
            <a:r>
              <a:rPr lang="en-US" dirty="0" smtClean="0"/>
              <a:t> this interaction</a:t>
            </a:r>
          </a:p>
          <a:p>
            <a:pPr lvl="1"/>
            <a:endParaRPr lang="en-US" dirty="0" smtClean="0"/>
          </a:p>
          <a:p>
            <a:r>
              <a:rPr lang="en-US" dirty="0" smtClean="0"/>
              <a:t>Interests, needs, and problems become filters that select some variations (those conducive) and de-select others (those that become obsolete) </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fontScale="90000"/>
          </a:bodyPr>
          <a:lstStyle/>
          <a:p>
            <a:r>
              <a:rPr lang="en-US" dirty="0" smtClean="0"/>
              <a:t>Second Stage: Closing of Interpretive Flexibility</a:t>
            </a:r>
            <a:endParaRPr lang="en-US" dirty="0"/>
          </a:p>
        </p:txBody>
      </p:sp>
      <p:sp>
        <p:nvSpPr>
          <p:cNvPr id="3" name="Content Placeholder 2"/>
          <p:cNvSpPr>
            <a:spLocks noGrp="1"/>
          </p:cNvSpPr>
          <p:nvPr>
            <p:ph idx="1"/>
          </p:nvPr>
        </p:nvSpPr>
        <p:spPr>
          <a:xfrm>
            <a:off x="457200" y="1752600"/>
            <a:ext cx="8229600" cy="4800600"/>
          </a:xfrm>
        </p:spPr>
        <p:txBody>
          <a:bodyPr>
            <a:normAutofit/>
          </a:bodyPr>
          <a:lstStyle/>
          <a:p>
            <a:r>
              <a:rPr lang="en-US" dirty="0" smtClean="0"/>
              <a:t>Variations in design begin to disappear</a:t>
            </a:r>
          </a:p>
          <a:p>
            <a:endParaRPr lang="en-US" sz="1000" dirty="0" smtClean="0"/>
          </a:p>
          <a:p>
            <a:r>
              <a:rPr lang="en-US" dirty="0" smtClean="0"/>
              <a:t>Needs, interests and problems stabilize as process of experimenting with variations closes</a:t>
            </a:r>
          </a:p>
          <a:p>
            <a:endParaRPr lang="en-US" sz="1000" dirty="0" smtClean="0"/>
          </a:p>
          <a:p>
            <a:r>
              <a:rPr lang="en-US" dirty="0" smtClean="0"/>
              <a:t>Designs that pass through interest/needs/problem filters emerge as dominant, others retreat as recessive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Stage: Black Box</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Closure is achieved through </a:t>
            </a:r>
          </a:p>
          <a:p>
            <a:pPr lvl="1"/>
            <a:r>
              <a:rPr lang="en-US" dirty="0" smtClean="0"/>
              <a:t>rhetorical means (advertising)</a:t>
            </a:r>
          </a:p>
          <a:p>
            <a:pPr lvl="1"/>
            <a:r>
              <a:rPr lang="en-US" dirty="0" smtClean="0"/>
              <a:t>problem definition (fixing on smooth ride for rubber tires)</a:t>
            </a:r>
          </a:p>
          <a:p>
            <a:pPr lvl="1"/>
            <a:r>
              <a:rPr lang="en-US" dirty="0" smtClean="0"/>
              <a:t>inclusion in a wider context (variations are integrated into broader STS)</a:t>
            </a:r>
          </a:p>
          <a:p>
            <a:pPr lvl="1"/>
            <a:endParaRPr lang="en-US" dirty="0" smtClean="0"/>
          </a:p>
          <a:p>
            <a:r>
              <a:rPr lang="en-US" dirty="0" smtClean="0"/>
              <a:t>Closure conceals historical process where variations are developed, tested, and filtered</a:t>
            </a:r>
          </a:p>
          <a:p>
            <a:endParaRPr lang="en-US" dirty="0" smtClean="0"/>
          </a:p>
          <a:p>
            <a:r>
              <a:rPr lang="en-US" dirty="0" smtClean="0"/>
              <a:t>Dominant design becomes a black box</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990600"/>
          </a:xfrm>
        </p:spPr>
        <p:txBody>
          <a:bodyPr/>
          <a:lstStyle/>
          <a:p>
            <a:r>
              <a:rPr lang="en-US" dirty="0" smtClean="0"/>
              <a:t>Social Construction Questions</a:t>
            </a:r>
            <a:endParaRPr lang="en-US" dirty="0"/>
          </a:p>
        </p:txBody>
      </p:sp>
      <p:sp>
        <p:nvSpPr>
          <p:cNvPr id="3" name="Content Placeholder 2"/>
          <p:cNvSpPr>
            <a:spLocks noGrp="1"/>
          </p:cNvSpPr>
          <p:nvPr>
            <p:ph type="subTitle" idx="1"/>
          </p:nvPr>
        </p:nvSpPr>
        <p:spPr>
          <a:xfrm>
            <a:off x="533400" y="1752600"/>
            <a:ext cx="8077200" cy="5105400"/>
          </a:xfrm>
        </p:spPr>
        <p:txBody>
          <a:bodyPr>
            <a:normAutofit fontScale="77500" lnSpcReduction="20000"/>
          </a:bodyPr>
          <a:lstStyle/>
          <a:p>
            <a:r>
              <a:rPr lang="en-US" b="1" dirty="0" smtClean="0">
                <a:solidFill>
                  <a:schemeClr val="tx1"/>
                </a:solidFill>
              </a:rPr>
              <a:t>What is the historical process that has culminated in the formation of the technology at hand?  (This forces opening of the black box)</a:t>
            </a:r>
          </a:p>
          <a:p>
            <a:endParaRPr lang="en-US" b="1" dirty="0" smtClean="0">
              <a:solidFill>
                <a:schemeClr val="tx1"/>
              </a:solidFill>
            </a:endParaRPr>
          </a:p>
          <a:p>
            <a:r>
              <a:rPr lang="en-US" b="1" dirty="0" smtClean="0">
                <a:solidFill>
                  <a:schemeClr val="tx1"/>
                </a:solidFill>
              </a:rPr>
              <a:t>What variations competed for dominance in the interpretative flexibility stage?</a:t>
            </a:r>
          </a:p>
          <a:p>
            <a:endParaRPr lang="en-US" b="1" dirty="0" smtClean="0">
              <a:solidFill>
                <a:schemeClr val="tx1"/>
              </a:solidFill>
            </a:endParaRPr>
          </a:p>
          <a:p>
            <a:r>
              <a:rPr lang="en-US" b="1" dirty="0" smtClean="0">
                <a:solidFill>
                  <a:schemeClr val="tx1"/>
                </a:solidFill>
              </a:rPr>
              <a:t>How did users and non-experts interact with these variations?</a:t>
            </a:r>
          </a:p>
          <a:p>
            <a:pPr lvl="1"/>
            <a:r>
              <a:rPr lang="en-US" b="1" dirty="0" smtClean="0">
                <a:solidFill>
                  <a:schemeClr val="tx1"/>
                </a:solidFill>
              </a:rPr>
              <a:t>What interests, needs, and problems emerged as a result of this stage?</a:t>
            </a:r>
          </a:p>
          <a:p>
            <a:pPr lvl="1"/>
            <a:endParaRPr lang="en-US" b="1" dirty="0" smtClean="0">
              <a:solidFill>
                <a:schemeClr val="tx1"/>
              </a:solidFill>
            </a:endParaRPr>
          </a:p>
          <a:p>
            <a:r>
              <a:rPr lang="en-US" b="1" dirty="0" smtClean="0">
                <a:solidFill>
                  <a:schemeClr val="tx1"/>
                </a:solidFill>
              </a:rPr>
              <a:t>What rhetorical means, problem definitions, and STS integrations led to a closing of interpretive flexibility?</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Determinisms or Co-determination</a:t>
            </a:r>
            <a:endParaRPr lang="en-US" dirty="0"/>
          </a:p>
        </p:txBody>
      </p:sp>
      <p:sp>
        <p:nvSpPr>
          <p:cNvPr id="5" name="Subtitle 4"/>
          <p:cNvSpPr>
            <a:spLocks noGrp="1"/>
          </p:cNvSpPr>
          <p:nvPr>
            <p:ph type="subTitle" idx="1"/>
          </p:nvPr>
        </p:nvSpPr>
        <p:spPr/>
        <p:txBody>
          <a:bodyPr/>
          <a:lstStyle/>
          <a:p>
            <a:r>
              <a:rPr lang="en-US" dirty="0" smtClean="0">
                <a:solidFill>
                  <a:schemeClr val="tx1"/>
                </a:solidFill>
              </a:rPr>
              <a:t>Langdon Winner: Technologies have politics</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Summary taken from Hickman</a:t>
            </a:r>
            <a:endParaRPr lang="en-US" dirty="0"/>
          </a:p>
        </p:txBody>
      </p:sp>
      <p:sp>
        <p:nvSpPr>
          <p:cNvPr id="4" name="Subtitle 3"/>
          <p:cNvSpPr>
            <a:spLocks noGrp="1"/>
          </p:cNvSpPr>
          <p:nvPr>
            <p:ph type="subTitle" idx="1"/>
          </p:nvPr>
        </p:nvSpPr>
        <p:spPr/>
        <p:txBody>
          <a:bodyPr>
            <a:normAutofit/>
          </a:bodyPr>
          <a:lstStyle/>
          <a:p>
            <a:r>
              <a:rPr lang="en-US" sz="2000" b="1" dirty="0" smtClean="0">
                <a:solidFill>
                  <a:schemeClr val="tx1"/>
                </a:solidFill>
              </a:rPr>
              <a:t>John Dewey’s Pragmatic Technology.  Indiana University Press, 148 and following</a:t>
            </a:r>
            <a:endParaRPr lang="en-US" sz="2000" b="1" dirty="0">
              <a:solidFill>
                <a:schemeClr val="tx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609600"/>
            <a:ext cx="8229600" cy="6019800"/>
          </a:xfrm>
        </p:spPr>
        <p:txBody>
          <a:bodyPr>
            <a:normAutofit fontScale="85000" lnSpcReduction="20000"/>
          </a:bodyPr>
          <a:lstStyle/>
          <a:p>
            <a:r>
              <a:rPr lang="en-US" dirty="0" smtClean="0"/>
              <a:t>Winner rejects “straight-line” notion of tool use</a:t>
            </a:r>
          </a:p>
          <a:p>
            <a:pPr lvl="1"/>
            <a:r>
              <a:rPr lang="en-US" dirty="0" smtClean="0"/>
              <a:t>Guns aren’t good or bad; only the people who use them</a:t>
            </a:r>
          </a:p>
          <a:p>
            <a:pPr lvl="1"/>
            <a:endParaRPr lang="en-US" dirty="0" smtClean="0"/>
          </a:p>
          <a:p>
            <a:r>
              <a:rPr lang="en-US" dirty="0" smtClean="0"/>
              <a:t>Winner also rejects (in text) technological determinism (211)</a:t>
            </a:r>
          </a:p>
          <a:p>
            <a:pPr lvl="1"/>
            <a:r>
              <a:rPr lang="en-US" dirty="0" smtClean="0"/>
              <a:t>“technology develops as the sole result of an internal dynamic and then unmediated by any other influence, molds society to fits its patterns.”</a:t>
            </a:r>
          </a:p>
          <a:p>
            <a:pPr lvl="1"/>
            <a:endParaRPr lang="en-US" dirty="0" smtClean="0"/>
          </a:p>
          <a:p>
            <a:r>
              <a:rPr lang="en-US" dirty="0" smtClean="0"/>
              <a:t>Winner finally rejects social determinism of technology</a:t>
            </a:r>
          </a:p>
          <a:p>
            <a:pPr lvl="1"/>
            <a:r>
              <a:rPr lang="en-US" dirty="0" smtClean="0"/>
              <a:t>“What matters is not the technology itself, but the social or economic system in which it is embedded. …This view provides an antidote to naïve technological determinism….But it has its own shortcomings; taken literally, it suggests that technical things do not matter at all”</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Winner’s Positive Argument Against Social Construction</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solidFill>
                  <a:srgbClr val="C00000"/>
                </a:solidFill>
              </a:rPr>
              <a:t>Manifest Complexity:</a:t>
            </a:r>
          </a:p>
          <a:p>
            <a:pPr lvl="1"/>
            <a:r>
              <a:rPr lang="en-US" dirty="0" smtClean="0"/>
              <a:t>The technology or tool displays complexity such as “tightly coupled systems” and “non-linear” chains of causality.  For example, nuclear reactors</a:t>
            </a:r>
          </a:p>
          <a:p>
            <a:pPr lvl="1"/>
            <a:endParaRPr lang="en-US" dirty="0" smtClean="0"/>
          </a:p>
          <a:p>
            <a:r>
              <a:rPr lang="en-US" b="1" dirty="0" smtClean="0">
                <a:solidFill>
                  <a:srgbClr val="C00000"/>
                </a:solidFill>
              </a:rPr>
              <a:t>Concealed Complexity:</a:t>
            </a:r>
          </a:p>
          <a:p>
            <a:pPr lvl="1"/>
            <a:r>
              <a:rPr lang="en-US" dirty="0" smtClean="0"/>
              <a:t>Technologies are frequently backed by decision-making procedures that are opaque to independent scrutiny.  </a:t>
            </a:r>
          </a:p>
          <a:p>
            <a:pPr lvl="2"/>
            <a:r>
              <a:rPr lang="en-US" dirty="0" smtClean="0"/>
              <a:t>Pre-market regulation of nuclear reactors by NRC</a:t>
            </a:r>
          </a:p>
          <a:p>
            <a:pPr lvl="2"/>
            <a:r>
              <a:rPr lang="en-US" dirty="0" smtClean="0"/>
              <a:t>Pre-market equivalence (built on previously-approved design)</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Winner’s Positive Argument Against Social Construction</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r>
              <a:rPr lang="en-US" b="1" dirty="0" smtClean="0">
                <a:solidFill>
                  <a:srgbClr val="C00000"/>
                </a:solidFill>
              </a:rPr>
              <a:t>Technological Imperative:</a:t>
            </a:r>
          </a:p>
          <a:p>
            <a:pPr lvl="1"/>
            <a:r>
              <a:rPr lang="en-US" dirty="0" smtClean="0"/>
              <a:t>Technologies transform and redefine human needs.  Machine needs become imperative and trump human needs.</a:t>
            </a:r>
          </a:p>
          <a:p>
            <a:pPr lvl="1"/>
            <a:r>
              <a:rPr lang="en-US" dirty="0" smtClean="0"/>
              <a:t>Finding food, clothing and shelter require first responding to machine requirements such as electrical power, highways, bridges, sewers, and other infrastructure</a:t>
            </a:r>
          </a:p>
          <a:p>
            <a:pPr lvl="1"/>
            <a:endParaRPr lang="en-US" sz="1100" dirty="0" smtClean="0"/>
          </a:p>
          <a:p>
            <a:r>
              <a:rPr lang="en-US" b="1" dirty="0" smtClean="0">
                <a:solidFill>
                  <a:srgbClr val="C00000"/>
                </a:solidFill>
              </a:rPr>
              <a:t>Reverse Adaptation:</a:t>
            </a:r>
          </a:p>
          <a:p>
            <a:pPr lvl="1"/>
            <a:r>
              <a:rPr lang="en-US" dirty="0" smtClean="0"/>
              <a:t>Because complex technologies redefine needs (and values) we are forced to adapt ourselves (and our needs) to them</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1"/>
            <a:ext cx="7772400" cy="914400"/>
          </a:xfrm>
        </p:spPr>
        <p:txBody>
          <a:bodyPr>
            <a:normAutofit/>
          </a:bodyPr>
          <a:lstStyle/>
          <a:p>
            <a:r>
              <a:rPr lang="en-US" dirty="0" smtClean="0"/>
              <a:t>Lens Questions</a:t>
            </a:r>
            <a:endParaRPr lang="en-US" dirty="0"/>
          </a:p>
        </p:txBody>
      </p:sp>
      <p:sp>
        <p:nvSpPr>
          <p:cNvPr id="3" name="Content Placeholder 2"/>
          <p:cNvSpPr>
            <a:spLocks noGrp="1"/>
          </p:cNvSpPr>
          <p:nvPr>
            <p:ph type="subTitle" idx="1"/>
          </p:nvPr>
        </p:nvSpPr>
        <p:spPr>
          <a:xfrm>
            <a:off x="609600" y="1981200"/>
            <a:ext cx="7848600" cy="4648200"/>
          </a:xfrm>
        </p:spPr>
        <p:txBody>
          <a:bodyPr>
            <a:normAutofit fontScale="70000" lnSpcReduction="20000"/>
          </a:bodyPr>
          <a:lstStyle/>
          <a:p>
            <a:r>
              <a:rPr lang="en-US" b="1" dirty="0" smtClean="0">
                <a:solidFill>
                  <a:schemeClr val="tx1"/>
                </a:solidFill>
              </a:rPr>
              <a:t>Assess the manifest complexity of the technology in question</a:t>
            </a:r>
          </a:p>
          <a:p>
            <a:pPr lvl="1"/>
            <a:r>
              <a:rPr lang="en-US" b="1" dirty="0" smtClean="0">
                <a:solidFill>
                  <a:schemeClr val="tx1"/>
                </a:solidFill>
              </a:rPr>
              <a:t>What is the manifest complexity of wind turbines?</a:t>
            </a:r>
          </a:p>
          <a:p>
            <a:pPr lvl="1"/>
            <a:endParaRPr lang="en-US" b="1" dirty="0" smtClean="0">
              <a:solidFill>
                <a:schemeClr val="tx1"/>
              </a:solidFill>
            </a:endParaRPr>
          </a:p>
          <a:p>
            <a:r>
              <a:rPr lang="en-US" b="1" dirty="0" smtClean="0">
                <a:solidFill>
                  <a:schemeClr val="tx1"/>
                </a:solidFill>
              </a:rPr>
              <a:t>Assess the concealed complexity?</a:t>
            </a:r>
          </a:p>
          <a:p>
            <a:pPr lvl="1"/>
            <a:r>
              <a:rPr lang="en-US" b="1" dirty="0" smtClean="0">
                <a:solidFill>
                  <a:schemeClr val="tx1"/>
                </a:solidFill>
              </a:rPr>
              <a:t>What is the regulatory process concerning the adoption of </a:t>
            </a:r>
            <a:r>
              <a:rPr lang="en-US" b="1" dirty="0" err="1" smtClean="0">
                <a:solidFill>
                  <a:schemeClr val="tx1"/>
                </a:solidFill>
              </a:rPr>
              <a:t>eolic</a:t>
            </a:r>
            <a:r>
              <a:rPr lang="en-US" b="1" dirty="0" smtClean="0">
                <a:solidFill>
                  <a:schemeClr val="tx1"/>
                </a:solidFill>
              </a:rPr>
              <a:t> technology?  Pre-market approval procedures?  Pre-market equivalence?</a:t>
            </a:r>
          </a:p>
          <a:p>
            <a:pPr lvl="1"/>
            <a:endParaRPr lang="en-US" b="1" dirty="0" smtClean="0">
              <a:solidFill>
                <a:schemeClr val="tx1"/>
              </a:solidFill>
            </a:endParaRPr>
          </a:p>
          <a:p>
            <a:r>
              <a:rPr lang="en-US" b="1" dirty="0" smtClean="0">
                <a:solidFill>
                  <a:schemeClr val="tx1"/>
                </a:solidFill>
              </a:rPr>
              <a:t>Identify the operation of any technology imperatives.</a:t>
            </a:r>
          </a:p>
          <a:p>
            <a:pPr lvl="1"/>
            <a:r>
              <a:rPr lang="en-US" b="1" dirty="0" smtClean="0">
                <a:solidFill>
                  <a:schemeClr val="tx1"/>
                </a:solidFill>
              </a:rPr>
              <a:t>Are there any technological needs that are pushing aside and replacing human needs?</a:t>
            </a:r>
          </a:p>
          <a:p>
            <a:pPr lvl="1"/>
            <a:endParaRPr lang="en-US" b="1" dirty="0" smtClean="0">
              <a:solidFill>
                <a:schemeClr val="tx1"/>
              </a:solidFill>
            </a:endParaRPr>
          </a:p>
          <a:p>
            <a:r>
              <a:rPr lang="en-US" b="1" dirty="0" smtClean="0">
                <a:solidFill>
                  <a:schemeClr val="tx1"/>
                </a:solidFill>
              </a:rPr>
              <a:t>Identify any instances of reverse adaptation</a:t>
            </a:r>
          </a:p>
          <a:p>
            <a:pPr lvl="1"/>
            <a:r>
              <a:rPr lang="en-US" b="1" dirty="0" smtClean="0">
                <a:solidFill>
                  <a:schemeClr val="tx1"/>
                </a:solidFill>
              </a:rPr>
              <a:t>Does the technology require reverse adaption?  Does it require humans to adapt to its needs rather than vice versa?</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Arguments: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Justice is essential to autonomy</a:t>
            </a:r>
          </a:p>
          <a:p>
            <a:endParaRPr lang="en-US" dirty="0" smtClean="0"/>
          </a:p>
          <a:p>
            <a:r>
              <a:rPr lang="en-US" dirty="0" smtClean="0"/>
              <a:t>Individuals cannot be fully autonomous unless they receive a fair share of political and economic goods.</a:t>
            </a:r>
          </a:p>
          <a:p>
            <a:pPr lvl="1"/>
            <a:r>
              <a:rPr lang="en-US" dirty="0" smtClean="0"/>
              <a:t>These form the basis for access to other goods crucial to autonomy</a:t>
            </a:r>
          </a:p>
          <a:p>
            <a:pPr lvl="1"/>
            <a:endParaRPr lang="en-US" dirty="0" smtClean="0"/>
          </a:p>
          <a:p>
            <a:r>
              <a:rPr lang="en-US" dirty="0" smtClean="0"/>
              <a:t>This access can be threatened when goods are scarce and other hoard more than their fair share (=what is due to them)</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One Technology, five different enactments</a:t>
            </a:r>
            <a:endParaRPr lang="en-US" dirty="0"/>
          </a:p>
        </p:txBody>
      </p:sp>
      <p:sp>
        <p:nvSpPr>
          <p:cNvPr id="5" name="Subtitle 4"/>
          <p:cNvSpPr>
            <a:spLocks noGrp="1"/>
          </p:cNvSpPr>
          <p:nvPr>
            <p:ph type="subTitle" idx="1"/>
          </p:nvPr>
        </p:nvSpPr>
        <p:spPr/>
        <p:txBody>
          <a:bodyPr>
            <a:normAutofit fontScale="85000" lnSpcReduction="20000"/>
          </a:bodyPr>
          <a:lstStyle/>
          <a:p>
            <a:r>
              <a:rPr lang="en-US" dirty="0" smtClean="0">
                <a:solidFill>
                  <a:schemeClr val="tx1"/>
                </a:solidFill>
              </a:rPr>
              <a:t>Wanda J. </a:t>
            </a:r>
            <a:r>
              <a:rPr lang="en-US" dirty="0" err="1" smtClean="0">
                <a:solidFill>
                  <a:schemeClr val="tx1"/>
                </a:solidFill>
              </a:rPr>
              <a:t>Orlikowski</a:t>
            </a:r>
            <a:r>
              <a:rPr lang="en-US" dirty="0" smtClean="0">
                <a:solidFill>
                  <a:schemeClr val="tx1"/>
                </a:solidFill>
              </a:rPr>
              <a:t>.  (2000).  “Using Technology and Constituting Structures: A Practice Lens for Studying Technology in Organizations.”  </a:t>
            </a:r>
            <a:r>
              <a:rPr lang="en-US" b="1" dirty="0" smtClean="0">
                <a:solidFill>
                  <a:schemeClr val="tx1"/>
                </a:solidFill>
              </a:rPr>
              <a:t>Organization Science</a:t>
            </a:r>
            <a:r>
              <a:rPr lang="en-US" dirty="0" smtClean="0">
                <a:solidFill>
                  <a:schemeClr val="tx1"/>
                </a:solidFill>
              </a:rPr>
              <a:t>, 11(4), July-August 2000: 404-428.</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838200"/>
            <a:ext cx="7772400" cy="1470025"/>
          </a:xfrm>
        </p:spPr>
        <p:txBody>
          <a:bodyPr/>
          <a:lstStyle/>
          <a:p>
            <a:r>
              <a:rPr lang="en-US" dirty="0" smtClean="0"/>
              <a:t>What is interesting here is that…</a:t>
            </a:r>
            <a:endParaRPr lang="en-US" dirty="0"/>
          </a:p>
        </p:txBody>
      </p:sp>
      <p:sp>
        <p:nvSpPr>
          <p:cNvPr id="3" name="Content Placeholder 2"/>
          <p:cNvSpPr>
            <a:spLocks noGrp="1"/>
          </p:cNvSpPr>
          <p:nvPr>
            <p:ph type="subTitle" idx="1"/>
          </p:nvPr>
        </p:nvSpPr>
        <p:spPr>
          <a:xfrm>
            <a:off x="1371600" y="2514600"/>
            <a:ext cx="6400800" cy="3124200"/>
          </a:xfrm>
        </p:spPr>
        <p:txBody>
          <a:bodyPr>
            <a:noAutofit/>
          </a:bodyPr>
          <a:lstStyle/>
          <a:p>
            <a:pPr lvl="1"/>
            <a:r>
              <a:rPr lang="en-US" sz="3200" b="1" dirty="0" smtClean="0">
                <a:solidFill>
                  <a:schemeClr val="tx1"/>
                </a:solidFill>
              </a:rPr>
              <a:t>one and the same technical artifact generates a series of different technologies as individuals with different values working in different cultures interact with it</a:t>
            </a:r>
            <a:endParaRPr lang="en-US" sz="3200" b="1" dirty="0">
              <a:solidFill>
                <a:schemeClr val="tx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dirty="0" smtClean="0"/>
              <a:t>Notes (groupware)</a:t>
            </a:r>
            <a:br>
              <a:rPr lang="en-US" sz="3100" dirty="0" smtClean="0"/>
            </a:br>
            <a:r>
              <a:rPr lang="en-US" sz="3100" dirty="0" smtClean="0"/>
              <a:t>developed by Lotus Development Corporation</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dirty="0" smtClean="0"/>
              <a:t>Features</a:t>
            </a:r>
          </a:p>
          <a:p>
            <a:pPr lvl="3"/>
            <a:endParaRPr lang="en-US" dirty="0" smtClean="0"/>
          </a:p>
          <a:p>
            <a:pPr lvl="1"/>
            <a:r>
              <a:rPr lang="en-US" dirty="0" smtClean="0"/>
              <a:t>Electronic messaging</a:t>
            </a:r>
          </a:p>
          <a:p>
            <a:pPr lvl="3"/>
            <a:endParaRPr lang="en-US" dirty="0" smtClean="0"/>
          </a:p>
          <a:p>
            <a:pPr lvl="1"/>
            <a:r>
              <a:rPr lang="en-US" dirty="0" smtClean="0"/>
              <a:t>Text Editing (word processing)</a:t>
            </a:r>
          </a:p>
          <a:p>
            <a:pPr lvl="3"/>
            <a:endParaRPr lang="en-US" dirty="0" smtClean="0"/>
          </a:p>
          <a:p>
            <a:pPr lvl="1"/>
            <a:r>
              <a:rPr lang="en-US" dirty="0" smtClean="0"/>
              <a:t>Document Management</a:t>
            </a:r>
          </a:p>
          <a:p>
            <a:pPr lvl="3"/>
            <a:endParaRPr lang="en-US" dirty="0" smtClean="0"/>
          </a:p>
          <a:p>
            <a:pPr lvl="1"/>
            <a:r>
              <a:rPr lang="en-US" dirty="0" smtClean="0"/>
              <a:t>Customization potentiality</a:t>
            </a:r>
          </a:p>
          <a:p>
            <a:pPr lvl="3"/>
            <a:endParaRPr lang="en-US" dirty="0" smtClean="0"/>
          </a:p>
          <a:p>
            <a:pPr lvl="1"/>
            <a:r>
              <a:rPr lang="en-US" dirty="0" smtClean="0"/>
              <a:t>Replication (copying and distributing documents)</a:t>
            </a:r>
          </a:p>
          <a:p>
            <a:pPr lvl="3"/>
            <a:endParaRPr lang="en-US" dirty="0" smtClean="0"/>
          </a:p>
          <a:p>
            <a:pPr lvl="1"/>
            <a:r>
              <a:rPr lang="en-US" dirty="0" smtClean="0"/>
              <a:t>Security (password protection)</a:t>
            </a:r>
          </a:p>
          <a:p>
            <a:pPr lvl="3"/>
            <a:endParaRPr lang="en-US" dirty="0" smtClean="0"/>
          </a:p>
          <a:p>
            <a:pPr lvl="1"/>
            <a:r>
              <a:rPr lang="en-US" dirty="0" smtClean="0"/>
              <a:t>Application Development (database)</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Developers Use Notes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Distributed Authority</a:t>
            </a:r>
          </a:p>
          <a:p>
            <a:endParaRPr lang="en-US" dirty="0" smtClean="0"/>
          </a:p>
          <a:p>
            <a:r>
              <a:rPr lang="en-US" dirty="0" smtClean="0"/>
              <a:t>Participative Culture</a:t>
            </a:r>
          </a:p>
          <a:p>
            <a:endParaRPr lang="en-US" dirty="0" smtClean="0"/>
          </a:p>
          <a:p>
            <a:r>
              <a:rPr lang="en-US" dirty="0" smtClean="0"/>
              <a:t>Nonhierarchical Structure</a:t>
            </a:r>
          </a:p>
          <a:p>
            <a:endParaRPr lang="en-US" dirty="0" smtClean="0"/>
          </a:p>
          <a:p>
            <a:r>
              <a:rPr lang="en-US" dirty="0" smtClean="0"/>
              <a:t>Technology-in-Practice</a:t>
            </a:r>
          </a:p>
          <a:p>
            <a:pPr lvl="1"/>
            <a:r>
              <a:rPr lang="en-US" dirty="0" smtClean="0"/>
              <a:t>“Developers use Notes extensively to collaborate on the design and development of the Notes Product”</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Consultants Use Notes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Individual Incentive Structure</a:t>
            </a:r>
          </a:p>
          <a:p>
            <a:endParaRPr lang="en-US" dirty="0" smtClean="0"/>
          </a:p>
          <a:p>
            <a:r>
              <a:rPr lang="en-US" dirty="0" smtClean="0"/>
              <a:t>Competitive Culture with time-based billing structure</a:t>
            </a:r>
          </a:p>
          <a:p>
            <a:endParaRPr lang="en-US" dirty="0" smtClean="0"/>
          </a:p>
          <a:p>
            <a:r>
              <a:rPr lang="en-US" dirty="0" smtClean="0"/>
              <a:t>Relationship Management</a:t>
            </a:r>
          </a:p>
          <a:p>
            <a:endParaRPr lang="en-US" dirty="0" smtClean="0"/>
          </a:p>
          <a:p>
            <a:r>
              <a:rPr lang="en-US" dirty="0" smtClean="0"/>
              <a:t>Limited Use TIP</a:t>
            </a:r>
          </a:p>
          <a:p>
            <a:endParaRPr lang="en-US" dirty="0" smtClean="0"/>
          </a:p>
          <a:p>
            <a:r>
              <a:rPr lang="en-US" dirty="0" smtClean="0"/>
              <a:t>Technology-in-Practice</a:t>
            </a:r>
          </a:p>
          <a:p>
            <a:pPr lvl="1"/>
            <a:r>
              <a:rPr lang="en-US" dirty="0" smtClean="0"/>
              <a:t>“consultants use Notes minimally, sporadically, and perfunctorily”</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Technologies have politics and can impose structure that influence and determine how society develops</a:t>
            </a:r>
          </a:p>
          <a:p>
            <a:endParaRPr lang="en-US" dirty="0" smtClean="0"/>
          </a:p>
          <a:p>
            <a:r>
              <a:rPr lang="en-US" dirty="0" smtClean="0"/>
              <a:t>But technologies themselves undergo a process of social construction and take on forms never intended by their designers</a:t>
            </a:r>
          </a:p>
          <a:p>
            <a:endParaRPr lang="en-US" dirty="0" smtClean="0"/>
          </a:p>
          <a:p>
            <a:r>
              <a:rPr lang="en-US" dirty="0" smtClean="0"/>
              <a:t>A given technology can take on different forms or enactments depending on who enacts what in </a:t>
            </a:r>
            <a:r>
              <a:rPr lang="en-US" smtClean="0"/>
              <a:t>which context</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smtClean="0"/>
              <a:t>Arguments:</a:t>
            </a:r>
            <a:endParaRPr lang="en-US" dirty="0"/>
          </a:p>
        </p:txBody>
      </p:sp>
      <p:sp>
        <p:nvSpPr>
          <p:cNvPr id="3" name="Content Placeholder 2"/>
          <p:cNvSpPr>
            <a:spLocks noGrp="1"/>
          </p:cNvSpPr>
          <p:nvPr>
            <p:ph idx="1"/>
          </p:nvPr>
        </p:nvSpPr>
        <p:spPr>
          <a:xfrm>
            <a:off x="457200" y="1143000"/>
            <a:ext cx="8229600" cy="5562600"/>
          </a:xfrm>
        </p:spPr>
        <p:txBody>
          <a:bodyPr>
            <a:normAutofit/>
          </a:bodyPr>
          <a:lstStyle/>
          <a:p>
            <a:r>
              <a:rPr lang="en-US" dirty="0" smtClean="0"/>
              <a:t>Spheres of Justice Approach</a:t>
            </a:r>
          </a:p>
          <a:p>
            <a:endParaRPr lang="en-US" sz="1100" dirty="0" smtClean="0"/>
          </a:p>
          <a:p>
            <a:r>
              <a:rPr lang="en-US" dirty="0" smtClean="0"/>
              <a:t>There are several distinct spheres of practical activity.</a:t>
            </a:r>
          </a:p>
          <a:p>
            <a:endParaRPr lang="en-US" sz="1100" dirty="0" smtClean="0"/>
          </a:p>
          <a:p>
            <a:r>
              <a:rPr lang="en-US" dirty="0" smtClean="0"/>
              <a:t>Each has its own unique principle of justice (principle of fair distribution)</a:t>
            </a:r>
          </a:p>
          <a:p>
            <a:pPr lvl="1"/>
            <a:r>
              <a:rPr lang="en-US" dirty="0" smtClean="0"/>
              <a:t>Educational (need/equality)</a:t>
            </a:r>
          </a:p>
          <a:p>
            <a:pPr lvl="1"/>
            <a:r>
              <a:rPr lang="en-US" dirty="0" smtClean="0"/>
              <a:t>Economic (merit, effort)</a:t>
            </a:r>
          </a:p>
          <a:p>
            <a:pPr lvl="1"/>
            <a:r>
              <a:rPr lang="en-US" dirty="0" smtClean="0"/>
              <a:t>Political (strictly equal or egalitarian)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 of Justice</a:t>
            </a:r>
            <a:endParaRPr lang="en-US" dirty="0"/>
          </a:p>
        </p:txBody>
      </p:sp>
      <p:sp>
        <p:nvSpPr>
          <p:cNvPr id="3" name="Content Placeholder 2"/>
          <p:cNvSpPr>
            <a:spLocks noGrp="1"/>
          </p:cNvSpPr>
          <p:nvPr>
            <p:ph idx="1"/>
          </p:nvPr>
        </p:nvSpPr>
        <p:spPr/>
        <p:txBody>
          <a:bodyPr>
            <a:normAutofit fontScale="92500" lnSpcReduction="20000"/>
          </a:bodyPr>
          <a:lstStyle/>
          <a:p>
            <a:r>
              <a:rPr lang="en-US" sz="3500" b="1" dirty="0" smtClean="0"/>
              <a:t>Distributive</a:t>
            </a:r>
            <a:r>
              <a:rPr lang="en-US" dirty="0" smtClean="0"/>
              <a:t>: dividing benefits and burdens fairly</a:t>
            </a:r>
          </a:p>
          <a:p>
            <a:pPr lvl="1"/>
            <a:r>
              <a:rPr lang="en-US" dirty="0" smtClean="0"/>
              <a:t>Goods: economic  (money and what it buys) and political (rights and liberties)</a:t>
            </a:r>
          </a:p>
          <a:p>
            <a:pPr lvl="1"/>
            <a:endParaRPr lang="en-US" dirty="0" smtClean="0"/>
          </a:p>
          <a:p>
            <a:r>
              <a:rPr lang="en-US" sz="3500" b="1" dirty="0" smtClean="0"/>
              <a:t>Retributive</a:t>
            </a:r>
            <a:r>
              <a:rPr lang="en-US" dirty="0" smtClean="0"/>
              <a:t>: fair and impartial administration of punishments</a:t>
            </a:r>
          </a:p>
          <a:p>
            <a:pPr lvl="1"/>
            <a:r>
              <a:rPr lang="en-US" dirty="0" smtClean="0"/>
              <a:t>Does criminal and civil law meet standards of retributive justice?  What about strict liability or liability without fault?  What about finding and punishing those responsible for the criminal behavior of corporations?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 of Justice</a:t>
            </a: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r>
              <a:rPr lang="en-US" sz="3300" b="1" dirty="0" smtClean="0"/>
              <a:t>Administrative</a:t>
            </a:r>
            <a:r>
              <a:rPr lang="en-US" dirty="0" smtClean="0"/>
              <a:t>: fair and impartial administration of rules</a:t>
            </a:r>
          </a:p>
          <a:p>
            <a:pPr lvl="1"/>
            <a:r>
              <a:rPr lang="en-US" dirty="0" smtClean="0"/>
              <a:t>Human Resource Department</a:t>
            </a:r>
          </a:p>
          <a:p>
            <a:pPr lvl="1"/>
            <a:r>
              <a:rPr lang="en-US" dirty="0" smtClean="0"/>
              <a:t>Promotions/Demotions</a:t>
            </a:r>
          </a:p>
          <a:p>
            <a:pPr lvl="1"/>
            <a:r>
              <a:rPr lang="en-US" dirty="0" smtClean="0"/>
              <a:t>Performance evaluations</a:t>
            </a:r>
          </a:p>
          <a:p>
            <a:pPr lvl="1"/>
            <a:r>
              <a:rPr lang="en-US" dirty="0" smtClean="0"/>
              <a:t>Hiring/Firing</a:t>
            </a:r>
          </a:p>
          <a:p>
            <a:pPr lvl="1"/>
            <a:endParaRPr lang="en-US" dirty="0" smtClean="0"/>
          </a:p>
          <a:p>
            <a:r>
              <a:rPr lang="en-US" sz="3300" b="1" dirty="0" smtClean="0"/>
              <a:t>Compensatory</a:t>
            </a:r>
            <a:r>
              <a:rPr lang="en-US" dirty="0" smtClean="0"/>
              <a:t>: how to fairly recompense those who have been wrongfully treated or harmed by others</a:t>
            </a:r>
          </a:p>
          <a:p>
            <a:pPr lvl="1"/>
            <a:r>
              <a:rPr lang="en-US" dirty="0" smtClean="0"/>
              <a:t>Burden of civil law</a:t>
            </a:r>
          </a:p>
          <a:p>
            <a:pPr lvl="1"/>
            <a:r>
              <a:rPr lang="en-US" dirty="0" smtClean="0"/>
              <a:t>How do characteristics like due care, negligence, recklessness, and preponderance of evidence carry out compensatory justice?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Patterned Approaches</a:t>
            </a:r>
            <a:endParaRPr lang="en-US" dirty="0"/>
          </a:p>
        </p:txBody>
      </p:sp>
      <p:sp>
        <p:nvSpPr>
          <p:cNvPr id="3" name="Content Placeholder 2"/>
          <p:cNvSpPr>
            <a:spLocks noGrp="1"/>
          </p:cNvSpPr>
          <p:nvPr>
            <p:ph idx="1"/>
          </p:nvPr>
        </p:nvSpPr>
        <p:spPr>
          <a:xfrm>
            <a:off x="457200" y="1600200"/>
            <a:ext cx="8229600" cy="5257800"/>
          </a:xfrm>
        </p:spPr>
        <p:txBody>
          <a:bodyPr>
            <a:normAutofit fontScale="77500" lnSpcReduction="20000"/>
          </a:bodyPr>
          <a:lstStyle/>
          <a:p>
            <a:r>
              <a:rPr lang="en-US" dirty="0" smtClean="0"/>
              <a:t>Distributive justice results from finding an ideal pattern of distribution, comparing actual distribution, and adjusting actual distribution to ideal through means such as taxation.</a:t>
            </a:r>
          </a:p>
          <a:p>
            <a:endParaRPr lang="en-US" sz="1600" dirty="0" smtClean="0"/>
          </a:p>
          <a:p>
            <a:r>
              <a:rPr lang="en-US" b="1" dirty="0" smtClean="0"/>
              <a:t>Equality</a:t>
            </a:r>
            <a:r>
              <a:rPr lang="en-US" dirty="0" smtClean="0"/>
              <a:t>: equal shares to all</a:t>
            </a:r>
          </a:p>
          <a:p>
            <a:endParaRPr lang="en-US" sz="1400" dirty="0" smtClean="0"/>
          </a:p>
          <a:p>
            <a:r>
              <a:rPr lang="en-US" b="1" dirty="0" smtClean="0"/>
              <a:t>Merit</a:t>
            </a:r>
            <a:r>
              <a:rPr lang="en-US" dirty="0" smtClean="0"/>
              <a:t>: greatest shares to those who deserve it</a:t>
            </a:r>
          </a:p>
          <a:p>
            <a:endParaRPr lang="en-US" sz="1400" dirty="0" smtClean="0"/>
          </a:p>
          <a:p>
            <a:r>
              <a:rPr lang="en-US" b="1" dirty="0" smtClean="0"/>
              <a:t>Need</a:t>
            </a:r>
            <a:r>
              <a:rPr lang="en-US" dirty="0" smtClean="0"/>
              <a:t>: greatest shares to those who need it</a:t>
            </a:r>
          </a:p>
          <a:p>
            <a:endParaRPr lang="en-US" sz="1400" dirty="0" smtClean="0"/>
          </a:p>
          <a:p>
            <a:r>
              <a:rPr lang="en-US" dirty="0" smtClean="0"/>
              <a:t>Some Problems</a:t>
            </a:r>
          </a:p>
          <a:p>
            <a:pPr lvl="1"/>
            <a:r>
              <a:rPr lang="en-US" dirty="0" smtClean="0"/>
              <a:t>Do need and equality patterns of distribution take away incentive to work hard and innovate?  (The pay’s the same no matter what)</a:t>
            </a:r>
          </a:p>
          <a:p>
            <a:pPr lvl="1"/>
            <a:r>
              <a:rPr lang="en-US" dirty="0" smtClean="0"/>
              <a:t>Do merit-based systems give undue weight to natural talents (=talents we are born with)?  Do we deserve our natural endowments?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Historical Approaches</a:t>
            </a:r>
            <a:endParaRPr lang="en-US" dirty="0"/>
          </a:p>
        </p:txBody>
      </p:sp>
      <p:sp>
        <p:nvSpPr>
          <p:cNvPr id="3" name="Content Placeholder 2"/>
          <p:cNvSpPr>
            <a:spLocks noGrp="1"/>
          </p:cNvSpPr>
          <p:nvPr>
            <p:ph idx="1"/>
          </p:nvPr>
        </p:nvSpPr>
        <p:spPr>
          <a:xfrm>
            <a:off x="457200" y="1219200"/>
            <a:ext cx="8229600" cy="5638800"/>
          </a:xfrm>
        </p:spPr>
        <p:txBody>
          <a:bodyPr>
            <a:normAutofit fontScale="77500" lnSpcReduction="20000"/>
          </a:bodyPr>
          <a:lstStyle/>
          <a:p>
            <a:r>
              <a:rPr lang="en-US" dirty="0" smtClean="0"/>
              <a:t>Current pattern is irrelevant.  Justice depends on how those who possess goods came to possess them</a:t>
            </a:r>
          </a:p>
          <a:p>
            <a:endParaRPr lang="en-US" sz="1400" dirty="0" smtClean="0"/>
          </a:p>
          <a:p>
            <a:r>
              <a:rPr lang="en-US" b="1" dirty="0" smtClean="0"/>
              <a:t>Entitlement Theory of Justice</a:t>
            </a:r>
            <a:r>
              <a:rPr lang="en-US" dirty="0" smtClean="0"/>
              <a:t>: Negative Argument</a:t>
            </a:r>
          </a:p>
          <a:p>
            <a:pPr lvl="1"/>
            <a:r>
              <a:rPr lang="en-US" dirty="0" smtClean="0"/>
              <a:t>Patterned approaches can be maintained only by continual interference with natural, liberty-based transactions.  (We pay Michael Jordan to see him play and then take from him when he gets too much)</a:t>
            </a:r>
          </a:p>
          <a:p>
            <a:pPr lvl="1"/>
            <a:endParaRPr lang="en-US" sz="1300" dirty="0" smtClean="0"/>
          </a:p>
          <a:p>
            <a:r>
              <a:rPr lang="en-US" b="1" dirty="0" smtClean="0"/>
              <a:t>Entitlement Theory of Justice</a:t>
            </a:r>
            <a:r>
              <a:rPr lang="en-US" dirty="0" smtClean="0"/>
              <a:t>: Positive Argument</a:t>
            </a:r>
          </a:p>
          <a:p>
            <a:pPr lvl="1"/>
            <a:r>
              <a:rPr lang="en-US" b="1" dirty="0" smtClean="0"/>
              <a:t>Justice in Acquisition </a:t>
            </a:r>
            <a:r>
              <a:rPr lang="en-US" dirty="0" smtClean="0"/>
              <a:t>(we mixed our labor with something and transformed it in this way)</a:t>
            </a:r>
          </a:p>
          <a:p>
            <a:pPr lvl="1"/>
            <a:r>
              <a:rPr lang="en-US" b="1" dirty="0" smtClean="0"/>
              <a:t>Justice in Transfer </a:t>
            </a:r>
            <a:r>
              <a:rPr lang="en-US" dirty="0" smtClean="0"/>
              <a:t>(we received something acquired by someone else)</a:t>
            </a:r>
          </a:p>
          <a:p>
            <a:pPr lvl="1"/>
            <a:r>
              <a:rPr lang="en-US" dirty="0" smtClean="0"/>
              <a:t>We are entitled to what we have if we can show it to be the result of repeated applications of Justice in Acquisition and Justice in Transfer</a:t>
            </a:r>
          </a:p>
          <a:p>
            <a:pPr lvl="1"/>
            <a:r>
              <a:rPr lang="en-US" dirty="0" smtClean="0"/>
              <a:t>This process must be free of force and fraud.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Rawls’ Two Principles of Justice</a:t>
            </a:r>
            <a:endParaRPr lang="en-US" dirty="0"/>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r>
              <a:rPr lang="en-US" sz="3400" b="1" dirty="0" smtClean="0"/>
              <a:t>Equal Liberties</a:t>
            </a:r>
          </a:p>
          <a:p>
            <a:pPr lvl="1"/>
            <a:r>
              <a:rPr lang="en-US" dirty="0" smtClean="0"/>
              <a:t>“each person is to have an equal right to the most extensive basic liberty compatible with a similar liberty for others” </a:t>
            </a:r>
          </a:p>
          <a:p>
            <a:pPr lvl="1"/>
            <a:r>
              <a:rPr lang="en-US" dirty="0" smtClean="0"/>
              <a:t>(freedom of speech and assembly, liberty of conscience, freedom of thought, freedom of the person, etc.)</a:t>
            </a:r>
          </a:p>
          <a:p>
            <a:pPr lvl="1"/>
            <a:r>
              <a:rPr lang="en-US" dirty="0" smtClean="0"/>
              <a:t>What pattern does this most resemble?</a:t>
            </a:r>
          </a:p>
          <a:p>
            <a:pPr lvl="1"/>
            <a:endParaRPr lang="en-US" sz="1200" dirty="0" smtClean="0"/>
          </a:p>
          <a:p>
            <a:r>
              <a:rPr lang="en-US" sz="3400" b="1" dirty="0" smtClean="0"/>
              <a:t>Difference Principles</a:t>
            </a:r>
          </a:p>
          <a:p>
            <a:pPr lvl="1"/>
            <a:r>
              <a:rPr lang="en-US" dirty="0" smtClean="0"/>
              <a:t>“social and economic inequalities are to be arranged so that they are both (a) reasonable expected to be to everyone’s advantage and (b) attached to positions and offices open to all….”</a:t>
            </a:r>
          </a:p>
          <a:p>
            <a:pPr lvl="1"/>
            <a:r>
              <a:rPr lang="en-US" dirty="0" smtClean="0"/>
              <a:t>Economic goods</a:t>
            </a:r>
          </a:p>
          <a:p>
            <a:pPr lvl="1"/>
            <a:r>
              <a:rPr lang="en-US" dirty="0" smtClean="0"/>
              <a:t>What pattern(s) does this most resemble?</a:t>
            </a:r>
          </a:p>
          <a:p>
            <a:pPr lvl="1"/>
            <a:endParaRPr lang="en-US" sz="1400" dirty="0" smtClean="0"/>
          </a:p>
          <a:p>
            <a:r>
              <a:rPr lang="en-US" dirty="0" smtClean="0"/>
              <a:t>Rawls can be seen as indicating a synthesis of the patterns of merit, need, and equality.  (How?  Where?)</a:t>
            </a:r>
          </a:p>
          <a:p>
            <a:endParaRPr lang="en-US" sz="1400" dirty="0" smtClean="0"/>
          </a:p>
          <a:p>
            <a:r>
              <a:rPr lang="en-US" dirty="0" smtClean="0"/>
              <a:t>How should Rawls respond to the Michael Jordan argument?</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7670</TotalTime>
  <Words>2196</Words>
  <Application>Microsoft Office PowerPoint</Application>
  <PresentationFormat>On-screen Show (4:3)</PresentationFormat>
  <Paragraphs>275</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Social Justice</vt:lpstr>
      <vt:lpstr>Justice</vt:lpstr>
      <vt:lpstr>Arguments: </vt:lpstr>
      <vt:lpstr>Arguments:</vt:lpstr>
      <vt:lpstr>Forms of Justice</vt:lpstr>
      <vt:lpstr>Forms of Justice</vt:lpstr>
      <vt:lpstr>Patterned Approaches</vt:lpstr>
      <vt:lpstr>Historical Approaches</vt:lpstr>
      <vt:lpstr>Rawls’ Two Principles of Justice</vt:lpstr>
      <vt:lpstr>Practical Lenses for Socio-Technical Systems</vt:lpstr>
      <vt:lpstr>What is a “lens”?</vt:lpstr>
      <vt:lpstr>Slide 12</vt:lpstr>
      <vt:lpstr>Technological Determinism</vt:lpstr>
      <vt:lpstr>Heilbroner Quoting Marx</vt:lpstr>
      <vt:lpstr>General Statement of Technological Determinism</vt:lpstr>
      <vt:lpstr>What are the politics of the technology?</vt:lpstr>
      <vt:lpstr>Questions from Technological Determinism</vt:lpstr>
      <vt:lpstr>Social Construction</vt:lpstr>
      <vt:lpstr>Stages in the development of a technology</vt:lpstr>
      <vt:lpstr>First Stage: Interpretive Flexibility</vt:lpstr>
      <vt:lpstr>Second Stage: Closing of Interpretive Flexibility</vt:lpstr>
      <vt:lpstr>Third Stage: Black Box</vt:lpstr>
      <vt:lpstr>Social Construction Questions</vt:lpstr>
      <vt:lpstr>Determinisms or Co-determination</vt:lpstr>
      <vt:lpstr>Summary taken from Hickman</vt:lpstr>
      <vt:lpstr>Slide 26</vt:lpstr>
      <vt:lpstr>Winner’s Positive Argument Against Social Construction</vt:lpstr>
      <vt:lpstr>Winner’s Positive Argument Against Social Construction</vt:lpstr>
      <vt:lpstr>Lens Questions</vt:lpstr>
      <vt:lpstr>One Technology, five different enactments</vt:lpstr>
      <vt:lpstr>What is interesting here is that…</vt:lpstr>
      <vt:lpstr>Notes (groupware) developed by Lotus Development Corporation</vt:lpstr>
      <vt:lpstr>Developers Use Notes</vt:lpstr>
      <vt:lpstr>Consultants Use Notes</vt:lpstr>
      <vt:lpstr>Remember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Lenses for Socio-Technical Systems</dc:title>
  <dc:creator>Dr. William Frey</dc:creator>
  <cp:lastModifiedBy>frey.william</cp:lastModifiedBy>
  <cp:revision>38</cp:revision>
  <dcterms:created xsi:type="dcterms:W3CDTF">2010-11-04T18:37:45Z</dcterms:created>
  <dcterms:modified xsi:type="dcterms:W3CDTF">2011-03-23T17:00:56Z</dcterms:modified>
</cp:coreProperties>
</file>