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jpeg" ContentType="image/jpeg"/>
  <Default Extension="xml" ContentType="application/xml"/>
  <Override PartName="/ppt/slides/slide9.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s/slide20.xml" ContentType="application/vnd.openxmlformats-officedocument.presentationml.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20" r:id="rId1"/>
  </p:sldMasterIdLst>
  <p:sldIdLst>
    <p:sldId id="256" r:id="rId2"/>
    <p:sldId id="276" r:id="rId3"/>
    <p:sldId id="273" r:id="rId4"/>
    <p:sldId id="274" r:id="rId5"/>
    <p:sldId id="275" r:id="rId6"/>
    <p:sldId id="257" r:id="rId7"/>
    <p:sldId id="263" r:id="rId8"/>
    <p:sldId id="266" r:id="rId9"/>
    <p:sldId id="258" r:id="rId10"/>
    <p:sldId id="259" r:id="rId11"/>
    <p:sldId id="260" r:id="rId12"/>
    <p:sldId id="261" r:id="rId13"/>
    <p:sldId id="262" r:id="rId14"/>
    <p:sldId id="265" r:id="rId15"/>
    <p:sldId id="278" r:id="rId16"/>
    <p:sldId id="279" r:id="rId17"/>
    <p:sldId id="267" r:id="rId18"/>
    <p:sldId id="268" r:id="rId19"/>
    <p:sldId id="269" r:id="rId20"/>
    <p:sldId id="270" r:id="rId21"/>
    <p:sldId id="272" r:id="rId22"/>
    <p:sldId id="271"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112" d="100"/>
          <a:sy n="112" d="100"/>
        </p:scale>
        <p:origin x="-536"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9B5D2695-EC26-4207-8445-240168C34EC2}" type="datetimeFigureOut">
              <a:rPr lang="en-US" smtClean="0"/>
              <a:pPr/>
              <a:t>5/5/10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CA116ADF-D4E3-4B32-BF91-CF0D8396EA6D}" type="slidenum">
              <a:rPr lang="en-US" smtClean="0"/>
              <a:pPr/>
              <a:t>‹#›</a:t>
            </a:fld>
            <a:endParaRPr lang="en-US"/>
          </a:p>
        </p:txBody>
      </p:sp>
    </p:spTree>
  </p:cSld>
  <p:clrMapOvr>
    <a:masterClrMapping/>
  </p:clrMapOvr>
  <p:transition spd="med">
    <p:pull dir="d"/>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D2695-EC26-4207-8445-240168C34EC2}" type="datetimeFigureOut">
              <a:rPr lang="en-US" smtClean="0"/>
              <a:pPr/>
              <a:t>5/5/10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6ADF-D4E3-4B32-BF91-CF0D8396EA6D}" type="slidenum">
              <a:rPr lang="en-US" smtClean="0"/>
              <a:pPr/>
              <a:t>‹#›</a:t>
            </a:fld>
            <a:endParaRPr lang="en-US"/>
          </a:p>
        </p:txBody>
      </p:sp>
    </p:spTree>
  </p:cSld>
  <p:clrMapOvr>
    <a:masterClrMapping/>
  </p:clrMapOvr>
  <p:transition spd="med">
    <p:pull dir="d"/>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D2695-EC26-4207-8445-240168C34EC2}" type="datetimeFigureOut">
              <a:rPr lang="en-US" smtClean="0"/>
              <a:pPr/>
              <a:t>5/5/10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6ADF-D4E3-4B32-BF91-CF0D8396EA6D}" type="slidenum">
              <a:rPr lang="en-US" smtClean="0"/>
              <a:pPr/>
              <a:t>‹#›</a:t>
            </a:fld>
            <a:endParaRPr lang="en-US"/>
          </a:p>
        </p:txBody>
      </p:sp>
    </p:spTree>
  </p:cSld>
  <p:clrMapOvr>
    <a:masterClrMapping/>
  </p:clrMapOvr>
  <p:transition spd="med">
    <p:pull dir="d"/>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5D2695-EC26-4207-8445-240168C34EC2}" type="datetimeFigureOut">
              <a:rPr lang="en-US" smtClean="0"/>
              <a:pPr/>
              <a:t>5/5/10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6ADF-D4E3-4B32-BF91-CF0D8396EA6D}"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ransition spd="med">
    <p:pull dir="d"/>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B5D2695-EC26-4207-8445-240168C34EC2}" type="datetimeFigureOut">
              <a:rPr lang="en-US" smtClean="0"/>
              <a:pPr/>
              <a:t>5/5/10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16ADF-D4E3-4B32-BF91-CF0D8396EA6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5D2695-EC26-4207-8445-240168C34EC2}" type="datetimeFigureOut">
              <a:rPr lang="en-US" smtClean="0"/>
              <a:pPr/>
              <a:t>5/5/10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6ADF-D4E3-4B32-BF91-CF0D8396EA6D}"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B5D2695-EC26-4207-8445-240168C34EC2}" type="datetimeFigureOut">
              <a:rPr lang="en-US" smtClean="0"/>
              <a:pPr/>
              <a:t>5/5/10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16ADF-D4E3-4B32-BF91-CF0D8396EA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5D2695-EC26-4207-8445-240168C34EC2}" type="datetimeFigureOut">
              <a:rPr lang="en-US" smtClean="0"/>
              <a:pPr/>
              <a:t>5/5/10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16ADF-D4E3-4B32-BF91-CF0D8396EA6D}"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D2695-EC26-4207-8445-240168C34EC2}" type="datetimeFigureOut">
              <a:rPr lang="en-US" smtClean="0"/>
              <a:pPr/>
              <a:t>5/5/10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16ADF-D4E3-4B32-BF91-CF0D8396EA6D}" type="slidenum">
              <a:rPr lang="en-US" smtClean="0"/>
              <a:pPr/>
              <a:t>‹#›</a:t>
            </a:fld>
            <a:endParaRPr lang="en-US"/>
          </a:p>
        </p:txBody>
      </p:sp>
    </p:spTree>
  </p:cSld>
  <p:clrMapOvr>
    <a:masterClrMapping/>
  </p:clrMapOvr>
  <p:transition spd="med">
    <p:pull dir="d"/>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B5D2695-EC26-4207-8445-240168C34EC2}" type="datetimeFigureOut">
              <a:rPr lang="en-US" smtClean="0"/>
              <a:pPr/>
              <a:t>5/5/10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16ADF-D4E3-4B32-BF91-CF0D8396EA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pull dir="d"/>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9B5D2695-EC26-4207-8445-240168C34EC2}" type="datetimeFigureOut">
              <a:rPr lang="en-US" smtClean="0"/>
              <a:pPr/>
              <a:t>5/5/10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A116ADF-D4E3-4B32-BF91-CF0D8396EA6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pull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9B5D2695-EC26-4207-8445-240168C34EC2}" type="datetimeFigureOut">
              <a:rPr lang="en-US" smtClean="0"/>
              <a:pPr/>
              <a:t>5/5/10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CA116ADF-D4E3-4B32-BF91-CF0D8396EA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pull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ncore%20rotations.xls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middleweb.com/Fritsche1.html" TargetMode="External"/><Relationship Id="rId4" Type="http://schemas.openxmlformats.org/officeDocument/2006/relationships/hyperlink" Target="http://forpd.ucf.edu/strategies/stratreadingblock.html" TargetMode="External"/><Relationship Id="rId1" Type="http://schemas.openxmlformats.org/officeDocument/2006/relationships/slideLayout" Target="../slideLayouts/slideLayout2.xml"/><Relationship Id="rId2" Type="http://schemas.openxmlformats.org/officeDocument/2006/relationships/hyperlink" Target="http://www.rmle.pdx.edu/Key%20CPT%20Research%20Finding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534400" cy="3429000"/>
          </a:xfrm>
        </p:spPr>
        <p:txBody>
          <a:bodyPr>
            <a:noAutofit/>
          </a:bodyPr>
          <a:lstStyle/>
          <a:p>
            <a:pPr algn="ctr"/>
            <a:r>
              <a:rPr lang="en-US" sz="6600" dirty="0" smtClean="0"/>
              <a:t>Elementary </a:t>
            </a:r>
            <a:br>
              <a:rPr lang="en-US" sz="6600" dirty="0" smtClean="0"/>
            </a:br>
            <a:r>
              <a:rPr lang="en-US" sz="6600" dirty="0" smtClean="0"/>
              <a:t>Master </a:t>
            </a:r>
            <a:br>
              <a:rPr lang="en-US" sz="6600" dirty="0" smtClean="0"/>
            </a:br>
            <a:r>
              <a:rPr lang="en-US" sz="6600" dirty="0" smtClean="0"/>
              <a:t>Scheduling</a:t>
            </a:r>
            <a:endParaRPr lang="en-US" sz="6600" dirty="0"/>
          </a:p>
        </p:txBody>
      </p:sp>
      <p:pic>
        <p:nvPicPr>
          <p:cNvPr id="4" name="Picture 3" descr="kidpics.gif"/>
          <p:cNvPicPr>
            <a:picLocks noChangeAspect="1"/>
          </p:cNvPicPr>
          <p:nvPr/>
        </p:nvPicPr>
        <p:blipFill>
          <a:blip r:embed="rId2" cstate="print"/>
          <a:stretch>
            <a:fillRect/>
          </a:stretch>
        </p:blipFill>
        <p:spPr>
          <a:xfrm>
            <a:off x="3352800" y="3429000"/>
            <a:ext cx="2514600" cy="1981200"/>
          </a:xfrm>
          <a:prstGeom prst="rect">
            <a:avLst/>
          </a:prstGeom>
        </p:spPr>
      </p:pic>
    </p:spTree>
  </p:cSld>
  <p:clrMapOvr>
    <a:masterClrMapping/>
  </p:clrMapOvr>
  <p:transition spd="med">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Budget</a:t>
            </a:r>
          </a:p>
          <a:p>
            <a:pPr lvl="0"/>
            <a:r>
              <a:rPr lang="en-US" dirty="0" smtClean="0"/>
              <a:t>Special education schedules and coordinating them with general education</a:t>
            </a:r>
          </a:p>
          <a:p>
            <a:pPr lvl="0"/>
            <a:r>
              <a:rPr lang="en-US" dirty="0" smtClean="0"/>
              <a:t>Number of special education teachers and when they are available for assistance/co-teaching in general education classes….she might work across grade levels so when creating a master schedule this would need to be considered to make sure she is available for reading/math in the grade levels in which she has identified students</a:t>
            </a:r>
          </a:p>
          <a:p>
            <a:endParaRPr lang="en-US" dirty="0"/>
          </a:p>
        </p:txBody>
      </p:sp>
      <p:sp>
        <p:nvSpPr>
          <p:cNvPr id="3" name="Title 2"/>
          <p:cNvSpPr>
            <a:spLocks noGrp="1"/>
          </p:cNvSpPr>
          <p:nvPr>
            <p:ph type="title"/>
          </p:nvPr>
        </p:nvSpPr>
        <p:spPr/>
        <p:txBody>
          <a:bodyPr>
            <a:normAutofit fontScale="90000"/>
          </a:bodyPr>
          <a:lstStyle/>
          <a:p>
            <a:pPr lvl="0"/>
            <a:r>
              <a:rPr lang="en-US" dirty="0" smtClean="0"/>
              <a:t>Constraints:</a:t>
            </a:r>
            <a:br>
              <a:rPr lang="en-US" dirty="0" smtClean="0"/>
            </a:br>
            <a:endParaRPr lang="en-US" dirty="0"/>
          </a:p>
        </p:txBody>
      </p:sp>
      <p:pic>
        <p:nvPicPr>
          <p:cNvPr id="4" name="Picture 3" descr="kidpics4.gif"/>
          <p:cNvPicPr>
            <a:picLocks noChangeAspect="1"/>
          </p:cNvPicPr>
          <p:nvPr/>
        </p:nvPicPr>
        <p:blipFill>
          <a:blip r:embed="rId2" cstate="print"/>
          <a:stretch>
            <a:fillRect/>
          </a:stretch>
        </p:blipFill>
        <p:spPr>
          <a:xfrm>
            <a:off x="7391400" y="228600"/>
            <a:ext cx="962025" cy="1533525"/>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Itinerates (Music, Art, P.E., Guidance, Library, etc.) and their number of days available in the building</a:t>
            </a:r>
          </a:p>
          <a:p>
            <a:pPr lvl="0"/>
            <a:r>
              <a:rPr lang="en-US" dirty="0" smtClean="0"/>
              <a:t>E/R (Enrichment/ Remediation)..does our school have a Student Intervention Specialist or do teachers have to incorporate remediation into their school day (for ex. during their planning time or before and or after school)??</a:t>
            </a:r>
          </a:p>
          <a:p>
            <a:pPr lvl="0"/>
            <a:r>
              <a:rPr lang="en-US" dirty="0" smtClean="0"/>
              <a:t>Time for special programs … violin, drums, etc. </a:t>
            </a:r>
          </a:p>
          <a:p>
            <a:endParaRPr lang="en-US" dirty="0"/>
          </a:p>
        </p:txBody>
      </p:sp>
      <p:sp>
        <p:nvSpPr>
          <p:cNvPr id="3" name="Title 2"/>
          <p:cNvSpPr>
            <a:spLocks noGrp="1"/>
          </p:cNvSpPr>
          <p:nvPr>
            <p:ph type="title"/>
          </p:nvPr>
        </p:nvSpPr>
        <p:spPr/>
        <p:txBody>
          <a:bodyPr>
            <a:normAutofit fontScale="90000"/>
          </a:bodyPr>
          <a:lstStyle/>
          <a:p>
            <a:pPr lvl="0"/>
            <a:r>
              <a:rPr lang="en-US" dirty="0" smtClean="0"/>
              <a:t>Constraints cont.:</a:t>
            </a:r>
            <a:br>
              <a:rPr lang="en-US" dirty="0" smtClean="0"/>
            </a:br>
            <a:endParaRPr lang="en-US" dirty="0"/>
          </a:p>
        </p:txBody>
      </p:sp>
      <p:pic>
        <p:nvPicPr>
          <p:cNvPr id="5" name="Picture 4" descr="kidpics6.gif"/>
          <p:cNvPicPr>
            <a:picLocks noChangeAspect="1"/>
          </p:cNvPicPr>
          <p:nvPr/>
        </p:nvPicPr>
        <p:blipFill>
          <a:blip r:embed="rId2" cstate="print"/>
          <a:stretch>
            <a:fillRect/>
          </a:stretch>
        </p:blipFill>
        <p:spPr>
          <a:xfrm>
            <a:off x="7467600" y="5486400"/>
            <a:ext cx="1323975" cy="1266825"/>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lvl="0"/>
            <a:r>
              <a:rPr lang="en-US" dirty="0" smtClean="0"/>
              <a:t>Time for PALS (Phonological Awareness</a:t>
            </a:r>
          </a:p>
          <a:p>
            <a:pPr lvl="0">
              <a:buNone/>
            </a:pPr>
            <a:r>
              <a:rPr lang="en-US" dirty="0" smtClean="0"/>
              <a:t>   Literacy Screening) tutors, speech teachers, individual student counseling, etc.  </a:t>
            </a:r>
          </a:p>
          <a:p>
            <a:pPr lvl="0"/>
            <a:r>
              <a:rPr lang="en-US" dirty="0" smtClean="0"/>
              <a:t>Grade level numbers…if there are too many homerooms at a particular level that could interfere with common planning time as their might not be enough itinerate teachers to cover the classes from the same grade level all at once</a:t>
            </a:r>
          </a:p>
          <a:p>
            <a:pPr lvl="0"/>
            <a:r>
              <a:rPr lang="en-US" dirty="0" smtClean="0"/>
              <a:t>Do we have a gateway (gifted and talented) teacher or are classroom teachers responsible for providing enrichment activities for the students?</a:t>
            </a:r>
          </a:p>
          <a:p>
            <a:endParaRPr lang="en-US" dirty="0"/>
          </a:p>
        </p:txBody>
      </p:sp>
      <p:sp>
        <p:nvSpPr>
          <p:cNvPr id="3" name="Title 2"/>
          <p:cNvSpPr>
            <a:spLocks noGrp="1"/>
          </p:cNvSpPr>
          <p:nvPr>
            <p:ph type="title"/>
          </p:nvPr>
        </p:nvSpPr>
        <p:spPr/>
        <p:txBody>
          <a:bodyPr/>
          <a:lstStyle/>
          <a:p>
            <a:r>
              <a:rPr lang="en-US" dirty="0" smtClean="0"/>
              <a:t>Constraints cont.:</a:t>
            </a:r>
            <a:endParaRPr lang="en-US" dirty="0"/>
          </a:p>
        </p:txBody>
      </p:sp>
      <p:pic>
        <p:nvPicPr>
          <p:cNvPr id="4" name="Picture 3" descr="kidpics5.gif"/>
          <p:cNvPicPr>
            <a:picLocks noChangeAspect="1"/>
          </p:cNvPicPr>
          <p:nvPr/>
        </p:nvPicPr>
        <p:blipFill>
          <a:blip r:embed="rId2" cstate="print"/>
          <a:stretch>
            <a:fillRect/>
          </a:stretch>
        </p:blipFill>
        <p:spPr>
          <a:xfrm>
            <a:off x="7543800" y="228600"/>
            <a:ext cx="1352550" cy="1524000"/>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Consider the Reading First Model of Virginia to establish guidelines for the reading blocks</a:t>
            </a:r>
          </a:p>
          <a:p>
            <a:pPr lvl="0"/>
            <a:r>
              <a:rPr lang="en-US" dirty="0" smtClean="0"/>
              <a:t>Look at the Standards of Quality to determine minimum standards for itinerate teachers per student numbers</a:t>
            </a:r>
          </a:p>
          <a:p>
            <a:endParaRPr lang="en-US" dirty="0"/>
          </a:p>
        </p:txBody>
      </p:sp>
      <p:sp>
        <p:nvSpPr>
          <p:cNvPr id="3" name="Title 2"/>
          <p:cNvSpPr>
            <a:spLocks noGrp="1"/>
          </p:cNvSpPr>
          <p:nvPr>
            <p:ph type="title"/>
          </p:nvPr>
        </p:nvSpPr>
        <p:spPr/>
        <p:txBody>
          <a:bodyPr>
            <a:normAutofit fontScale="90000"/>
          </a:bodyPr>
          <a:lstStyle/>
          <a:p>
            <a:pPr lvl="0"/>
            <a:r>
              <a:rPr lang="en-US" dirty="0" smtClean="0"/>
              <a:t>Possible things to consider:</a:t>
            </a:r>
            <a:br>
              <a:rPr lang="en-US" dirty="0" smtClean="0"/>
            </a:br>
            <a:endParaRPr lang="en-US" dirty="0"/>
          </a:p>
        </p:txBody>
      </p:sp>
      <p:pic>
        <p:nvPicPr>
          <p:cNvPr id="4" name="Picture 3" descr="schedule.jpg"/>
          <p:cNvPicPr>
            <a:picLocks noChangeAspect="1"/>
          </p:cNvPicPr>
          <p:nvPr/>
        </p:nvPicPr>
        <p:blipFill>
          <a:blip r:embed="rId2" cstate="print"/>
          <a:stretch>
            <a:fillRect/>
          </a:stretch>
        </p:blipFill>
        <p:spPr>
          <a:xfrm>
            <a:off x="3276600" y="3733800"/>
            <a:ext cx="3429000" cy="2375647"/>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p:txBody>
      </p:sp>
      <p:sp>
        <p:nvSpPr>
          <p:cNvPr id="3" name="Title 2"/>
          <p:cNvSpPr>
            <a:spLocks noGrp="1"/>
          </p:cNvSpPr>
          <p:nvPr>
            <p:ph type="title"/>
          </p:nvPr>
        </p:nvSpPr>
        <p:spPr/>
        <p:txBody>
          <a:bodyPr>
            <a:normAutofit fontScale="90000"/>
          </a:bodyPr>
          <a:lstStyle/>
          <a:p>
            <a:r>
              <a:rPr lang="en-US" dirty="0" smtClean="0"/>
              <a:t>Timeline of Scheduling for the 2010-2011 School Year</a:t>
            </a:r>
            <a:endParaRPr lang="en-US" dirty="0"/>
          </a:p>
        </p:txBody>
      </p:sp>
      <p:pic>
        <p:nvPicPr>
          <p:cNvPr id="1030" name="Picture 6" descr="C:\Users\user\AppData\Local\Microsoft\Windows\Temporary Internet Files\Content.IE5\KVQAS1UC\MPj04385700000[1].jpg"/>
          <p:cNvPicPr>
            <a:picLocks noChangeAspect="1" noChangeArrowheads="1"/>
          </p:cNvPicPr>
          <p:nvPr/>
        </p:nvPicPr>
        <p:blipFill>
          <a:blip r:embed="rId2" cstate="print"/>
          <a:srcRect/>
          <a:stretch>
            <a:fillRect/>
          </a:stretch>
        </p:blipFill>
        <p:spPr bwMode="auto">
          <a:xfrm>
            <a:off x="7915656" y="5023347"/>
            <a:ext cx="1228344" cy="1834653"/>
          </a:xfrm>
          <a:prstGeom prst="rect">
            <a:avLst/>
          </a:prstGeom>
          <a:noFill/>
        </p:spPr>
      </p:pic>
      <p:graphicFrame>
        <p:nvGraphicFramePr>
          <p:cNvPr id="5" name="Table 4"/>
          <p:cNvGraphicFramePr>
            <a:graphicFrameLocks noGrp="1"/>
          </p:cNvGraphicFramePr>
          <p:nvPr/>
        </p:nvGraphicFramePr>
        <p:xfrm>
          <a:off x="152400" y="1397001"/>
          <a:ext cx="8686800" cy="1956833"/>
        </p:xfrm>
        <a:graphic>
          <a:graphicData uri="http://schemas.openxmlformats.org/drawingml/2006/table">
            <a:tbl>
              <a:tblPr firstRow="1" bandRow="1">
                <a:tableStyleId>{5C22544A-7EE6-4342-B048-85BDC9FD1C3A}</a:tableStyleId>
              </a:tblPr>
              <a:tblGrid>
                <a:gridCol w="354563"/>
                <a:gridCol w="1240972"/>
                <a:gridCol w="4919565"/>
                <a:gridCol w="2171700"/>
              </a:tblGrid>
              <a:tr h="276644">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 </a:t>
                      </a:r>
                      <a:endParaRPr lang="en-US" sz="1100" dirty="0">
                        <a:latin typeface="Calibri"/>
                        <a:ea typeface="Calibri"/>
                        <a:cs typeface="Times New Roman"/>
                      </a:endParaRPr>
                    </a:p>
                  </a:txBody>
                  <a:tcPr marL="0" marR="0" marT="0" marB="0"/>
                </a:tc>
                <a:tc>
                  <a:txBody>
                    <a:bodyPr/>
                    <a:lstStyle/>
                    <a:p>
                      <a:pPr marL="0" marR="0" algn="ctr">
                        <a:lnSpc>
                          <a:spcPct val="115000"/>
                        </a:lnSpc>
                        <a:spcBef>
                          <a:spcPts val="0"/>
                        </a:spcBef>
                        <a:spcAft>
                          <a:spcPts val="0"/>
                        </a:spcAft>
                      </a:pPr>
                      <a:r>
                        <a:rPr lang="en-US" sz="1200">
                          <a:solidFill>
                            <a:srgbClr val="000000"/>
                          </a:solidFill>
                          <a:latin typeface="Times New Roman"/>
                          <a:ea typeface="Times New Roman"/>
                          <a:cs typeface="Times New Roman"/>
                        </a:rPr>
                        <a:t>Date</a:t>
                      </a:r>
                      <a:endParaRPr lang="en-US" sz="1100">
                        <a:latin typeface="Calibri"/>
                        <a:ea typeface="Calibri"/>
                        <a:cs typeface="Times New Roman"/>
                      </a:endParaRPr>
                    </a:p>
                  </a:txBody>
                  <a:tcPr marL="0" marR="0" marT="0" marB="0"/>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Task</a:t>
                      </a:r>
                      <a:endParaRPr lang="en-US" sz="1100" dirty="0">
                        <a:latin typeface="Calibri"/>
                        <a:ea typeface="Calibri"/>
                        <a:cs typeface="Times New Roman"/>
                      </a:endParaRPr>
                    </a:p>
                  </a:txBody>
                  <a:tcPr marL="0" marR="0" marT="0" marB="0"/>
                </a:tc>
                <a:tc>
                  <a:txBody>
                    <a:bodyPr/>
                    <a:lstStyle/>
                    <a:p>
                      <a:pPr marL="0" marR="0" algn="ctr">
                        <a:lnSpc>
                          <a:spcPct val="115000"/>
                        </a:lnSpc>
                        <a:spcBef>
                          <a:spcPts val="0"/>
                        </a:spcBef>
                        <a:spcAft>
                          <a:spcPts val="0"/>
                        </a:spcAft>
                      </a:pPr>
                      <a:r>
                        <a:rPr lang="en-US" sz="1200" dirty="0">
                          <a:solidFill>
                            <a:srgbClr val="000000"/>
                          </a:solidFill>
                          <a:latin typeface="Times New Roman"/>
                          <a:ea typeface="Times New Roman"/>
                          <a:cs typeface="Times New Roman"/>
                        </a:rPr>
                        <a:t>Participants</a:t>
                      </a:r>
                      <a:endParaRPr lang="en-US" sz="1100" dirty="0">
                        <a:latin typeface="Calibri"/>
                        <a:ea typeface="Calibri"/>
                        <a:cs typeface="Times New Roman"/>
                      </a:endParaRPr>
                    </a:p>
                  </a:txBody>
                  <a:tcPr marL="0" marR="0" marT="0" marB="0"/>
                </a:tc>
              </a:tr>
              <a:tr h="629902">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1.</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January 2010</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buFont typeface="Arial" pitchFamily="34" charset="0"/>
                        <a:buNone/>
                      </a:pPr>
                      <a:r>
                        <a:rPr lang="en-US" sz="1200" baseline="0" dirty="0" smtClean="0">
                          <a:solidFill>
                            <a:srgbClr val="000000"/>
                          </a:solidFill>
                          <a:latin typeface="Times New Roman"/>
                          <a:ea typeface="Times New Roman"/>
                          <a:cs typeface="Times New Roman"/>
                        </a:rPr>
                        <a:t>              </a:t>
                      </a:r>
                      <a:r>
                        <a:rPr lang="en-US" sz="1200" dirty="0" smtClean="0">
                          <a:solidFill>
                            <a:srgbClr val="000000"/>
                          </a:solidFill>
                          <a:latin typeface="Times New Roman"/>
                          <a:ea typeface="Times New Roman"/>
                          <a:cs typeface="Times New Roman"/>
                        </a:rPr>
                        <a:t>Kindergarten </a:t>
                      </a:r>
                      <a:r>
                        <a:rPr lang="en-US" sz="1200" dirty="0">
                          <a:solidFill>
                            <a:srgbClr val="000000"/>
                          </a:solidFill>
                          <a:latin typeface="Times New Roman"/>
                          <a:ea typeface="Times New Roman"/>
                          <a:cs typeface="Times New Roman"/>
                        </a:rPr>
                        <a:t>registration notification</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send home information with students/notify community regarding registration in February</a:t>
                      </a:r>
                      <a:endParaRPr lang="en-US" sz="1100">
                        <a:latin typeface="Calibri"/>
                        <a:ea typeface="Calibri"/>
                        <a:cs typeface="Times New Roman"/>
                      </a:endParaRPr>
                    </a:p>
                  </a:txBody>
                  <a:tcPr marL="0" marR="0" marT="0" marB="0"/>
                </a:tc>
              </a:tr>
              <a:tr h="1049253">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2.</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February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a:t>
                      </a:r>
                      <a:r>
                        <a:rPr lang="en-US" sz="1200" b="1" i="1" dirty="0">
                          <a:solidFill>
                            <a:srgbClr val="000000"/>
                          </a:solidFill>
                          <a:latin typeface="Times New Roman"/>
                          <a:ea typeface="Times New Roman"/>
                          <a:cs typeface="Times New Roman"/>
                        </a:rPr>
                        <a:t>Kindergarten registration</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Estimate August enrollment</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Kindergarten teachers</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Guidance</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School administration</a:t>
                      </a:r>
                      <a:endParaRPr lang="en-US" sz="1100" dirty="0">
                        <a:latin typeface="Calibri"/>
                        <a:ea typeface="Calibri"/>
                        <a:cs typeface="Times New Roman"/>
                      </a:endParaRPr>
                    </a:p>
                  </a:txBody>
                  <a:tcPr marL="0" marR="0" marT="0" marB="0"/>
                </a:tc>
              </a:tr>
            </a:tbl>
          </a:graphicData>
        </a:graphic>
      </p:graphicFrame>
      <p:graphicFrame>
        <p:nvGraphicFramePr>
          <p:cNvPr id="6" name="Table 5"/>
          <p:cNvGraphicFramePr>
            <a:graphicFrameLocks noGrp="1"/>
          </p:cNvGraphicFramePr>
          <p:nvPr/>
        </p:nvGraphicFramePr>
        <p:xfrm>
          <a:off x="152400" y="3048001"/>
          <a:ext cx="8686800" cy="3347466"/>
        </p:xfrm>
        <a:graphic>
          <a:graphicData uri="http://schemas.openxmlformats.org/drawingml/2006/table">
            <a:tbl>
              <a:tblPr firstRow="1" bandRow="1">
                <a:tableStyleId>{5C22544A-7EE6-4342-B048-85BDC9FD1C3A}</a:tableStyleId>
              </a:tblPr>
              <a:tblGrid>
                <a:gridCol w="381000"/>
                <a:gridCol w="1143000"/>
                <a:gridCol w="4991100"/>
                <a:gridCol w="2171700"/>
              </a:tblGrid>
              <a:tr h="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0" marR="0" marT="0" marB="0"/>
                </a:tc>
              </a:tr>
              <a:tr h="1770888">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3.</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April 2010</a:t>
                      </a:r>
                      <a:endParaRPr lang="en-US" sz="1100" dirty="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a:t>
                      </a:r>
                      <a:r>
                        <a:rPr lang="en-US" sz="1200" b="1" i="1">
                          <a:solidFill>
                            <a:srgbClr val="000000"/>
                          </a:solidFill>
                          <a:latin typeface="Times New Roman"/>
                          <a:ea typeface="Times New Roman"/>
                          <a:cs typeface="Times New Roman"/>
                        </a:rPr>
                        <a:t>Grade level meetings</a:t>
                      </a:r>
                      <a:r>
                        <a:rPr lang="en-US" sz="1200">
                          <a:solidFill>
                            <a:srgbClr val="000000"/>
                          </a:solidFill>
                          <a:latin typeface="Times New Roman"/>
                          <a:ea typeface="Times New Roman"/>
                          <a:cs typeface="Times New Roman"/>
                        </a:rPr>
                        <a:t>:</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Potential issues for upcoming school year</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Discuss students who are not currently on grade level.</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Discuss possible retentions</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Identify grade level chairs</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Identify any additional concerns for upcoming school year</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IEP/504/ESL/ENRICHMENT</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*Child study meetings take place throughout school year</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Times New Roman"/>
                          <a:ea typeface="Times New Roman"/>
                          <a:cs typeface="Times New Roman"/>
                        </a:rPr>
                        <a:t> </a:t>
                      </a:r>
                      <a:endParaRPr lang="en-US" sz="1100">
                        <a:latin typeface="Calibri"/>
                        <a:ea typeface="Calibri"/>
                        <a:cs typeface="Times New Roman"/>
                      </a:endParaRPr>
                    </a:p>
                    <a:p>
                      <a:pPr marL="0" marR="0">
                        <a:lnSpc>
                          <a:spcPct val="115000"/>
                        </a:lnSpc>
                        <a:spcBef>
                          <a:spcPts val="0"/>
                        </a:spcBef>
                        <a:spcAft>
                          <a:spcPts val="0"/>
                        </a:spcAft>
                      </a:pPr>
                      <a:r>
                        <a:rPr lang="en-US" sz="1200">
                          <a:solidFill>
                            <a:srgbClr val="000000"/>
                          </a:solidFill>
                          <a:latin typeface="Times New Roman"/>
                          <a:ea typeface="Times New Roman"/>
                          <a:cs typeface="Times New Roman"/>
                        </a:rPr>
                        <a:t> </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Grade level teachers</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administration</a:t>
                      </a:r>
                      <a:endParaRPr lang="en-US" sz="1100" dirty="0">
                        <a:latin typeface="Calibri"/>
                        <a:ea typeface="Calibri"/>
                        <a:cs typeface="Times New Roman"/>
                      </a:endParaRPr>
                    </a:p>
                  </a:txBody>
                  <a:tcPr marL="0" marR="0" marT="0" marB="0"/>
                </a:tc>
              </a:tr>
              <a:tr h="618022">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4.</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May/June 2010</a:t>
                      </a:r>
                      <a:endParaRPr lang="en-US" sz="1100" dirty="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Formative assessments</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Data Analyses</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Intervention</a:t>
                      </a:r>
                      <a:r>
                        <a:rPr lang="en-US" sz="1200" dirty="0" smtClean="0">
                          <a:solidFill>
                            <a:srgbClr val="000000"/>
                          </a:solidFill>
                          <a:latin typeface="Times New Roman"/>
                          <a:ea typeface="Times New Roman"/>
                          <a:cs typeface="Times New Roman"/>
                        </a:rPr>
                        <a:t>/</a:t>
                      </a:r>
                    </a:p>
                    <a:p>
                      <a:pPr marL="457200" marR="0">
                        <a:lnSpc>
                          <a:spcPct val="115000"/>
                        </a:lnSpc>
                        <a:spcBef>
                          <a:spcPts val="0"/>
                        </a:spcBef>
                        <a:spcAft>
                          <a:spcPts val="0"/>
                        </a:spcAft>
                      </a:pPr>
                      <a:r>
                        <a:rPr lang="en-US" sz="1200" dirty="0" smtClean="0">
                          <a:solidFill>
                            <a:srgbClr val="000000"/>
                          </a:solidFill>
                          <a:latin typeface="Times New Roman"/>
                          <a:ea typeface="Times New Roman"/>
                          <a:cs typeface="Times New Roman"/>
                        </a:rPr>
                        <a:t>enrichment </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 </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All teachers/administration</a:t>
                      </a:r>
                      <a:endParaRPr lang="en-US" sz="1100" dirty="0">
                        <a:latin typeface="Calibri"/>
                        <a:ea typeface="Calibri"/>
                        <a:cs typeface="Times New Roman"/>
                      </a:endParaRPr>
                    </a:p>
                  </a:txBody>
                  <a:tcPr marL="0" marR="0" marT="0" marB="0"/>
                </a:tc>
              </a:tr>
            </a:tbl>
          </a:graphicData>
        </a:graphic>
      </p:graphicFrame>
    </p:spTree>
  </p:cSld>
  <p:clrMapOvr>
    <a:masterClrMapping/>
  </p:clrMapOvr>
  <p:transition spd="med">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 y="228600"/>
          <a:ext cx="8763000" cy="3276600"/>
        </p:xfrm>
        <a:graphic>
          <a:graphicData uri="http://schemas.openxmlformats.org/drawingml/2006/table">
            <a:tbl>
              <a:tblPr firstRow="1" bandRow="1">
                <a:tableStyleId>{5C22544A-7EE6-4342-B048-85BDC9FD1C3A}</a:tableStyleId>
              </a:tblPr>
              <a:tblGrid>
                <a:gridCol w="533400"/>
                <a:gridCol w="1219200"/>
                <a:gridCol w="4819650"/>
                <a:gridCol w="2190750"/>
              </a:tblGrid>
              <a:tr h="206773">
                <a:tc>
                  <a:txBody>
                    <a:bodyPr/>
                    <a:lstStyle/>
                    <a:p>
                      <a:endParaRPr lang="en-US" dirty="0"/>
                    </a:p>
                  </a:txBody>
                  <a:tcPr/>
                </a:tc>
                <a:tc>
                  <a:txBody>
                    <a:bodyPr/>
                    <a:lstStyle/>
                    <a:p>
                      <a:pPr algn="ctr"/>
                      <a:r>
                        <a:rPr lang="en-US" dirty="0" smtClean="0"/>
                        <a:t>Date</a:t>
                      </a:r>
                      <a:endParaRPr lang="en-US" dirty="0"/>
                    </a:p>
                  </a:txBody>
                  <a:tcPr/>
                </a:tc>
                <a:tc>
                  <a:txBody>
                    <a:bodyPr/>
                    <a:lstStyle/>
                    <a:p>
                      <a:pPr algn="ctr"/>
                      <a:r>
                        <a:rPr lang="en-US" dirty="0" smtClean="0"/>
                        <a:t>Task</a:t>
                      </a:r>
                      <a:endParaRPr lang="en-US" dirty="0"/>
                    </a:p>
                  </a:txBody>
                  <a:tcPr/>
                </a:tc>
                <a:tc>
                  <a:txBody>
                    <a:bodyPr/>
                    <a:lstStyle/>
                    <a:p>
                      <a:pPr algn="ctr"/>
                      <a:r>
                        <a:rPr lang="en-US" dirty="0" smtClean="0"/>
                        <a:t>Participants</a:t>
                      </a:r>
                      <a:endParaRPr lang="en-US" dirty="0"/>
                    </a:p>
                  </a:txBody>
                  <a:tcPr/>
                </a:tc>
              </a:tr>
              <a:tr h="548640">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5.</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May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Develop a master calendar for 2010-2011</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Go over survey with staff</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Administration/central/all</a:t>
                      </a:r>
                      <a:endParaRPr lang="en-US" sz="1100">
                        <a:latin typeface="Calibri"/>
                        <a:ea typeface="Calibri"/>
                        <a:cs typeface="Times New Roman"/>
                      </a:endParaRPr>
                    </a:p>
                  </a:txBody>
                  <a:tcPr marL="0" marR="0" marT="0" marB="0"/>
                </a:tc>
              </a:tr>
              <a:tr h="457200">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6.</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June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Teacher recommendations for upcoming school year</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 </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All teachers</a:t>
                      </a:r>
                      <a:endParaRPr lang="en-US" sz="1100">
                        <a:latin typeface="Calibri"/>
                        <a:ea typeface="Calibri"/>
                        <a:cs typeface="Times New Roman"/>
                      </a:endParaRPr>
                    </a:p>
                  </a:txBody>
                  <a:tcPr marL="0" marR="0" marT="0" marB="0"/>
                </a:tc>
              </a:tr>
              <a:tr h="762000">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7.</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June  2010</a:t>
                      </a:r>
                      <a:endParaRPr lang="en-US" sz="1100" dirty="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Estimate number of teachers and room resources</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Give staff survey using survey monkey</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Secure itinerates</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Administration</a:t>
                      </a:r>
                      <a:endParaRPr lang="en-US" sz="1100" dirty="0">
                        <a:latin typeface="Calibri"/>
                        <a:ea typeface="Calibri"/>
                        <a:cs typeface="Times New Roman"/>
                      </a:endParaRPr>
                    </a:p>
                  </a:txBody>
                  <a:tcPr marL="0" marR="0" marT="0" marB="0"/>
                </a:tc>
              </a:tr>
              <a:tr h="609600">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8.</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June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Analyze for class size, balance, and use of staffing resources</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Run student scheduler</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Administration</a:t>
                      </a:r>
                      <a:endParaRPr lang="en-US" sz="1100">
                        <a:latin typeface="Calibri"/>
                        <a:ea typeface="Calibri"/>
                        <a:cs typeface="Times New Roman"/>
                      </a:endParaRPr>
                    </a:p>
                  </a:txBody>
                  <a:tcPr marL="0" marR="0" marT="0" marB="0"/>
                </a:tc>
              </a:tr>
              <a:tr h="533400">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9.</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July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Final master and student classroom assignments</a:t>
                      </a:r>
                      <a:endParaRPr lang="en-US" sz="1100" dirty="0">
                        <a:latin typeface="Calibri"/>
                        <a:ea typeface="Calibri"/>
                        <a:cs typeface="Times New Roman"/>
                      </a:endParaRPr>
                    </a:p>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Meet CSIP</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Administration</a:t>
                      </a:r>
                      <a:endParaRPr lang="en-US" sz="1100" dirty="0">
                        <a:latin typeface="Calibri"/>
                        <a:ea typeface="Calibri"/>
                        <a:cs typeface="Times New Roman"/>
                      </a:endParaRPr>
                    </a:p>
                  </a:txBody>
                  <a:tcPr marL="0" marR="0" marT="0" marB="0"/>
                </a:tc>
              </a:tr>
            </a:tbl>
          </a:graphicData>
        </a:graphic>
      </p:graphicFrame>
      <p:graphicFrame>
        <p:nvGraphicFramePr>
          <p:cNvPr id="3" name="Table 2"/>
          <p:cNvGraphicFramePr>
            <a:graphicFrameLocks noGrp="1"/>
          </p:cNvGraphicFramePr>
          <p:nvPr/>
        </p:nvGraphicFramePr>
        <p:xfrm>
          <a:off x="152400" y="3505200"/>
          <a:ext cx="8763000" cy="2080170"/>
        </p:xfrm>
        <a:graphic>
          <a:graphicData uri="http://schemas.openxmlformats.org/drawingml/2006/table">
            <a:tbl>
              <a:tblPr firstRow="1" bandRow="1">
                <a:tableStyleId>{5C22544A-7EE6-4342-B048-85BDC9FD1C3A}</a:tableStyleId>
              </a:tblPr>
              <a:tblGrid>
                <a:gridCol w="542841"/>
                <a:gridCol w="1240779"/>
                <a:gridCol w="4769580"/>
                <a:gridCol w="2209800"/>
              </a:tblGrid>
              <a:tr h="321654">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10. </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July 30, 2010</a:t>
                      </a:r>
                      <a:endParaRPr lang="en-US" sz="1100" dirty="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Symbol"/>
                          <a:ea typeface="Times New Roman"/>
                          <a:cs typeface="Times New Roman"/>
                        </a:rPr>
                        <a:t>·</a:t>
                      </a:r>
                      <a:r>
                        <a:rPr lang="en-US" sz="1200" dirty="0">
                          <a:solidFill>
                            <a:srgbClr val="000000"/>
                          </a:solidFill>
                          <a:latin typeface="Times New Roman"/>
                          <a:ea typeface="Times New Roman"/>
                          <a:cs typeface="Times New Roman"/>
                        </a:rPr>
                        <a:t>       Teacher mailing of classroom assignments</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Teachers</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Administration</a:t>
                      </a:r>
                      <a:endParaRPr lang="en-US" sz="1100" dirty="0">
                        <a:latin typeface="Calibri"/>
                        <a:ea typeface="Calibri"/>
                        <a:cs typeface="Times New Roman"/>
                      </a:endParaRPr>
                    </a:p>
                  </a:txBody>
                  <a:tcPr marL="0" marR="0" marT="0" marB="0"/>
                </a:tc>
              </a:tr>
              <a:tr h="377593">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11.</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August 5,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dirty="0">
                          <a:solidFill>
                            <a:srgbClr val="000000"/>
                          </a:solidFill>
                          <a:latin typeface="Times New Roman"/>
                          <a:ea typeface="Times New Roman"/>
                          <a:cs typeface="Times New Roman"/>
                        </a:rPr>
                        <a:t>Parent/student pick up of classroom teacher assignment </a:t>
                      </a:r>
                      <a:endParaRPr lang="en-US" sz="1100" dirty="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Administration</a:t>
                      </a:r>
                      <a:endParaRPr lang="en-US" sz="1100" dirty="0">
                        <a:latin typeface="Calibri"/>
                        <a:ea typeface="Calibri"/>
                        <a:cs typeface="Times New Roman"/>
                      </a:endParaRPr>
                    </a:p>
                  </a:txBody>
                  <a:tcPr marL="0" marR="0" marT="0" marB="0"/>
                </a:tc>
              </a:tr>
              <a:tr h="466165">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12</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August 6,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Kindergarten orientation</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Times New Roman"/>
                          <a:ea typeface="Times New Roman"/>
                          <a:cs typeface="Times New Roman"/>
                        </a:rPr>
                        <a:t> </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Teachers</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Administrators</a:t>
                      </a:r>
                      <a:endParaRPr lang="en-US" sz="1100" dirty="0">
                        <a:latin typeface="Calibri"/>
                        <a:ea typeface="Calibri"/>
                        <a:cs typeface="Times New Roman"/>
                      </a:endParaRPr>
                    </a:p>
                  </a:txBody>
                  <a:tcPr marL="0" marR="0" marT="0" marB="0"/>
                </a:tc>
              </a:tr>
              <a:tr h="815788">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13. </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a:solidFill>
                            <a:srgbClr val="000000"/>
                          </a:solidFill>
                          <a:latin typeface="Times New Roman"/>
                          <a:ea typeface="Times New Roman"/>
                          <a:cs typeface="Times New Roman"/>
                        </a:rPr>
                        <a:t>August, 23, 2010</a:t>
                      </a:r>
                      <a:endParaRPr lang="en-US" sz="1100">
                        <a:latin typeface="Calibri"/>
                        <a:ea typeface="Calibri"/>
                        <a:cs typeface="Times New Roman"/>
                      </a:endParaRPr>
                    </a:p>
                  </a:txBody>
                  <a:tcPr marL="0" marR="0" marT="0" marB="0"/>
                </a:tc>
                <a:tc>
                  <a:txBody>
                    <a:bodyPr/>
                    <a:lstStyle/>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Students return-first student day</a:t>
                      </a:r>
                      <a:endParaRPr lang="en-US" sz="1100">
                        <a:latin typeface="Calibri"/>
                        <a:ea typeface="Calibri"/>
                        <a:cs typeface="Times New Roman"/>
                      </a:endParaRPr>
                    </a:p>
                    <a:p>
                      <a:pPr marL="457200" marR="0">
                        <a:lnSpc>
                          <a:spcPct val="115000"/>
                        </a:lnSpc>
                        <a:spcBef>
                          <a:spcPts val="0"/>
                        </a:spcBef>
                        <a:spcAft>
                          <a:spcPts val="0"/>
                        </a:spcAft>
                      </a:pPr>
                      <a:r>
                        <a:rPr lang="en-US" sz="1200">
                          <a:solidFill>
                            <a:srgbClr val="000000"/>
                          </a:solidFill>
                          <a:latin typeface="Symbol"/>
                          <a:ea typeface="Times New Roman"/>
                          <a:cs typeface="Times New Roman"/>
                        </a:rPr>
                        <a:t>·</a:t>
                      </a:r>
                      <a:r>
                        <a:rPr lang="en-US" sz="1200">
                          <a:solidFill>
                            <a:srgbClr val="000000"/>
                          </a:solidFill>
                          <a:latin typeface="Times New Roman"/>
                          <a:ea typeface="Times New Roman"/>
                          <a:cs typeface="Times New Roman"/>
                        </a:rPr>
                        <a:t>       Share schedule with teachers </a:t>
                      </a:r>
                      <a:endParaRPr lang="en-US" sz="1100">
                        <a:latin typeface="Calibri"/>
                        <a:ea typeface="Calibri"/>
                        <a:cs typeface="Times New Roman"/>
                      </a:endParaRPr>
                    </a:p>
                  </a:txBody>
                  <a:tcPr marL="0" marR="0" marT="0" marB="0"/>
                </a:tc>
                <a:tc>
                  <a:txBody>
                    <a:bodyPr/>
                    <a:lstStyle/>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Teachers </a:t>
                      </a:r>
                      <a:endParaRPr lang="en-US" sz="1100" dirty="0">
                        <a:latin typeface="Calibri"/>
                        <a:ea typeface="Calibri"/>
                        <a:cs typeface="Times New Roman"/>
                      </a:endParaRPr>
                    </a:p>
                    <a:p>
                      <a:pPr marL="0" marR="0">
                        <a:lnSpc>
                          <a:spcPct val="115000"/>
                        </a:lnSpc>
                        <a:spcBef>
                          <a:spcPts val="0"/>
                        </a:spcBef>
                        <a:spcAft>
                          <a:spcPts val="0"/>
                        </a:spcAft>
                      </a:pPr>
                      <a:r>
                        <a:rPr lang="en-US" sz="1200" dirty="0">
                          <a:solidFill>
                            <a:srgbClr val="000000"/>
                          </a:solidFill>
                          <a:latin typeface="Times New Roman"/>
                          <a:ea typeface="Times New Roman"/>
                          <a:cs typeface="Times New Roman"/>
                        </a:rPr>
                        <a:t>Administrators</a:t>
                      </a:r>
                      <a:endParaRPr lang="en-US" sz="1100" dirty="0">
                        <a:latin typeface="Calibri"/>
                        <a:ea typeface="Calibri"/>
                        <a:cs typeface="Times New Roman"/>
                      </a:endParaRPr>
                    </a:p>
                  </a:txBody>
                  <a:tcPr marL="0" marR="0" marT="0" marB="0"/>
                </a:tc>
              </a:tr>
            </a:tbl>
          </a:graphicData>
        </a:graphic>
      </p:graphicFrame>
    </p:spTree>
  </p:cSld>
  <p:clrMapOvr>
    <a:masterClrMapping/>
  </p:clrMapOvr>
  <p:transition spd="med">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533400" y="381000"/>
            <a:ext cx="8305800" cy="369332"/>
          </a:xfrm>
          <a:prstGeom prst="rect">
            <a:avLst/>
          </a:prstGeom>
          <a:noFill/>
        </p:spPr>
        <p:txBody>
          <a:bodyPr wrap="square" rtlCol="0">
            <a:spAutoFit/>
          </a:bodyPr>
          <a:lstStyle/>
          <a:p>
            <a:endParaRPr lang="en-US" dirty="0"/>
          </a:p>
        </p:txBody>
      </p:sp>
      <p:graphicFrame>
        <p:nvGraphicFramePr>
          <p:cNvPr id="3" name="Table 2"/>
          <p:cNvGraphicFramePr>
            <a:graphicFrameLocks noGrp="1"/>
          </p:cNvGraphicFramePr>
          <p:nvPr/>
        </p:nvGraphicFramePr>
        <p:xfrm>
          <a:off x="457200" y="304800"/>
          <a:ext cx="8001000" cy="6291534"/>
        </p:xfrm>
        <a:graphic>
          <a:graphicData uri="http://schemas.openxmlformats.org/drawingml/2006/table">
            <a:tbl>
              <a:tblPr/>
              <a:tblGrid>
                <a:gridCol w="608528"/>
                <a:gridCol w="305873"/>
                <a:gridCol w="967524"/>
                <a:gridCol w="632676"/>
                <a:gridCol w="775950"/>
                <a:gridCol w="676141"/>
                <a:gridCol w="676141"/>
                <a:gridCol w="676141"/>
                <a:gridCol w="676141"/>
                <a:gridCol w="631065"/>
                <a:gridCol w="687410"/>
                <a:gridCol w="687410"/>
              </a:tblGrid>
              <a:tr h="293983">
                <a:tc gridSpan="12">
                  <a:txBody>
                    <a:bodyPr/>
                    <a:lstStyle/>
                    <a:p>
                      <a:pPr algn="ctr" fontAlgn="b"/>
                      <a:r>
                        <a:rPr lang="en-US" sz="1800" b="1" i="1" u="none" strike="noStrike" dirty="0">
                          <a:solidFill>
                            <a:srgbClr val="000000"/>
                          </a:solidFill>
                          <a:latin typeface="Bookman Old Style"/>
                        </a:rPr>
                        <a:t>Elementary Master Schedule 8:00 a.m. - 2:25 p.m.</a:t>
                      </a:r>
                    </a:p>
                  </a:txBody>
                  <a:tcPr marL="5304" marR="5304" marT="5304"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2071">
                <a:tc rowSpan="2">
                  <a:txBody>
                    <a:bodyPr/>
                    <a:lstStyle/>
                    <a:p>
                      <a:pPr algn="ctr" fontAlgn="t"/>
                      <a:r>
                        <a:rPr lang="en-US" sz="1050" b="1" i="0" u="none" strike="noStrike" dirty="0">
                          <a:solidFill>
                            <a:srgbClr val="000000"/>
                          </a:solidFill>
                          <a:latin typeface="Times New Roman"/>
                        </a:rPr>
                        <a:t>PK</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8:00 - 10:30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10:30-11:15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11:15 - 12:40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12:40 - 1:25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1:25 - 1:50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a:solidFill>
                            <a:srgbClr val="000000"/>
                          </a:solidFill>
                          <a:latin typeface="Times New Roman"/>
                        </a:rPr>
                        <a:t>1:50 - 2:25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r>
              <a:tr h="526952">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dirty="0">
                          <a:solidFill>
                            <a:srgbClr val="000000"/>
                          </a:solidFill>
                          <a:latin typeface="Times New Roman"/>
                        </a:rPr>
                        <a:t>Reading/Lang. Arts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Recess / Lunch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Nap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Snack / Encore     SS / Science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Recess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22071">
                <a:tc rowSpan="2">
                  <a:txBody>
                    <a:bodyPr/>
                    <a:lstStyle/>
                    <a:p>
                      <a:pPr algn="ctr" fontAlgn="t"/>
                      <a:r>
                        <a:rPr lang="en-US" sz="1050" b="1" i="0" u="none" strike="noStrike">
                          <a:solidFill>
                            <a:srgbClr val="000000"/>
                          </a:solidFill>
                          <a:latin typeface="Times New Roman"/>
                        </a:rPr>
                        <a:t>KG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dirty="0">
                          <a:solidFill>
                            <a:srgbClr val="000000"/>
                          </a:solidFill>
                          <a:latin typeface="Times New Roman"/>
                        </a:rPr>
                        <a:t>8:00 - 10:30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10:30 - 11:15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11:15 - 12:40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12:40-1:25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1:25 - 1:50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a:solidFill>
                            <a:srgbClr val="000000"/>
                          </a:solidFill>
                          <a:latin typeface="Times New Roman"/>
                        </a:rPr>
                        <a:t>1:50 - 2:25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r>
              <a:tr h="34205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Reading/Lang. Arts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Lunch / Recess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SS/Sci</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42051">
                <a:tc rowSpan="2">
                  <a:txBody>
                    <a:bodyPr/>
                    <a:lstStyle/>
                    <a:p>
                      <a:pPr algn="ctr" fontAlgn="t"/>
                      <a:r>
                        <a:rPr lang="en-US" sz="1050" b="1" i="0" u="none" strike="noStrike">
                          <a:solidFill>
                            <a:srgbClr val="000000"/>
                          </a:solidFill>
                          <a:latin typeface="Times New Roman"/>
                        </a:rPr>
                        <a:t>First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8:00 - 10:30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10:30 - 11:05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11:05 - 11:50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11:50 - 12:35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12:35 - 1:35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a:solidFill>
                            <a:srgbClr val="000000"/>
                          </a:solidFill>
                          <a:latin typeface="Times New Roman"/>
                        </a:rPr>
                        <a:t>1:35 - 2:25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r>
              <a:tr h="34205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Reading/Lang. Arts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Recess / Lunch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SS/Science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42051">
                <a:tc rowSpan="2">
                  <a:txBody>
                    <a:bodyPr/>
                    <a:lstStyle/>
                    <a:p>
                      <a:pPr algn="ctr" fontAlgn="t"/>
                      <a:r>
                        <a:rPr lang="en-US" sz="1050" b="1" i="0" u="none" strike="noStrike">
                          <a:solidFill>
                            <a:srgbClr val="000000"/>
                          </a:solidFill>
                          <a:latin typeface="Times New Roman"/>
                        </a:rPr>
                        <a:t>Second</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8:00 - 9:35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9:35 - 10:20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10:20 - 11:15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11:15 - 12:00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12:00 - 12:30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12:30 - 1:30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1:30 - 2:25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r>
              <a:tr h="34205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Reading/Lang. Arts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050" b="0" i="0" u="none" strike="noStrike" dirty="0">
                          <a:solidFill>
                            <a:srgbClr val="000000"/>
                          </a:solidFill>
                          <a:latin typeface="Times New Roman"/>
                        </a:rPr>
                        <a:t>Reading/Lang. Arts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dirty="0">
                          <a:solidFill>
                            <a:srgbClr val="000000"/>
                          </a:solidFill>
                          <a:latin typeface="Times New Roman"/>
                        </a:rPr>
                        <a:t> Recess / Lunch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SS/Sci</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051">
                <a:tc rowSpan="2">
                  <a:txBody>
                    <a:bodyPr/>
                    <a:lstStyle/>
                    <a:p>
                      <a:pPr algn="ctr" fontAlgn="t"/>
                      <a:r>
                        <a:rPr lang="en-US" sz="1050" b="1" i="0" u="none" strike="noStrike">
                          <a:solidFill>
                            <a:srgbClr val="000000"/>
                          </a:solidFill>
                          <a:latin typeface="Times New Roman"/>
                        </a:rPr>
                        <a:t>Third</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8:00 - 10:00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10:00 - 10:30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10:30 - 11:45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dirty="0">
                          <a:solidFill>
                            <a:srgbClr val="000000"/>
                          </a:solidFill>
                          <a:latin typeface="Times New Roman"/>
                        </a:rPr>
                        <a:t>11:45 - 12:30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12:30 - 1:25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1:25 - 2:10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dirty="0">
                          <a:solidFill>
                            <a:srgbClr val="000000"/>
                          </a:solidFill>
                          <a:latin typeface="Times New Roman"/>
                        </a:rPr>
                        <a:t>2:10 - 2:25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r>
              <a:tr h="34205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Reading/Lang. Arts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Recess / Lunch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SS / Science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dirty="0">
                          <a:solidFill>
                            <a:srgbClr val="000000"/>
                          </a:solidFill>
                          <a:latin typeface="Times New Roman"/>
                        </a:rPr>
                        <a:t>Read Aloud / Math Review</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22071">
                <a:tc rowSpan="2">
                  <a:txBody>
                    <a:bodyPr/>
                    <a:lstStyle/>
                    <a:p>
                      <a:pPr algn="ctr" fontAlgn="t"/>
                      <a:r>
                        <a:rPr lang="en-US" sz="1050" b="1" i="0" u="none" strike="noStrike">
                          <a:solidFill>
                            <a:srgbClr val="000000"/>
                          </a:solidFill>
                          <a:latin typeface="Times New Roman"/>
                        </a:rPr>
                        <a:t>Fourth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8:00 -9:45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9:45 - 10:30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10:30-11:15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a:solidFill>
                            <a:srgbClr val="000000"/>
                          </a:solidFill>
                          <a:latin typeface="Times New Roman"/>
                        </a:rPr>
                        <a:t>11:15 - 12:15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12:15 - 1:00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3">
                  <a:txBody>
                    <a:bodyPr/>
                    <a:lstStyle/>
                    <a:p>
                      <a:pPr algn="ctr" fontAlgn="t"/>
                      <a:r>
                        <a:rPr lang="en-US" sz="1050" b="0" i="0" u="none" strike="noStrike" dirty="0">
                          <a:solidFill>
                            <a:srgbClr val="000000"/>
                          </a:solidFill>
                          <a:latin typeface="Times New Roman"/>
                        </a:rPr>
                        <a:t>1:00 - 2:25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hMerge="1">
                  <a:txBody>
                    <a:bodyPr/>
                    <a:lstStyle/>
                    <a:p>
                      <a:endParaRPr lang="en-US"/>
                    </a:p>
                  </a:txBody>
                  <a:tcPr/>
                </a:tc>
              </a:tr>
              <a:tr h="34205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Reading/Lang. Arts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SS / Science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Lunch / Recess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dirty="0">
                          <a:solidFill>
                            <a:srgbClr val="000000"/>
                          </a:solidFill>
                          <a:latin typeface="Times New Roman"/>
                        </a:rPr>
                        <a:t>Math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051">
                <a:tc rowSpan="2">
                  <a:txBody>
                    <a:bodyPr/>
                    <a:lstStyle/>
                    <a:p>
                      <a:pPr algn="ctr" fontAlgn="t"/>
                      <a:r>
                        <a:rPr lang="en-US" sz="1050" b="1" i="0" u="none" strike="noStrike">
                          <a:solidFill>
                            <a:srgbClr val="000000"/>
                          </a:solidFill>
                          <a:latin typeface="Times New Roman"/>
                        </a:rPr>
                        <a:t>Fifth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endParaRPr lang="en-US" sz="1050" b="0" i="0" u="none" strike="noStrike">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8:00 - 8:50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8:50 - 9:35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9:35 - 10:35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10:35 - 11:35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2">
                  <a:txBody>
                    <a:bodyPr/>
                    <a:lstStyle/>
                    <a:p>
                      <a:pPr algn="ctr" fontAlgn="t"/>
                      <a:r>
                        <a:rPr lang="en-US" sz="1050" b="0" i="0" u="none" strike="noStrike">
                          <a:solidFill>
                            <a:srgbClr val="000000"/>
                          </a:solidFill>
                          <a:latin typeface="Times New Roman"/>
                        </a:rPr>
                        <a:t>11:35 - 1:00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1:00 - 1:50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gridSpan="3">
                  <a:txBody>
                    <a:bodyPr/>
                    <a:lstStyle/>
                    <a:p>
                      <a:pPr algn="ctr" fontAlgn="t"/>
                      <a:r>
                        <a:rPr lang="en-US" sz="1050" b="0" i="0" u="none" strike="noStrike" dirty="0">
                          <a:solidFill>
                            <a:srgbClr val="000000"/>
                          </a:solidFill>
                          <a:latin typeface="Times New Roman"/>
                        </a:rPr>
                        <a:t>1:00 - 2:25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hMerge="1">
                  <a:txBody>
                    <a:bodyPr/>
                    <a:lstStyle/>
                    <a:p>
                      <a:endParaRPr lang="en-US"/>
                    </a:p>
                  </a:txBody>
                  <a:tcPr/>
                </a:tc>
                <a:tc hMerge="1">
                  <a:txBody>
                    <a:bodyPr/>
                    <a:lstStyle/>
                    <a:p>
                      <a:endParaRPr lang="en-US"/>
                    </a:p>
                  </a:txBody>
                  <a:tcPr/>
                </a:tc>
              </a:tr>
              <a:tr h="426161">
                <a:tc vMerge="1">
                  <a:txBody>
                    <a:bodyPr/>
                    <a:lstStyle/>
                    <a:p>
                      <a:endParaRPr lang="en-US"/>
                    </a:p>
                  </a:txBody>
                  <a:tcPr/>
                </a:tc>
                <a:tc>
                  <a:txBody>
                    <a:bodyPr/>
                    <a:lstStyle/>
                    <a:p>
                      <a:pPr algn="l" fontAlgn="t"/>
                      <a:r>
                        <a:rPr lang="en-US" sz="1050" b="0" i="0" u="none" strike="noStrike">
                          <a:solidFill>
                            <a:srgbClr val="000000"/>
                          </a:solidFill>
                          <a:latin typeface="Times New Roman"/>
                        </a:rPr>
                        <a:t>HR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Reading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Encore / Planning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Writing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latin typeface="Times New Roman"/>
                        </a:rPr>
                        <a:t>Math</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t"/>
                      <a:r>
                        <a:rPr lang="en-US" sz="1050" b="0" i="0" u="none" strike="noStrike">
                          <a:solidFill>
                            <a:srgbClr val="000000"/>
                          </a:solidFill>
                          <a:latin typeface="Times New Roman"/>
                        </a:rPr>
                        <a:t>SS / Science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t"/>
                      <a:r>
                        <a:rPr lang="en-US" sz="1050" b="0" i="0" u="none" strike="noStrike">
                          <a:solidFill>
                            <a:srgbClr val="000000"/>
                          </a:solidFill>
                          <a:latin typeface="Times New Roman"/>
                        </a:rPr>
                        <a:t>Lunch / Recess</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fontAlgn="t"/>
                      <a:r>
                        <a:rPr lang="en-US" sz="1050" b="0" i="0" u="none" strike="noStrike" dirty="0" smtClean="0">
                          <a:solidFill>
                            <a:srgbClr val="000000"/>
                          </a:solidFill>
                          <a:latin typeface="Times New Roman"/>
                        </a:rPr>
                        <a:t>ER</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42051">
                <a:tc rowSpan="2">
                  <a:txBody>
                    <a:bodyPr/>
                    <a:lstStyle/>
                    <a:p>
                      <a:pPr algn="ctr" fontAlgn="t"/>
                      <a:r>
                        <a:rPr lang="en-US" sz="1050" b="1" i="0" u="none" strike="noStrike">
                          <a:solidFill>
                            <a:srgbClr val="000000"/>
                          </a:solidFill>
                          <a:latin typeface="Times New Roman"/>
                        </a:rPr>
                        <a:t>ER</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a:solidFill>
                            <a:srgbClr val="000000"/>
                          </a:solidFill>
                          <a:latin typeface="Times New Roman"/>
                        </a:rPr>
                        <a:t> </a:t>
                      </a:r>
                      <a:r>
                        <a:rPr lang="en-US" sz="1050" b="0" i="0" u="none" strike="noStrike" dirty="0" smtClean="0">
                          <a:solidFill>
                            <a:srgbClr val="000000"/>
                          </a:solidFill>
                          <a:latin typeface="Times New Roman"/>
                        </a:rPr>
                        <a:t>8-8:45</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smtClean="0">
                          <a:solidFill>
                            <a:srgbClr val="000000"/>
                          </a:solidFill>
                          <a:latin typeface="Times New Roman"/>
                        </a:rPr>
                        <a:t>8:45-9:30</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dirty="0" smtClean="0">
                          <a:solidFill>
                            <a:srgbClr val="000000"/>
                          </a:solidFill>
                          <a:latin typeface="Times New Roman"/>
                        </a:rPr>
                        <a:t>9:30 – 10:00</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dirty="0" smtClean="0">
                          <a:solidFill>
                            <a:srgbClr val="000000"/>
                          </a:solidFill>
                          <a:latin typeface="Times New Roman"/>
                        </a:rPr>
                        <a:t>10:00 </a:t>
                      </a:r>
                      <a:r>
                        <a:rPr lang="en-US" sz="1050" b="0" i="0" u="none" strike="noStrike" dirty="0">
                          <a:solidFill>
                            <a:srgbClr val="000000"/>
                          </a:solidFill>
                          <a:latin typeface="Times New Roman"/>
                        </a:rPr>
                        <a:t>- 10:30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10:30 - 11:05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11:05 - 12:00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12:00 - 12:30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12:20 - 1:00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1:00 - 1:25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a:solidFill>
                            <a:srgbClr val="000000"/>
                          </a:solidFill>
                          <a:latin typeface="Times New Roman"/>
                        </a:rPr>
                        <a:t>1:25 - 1:50</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c>
                  <a:txBody>
                    <a:bodyPr/>
                    <a:lstStyle/>
                    <a:p>
                      <a:pPr algn="ctr" fontAlgn="t"/>
                      <a:r>
                        <a:rPr lang="en-US" sz="1050" b="0" i="0" u="none" strike="noStrike" dirty="0">
                          <a:solidFill>
                            <a:srgbClr val="000000"/>
                          </a:solidFill>
                          <a:latin typeface="Times New Roman"/>
                        </a:rPr>
                        <a:t>1:50 - 2:25</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DDC"/>
                    </a:solidFill>
                  </a:tcPr>
                </a:tc>
              </a:tr>
              <a:tr h="539283">
                <a:tc vMerge="1">
                  <a:txBody>
                    <a:bodyPr/>
                    <a:lstStyle/>
                    <a:p>
                      <a:endParaRPr lang="en-US"/>
                    </a:p>
                  </a:txBody>
                  <a:tcPr/>
                </a:tc>
                <a:tc>
                  <a:txBody>
                    <a:bodyPr/>
                    <a:lstStyle/>
                    <a:p>
                      <a:pPr algn="l" fontAlgn="t"/>
                      <a:r>
                        <a:rPr lang="en-US" sz="1050" b="0" i="0" u="none" strike="noStrike" dirty="0" smtClean="0">
                          <a:solidFill>
                            <a:srgbClr val="000000"/>
                          </a:solidFill>
                          <a:latin typeface="Times New Roman"/>
                        </a:rPr>
                        <a:t>plan</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rgbClr val="000000"/>
                          </a:solidFill>
                          <a:latin typeface="Times New Roman"/>
                        </a:rPr>
                        <a:t>Tier III/class</a:t>
                      </a:r>
                    </a:p>
                    <a:p>
                      <a:pPr algn="l" fontAlgn="t"/>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050" b="0" i="0" u="none" strike="noStrike" dirty="0" smtClean="0">
                          <a:solidFill>
                            <a:srgbClr val="000000"/>
                          </a:solidFill>
                          <a:latin typeface="Times New Roman"/>
                        </a:rPr>
                        <a:t>3</a:t>
                      </a:r>
                      <a:r>
                        <a:rPr lang="en-US" sz="1050" b="0" i="0" u="none" strike="noStrike" baseline="30000" dirty="0" smtClean="0">
                          <a:solidFill>
                            <a:srgbClr val="000000"/>
                          </a:solidFill>
                          <a:latin typeface="Times New Roman"/>
                        </a:rPr>
                        <a:t>rd</a:t>
                      </a:r>
                      <a:r>
                        <a:rPr lang="en-US" sz="1050" b="0" i="0" u="none" strike="noStrike" dirty="0" smtClean="0">
                          <a:solidFill>
                            <a:srgbClr val="000000"/>
                          </a:solidFill>
                          <a:latin typeface="Times New Roman"/>
                        </a:rPr>
                        <a:t> </a:t>
                      </a:r>
                      <a:endParaRPr lang="en-US" sz="1050" b="0" i="0" u="none" strike="noStrike" dirty="0">
                        <a:solidFill>
                          <a:srgbClr val="000000"/>
                        </a:solidFill>
                        <a:latin typeface="Times New Roman"/>
                      </a:endParaRP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latin typeface="Times New Roman"/>
                        </a:rPr>
                        <a:t>4</a:t>
                      </a:r>
                      <a:r>
                        <a:rPr lang="en-US" sz="1050" b="0" i="0" u="none" strike="noStrike" baseline="30000" dirty="0">
                          <a:solidFill>
                            <a:srgbClr val="000000"/>
                          </a:solidFill>
                          <a:latin typeface="Times New Roman"/>
                        </a:rPr>
                        <a:t>th</a:t>
                      </a:r>
                      <a:r>
                        <a:rPr lang="en-US" sz="1050" b="0" i="0" u="none" strike="noStrike" dirty="0">
                          <a:solidFill>
                            <a:srgbClr val="000000"/>
                          </a:solidFill>
                          <a:latin typeface="Times New Roman"/>
                        </a:rPr>
                        <a:t> </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1st grade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Tier III / Classroom</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2nd grade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Lunch</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Tier III / Classroom</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a:solidFill>
                            <a:srgbClr val="000000"/>
                          </a:solidFill>
                          <a:latin typeface="Times New Roman"/>
                        </a:rPr>
                        <a:t>KG</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050" b="0" i="0" u="none" strike="noStrike" dirty="0">
                          <a:solidFill>
                            <a:srgbClr val="000000"/>
                          </a:solidFill>
                          <a:latin typeface="Times New Roman"/>
                        </a:rPr>
                        <a:t>5th Grade</a:t>
                      </a:r>
                    </a:p>
                  </a:txBody>
                  <a:tcPr marL="5304" marR="5304" marT="530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6934200" cy="5638800"/>
          </a:xfrm>
        </p:spPr>
        <p:txBody>
          <a:bodyPr>
            <a:noAutofit/>
          </a:bodyPr>
          <a:lstStyle/>
          <a:p>
            <a:pPr>
              <a:buNone/>
            </a:pPr>
            <a:r>
              <a:rPr lang="en-US" sz="1600" b="1" i="1" dirty="0" smtClean="0">
                <a:latin typeface="Times New Roman" pitchFamily="18" charset="0"/>
                <a:cs typeface="Times New Roman" pitchFamily="18" charset="0"/>
              </a:rPr>
              <a:t>PK Daily Schedule:</a:t>
            </a:r>
            <a:r>
              <a:rPr lang="en-US" sz="1600" dirty="0" smtClean="0">
                <a:latin typeface="Times New Roman" pitchFamily="18" charset="0"/>
                <a:cs typeface="Times New Roman" pitchFamily="18" charset="0"/>
              </a:rPr>
              <a:t>  To be determined by PK teacher</a:t>
            </a:r>
          </a:p>
          <a:p>
            <a:pPr>
              <a:buNone/>
            </a:pPr>
            <a:r>
              <a:rPr lang="en-US" sz="1600" dirty="0" smtClean="0">
                <a:latin typeface="Times New Roman" pitchFamily="18" charset="0"/>
                <a:cs typeface="Times New Roman" pitchFamily="18" charset="0"/>
              </a:rPr>
              <a:t>10:30 - 11:00 Lunch</a:t>
            </a:r>
          </a:p>
          <a:p>
            <a:pPr>
              <a:buNone/>
            </a:pPr>
            <a:endParaRPr lang="en-US" sz="900" b="1" i="1" dirty="0" smtClean="0">
              <a:latin typeface="Times New Roman" pitchFamily="18" charset="0"/>
              <a:cs typeface="Times New Roman" pitchFamily="18" charset="0"/>
            </a:endParaRPr>
          </a:p>
          <a:p>
            <a:pPr>
              <a:buNone/>
            </a:pPr>
            <a:r>
              <a:rPr lang="en-US" sz="1600" b="1" i="1" dirty="0" smtClean="0">
                <a:latin typeface="Times New Roman" pitchFamily="18" charset="0"/>
                <a:cs typeface="Times New Roman" pitchFamily="18" charset="0"/>
              </a:rPr>
              <a:t>Kindergarten Daily Schedule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8:00 - 10:30 	Reading/Language Arts </a:t>
            </a:r>
          </a:p>
          <a:p>
            <a:pPr>
              <a:buNone/>
            </a:pPr>
            <a:r>
              <a:rPr lang="en-US" sz="1600" dirty="0" smtClean="0">
                <a:latin typeface="Times New Roman" pitchFamily="18" charset="0"/>
                <a:cs typeface="Times New Roman" pitchFamily="18" charset="0"/>
              </a:rPr>
              <a:t>10:30 - 11:15 	Lunch / Recess              </a:t>
            </a:r>
          </a:p>
          <a:p>
            <a:pPr>
              <a:buNone/>
            </a:pPr>
            <a:r>
              <a:rPr lang="en-US" sz="1600" dirty="0" smtClean="0">
                <a:latin typeface="Times New Roman" pitchFamily="18" charset="0"/>
                <a:cs typeface="Times New Roman" pitchFamily="18" charset="0"/>
              </a:rPr>
              <a:t>11:15 - 12:40  	Math </a:t>
            </a:r>
          </a:p>
          <a:p>
            <a:pPr>
              <a:buNone/>
            </a:pPr>
            <a:r>
              <a:rPr lang="en-US" sz="1600" dirty="0" smtClean="0">
                <a:latin typeface="Times New Roman" pitchFamily="18" charset="0"/>
                <a:cs typeface="Times New Roman" pitchFamily="18" charset="0"/>
              </a:rPr>
              <a:t>12:40 - 1:25 	Encore </a:t>
            </a:r>
          </a:p>
          <a:p>
            <a:pPr>
              <a:buNone/>
            </a:pPr>
            <a:r>
              <a:rPr lang="en-US" sz="1600" dirty="0" smtClean="0">
                <a:latin typeface="Times New Roman" pitchFamily="18" charset="0"/>
                <a:cs typeface="Times New Roman" pitchFamily="18" charset="0"/>
              </a:rPr>
              <a:t>1:25 - 1:50 	ER </a:t>
            </a:r>
          </a:p>
          <a:p>
            <a:pPr>
              <a:buNone/>
            </a:pPr>
            <a:r>
              <a:rPr lang="en-US" sz="1600" dirty="0" smtClean="0">
                <a:latin typeface="Times New Roman" pitchFamily="18" charset="0"/>
                <a:cs typeface="Times New Roman" pitchFamily="18" charset="0"/>
              </a:rPr>
              <a:t>1:50 - 2:25 	SS/SC </a:t>
            </a:r>
          </a:p>
          <a:p>
            <a:pPr>
              <a:buNone/>
            </a:pPr>
            <a:endParaRPr lang="en-US" sz="900" dirty="0" smtClean="0">
              <a:latin typeface="Times New Roman" pitchFamily="18" charset="0"/>
              <a:cs typeface="Times New Roman" pitchFamily="18" charset="0"/>
            </a:endParaRPr>
          </a:p>
          <a:p>
            <a:pPr>
              <a:buNone/>
            </a:pPr>
            <a:r>
              <a:rPr lang="en-US" sz="1600" b="1" i="1" dirty="0" smtClean="0">
                <a:latin typeface="Times New Roman" pitchFamily="18" charset="0"/>
                <a:cs typeface="Times New Roman" pitchFamily="18" charset="0"/>
              </a:rPr>
              <a:t>First Grade Daily Schedule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8:00 - 10:30 	Reading / Language Arts</a:t>
            </a:r>
          </a:p>
          <a:p>
            <a:pPr>
              <a:buNone/>
            </a:pPr>
            <a:r>
              <a:rPr lang="en-US" sz="1600" dirty="0" smtClean="0">
                <a:latin typeface="Times New Roman" pitchFamily="18" charset="0"/>
                <a:cs typeface="Times New Roman" pitchFamily="18" charset="0"/>
              </a:rPr>
              <a:t>10:30 - 11:05 	ER </a:t>
            </a:r>
          </a:p>
          <a:p>
            <a:pPr>
              <a:buNone/>
            </a:pPr>
            <a:r>
              <a:rPr lang="en-US" sz="1600" dirty="0" smtClean="0">
                <a:latin typeface="Times New Roman" pitchFamily="18" charset="0"/>
                <a:cs typeface="Times New Roman" pitchFamily="18" charset="0"/>
              </a:rPr>
              <a:t>11:05 - 11:50 	Recess / Lunch </a:t>
            </a:r>
          </a:p>
          <a:p>
            <a:pPr>
              <a:buNone/>
            </a:pPr>
            <a:r>
              <a:rPr lang="en-US" sz="1600" dirty="0" smtClean="0">
                <a:latin typeface="Times New Roman" pitchFamily="18" charset="0"/>
                <a:cs typeface="Times New Roman" pitchFamily="18" charset="0"/>
              </a:rPr>
              <a:t>11:50 - 12:35 	Encore</a:t>
            </a:r>
          </a:p>
          <a:p>
            <a:pPr>
              <a:buNone/>
            </a:pPr>
            <a:r>
              <a:rPr lang="en-US" sz="1600" dirty="0" smtClean="0">
                <a:latin typeface="Times New Roman" pitchFamily="18" charset="0"/>
                <a:cs typeface="Times New Roman" pitchFamily="18" charset="0"/>
              </a:rPr>
              <a:t>12:35 - 1:35 	Math </a:t>
            </a:r>
          </a:p>
          <a:p>
            <a:pPr>
              <a:buNone/>
            </a:pPr>
            <a:r>
              <a:rPr lang="en-US" sz="1600" dirty="0" smtClean="0">
                <a:latin typeface="Times New Roman" pitchFamily="18" charset="0"/>
                <a:cs typeface="Times New Roman" pitchFamily="18" charset="0"/>
              </a:rPr>
              <a:t>1:35 - 2:25 	SS/SC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92162"/>
          </a:xfrm>
        </p:spPr>
        <p:txBody>
          <a:bodyPr/>
          <a:lstStyle/>
          <a:p>
            <a:r>
              <a:rPr lang="en-US" dirty="0" smtClean="0"/>
              <a:t>Our Master Schedule</a:t>
            </a:r>
            <a:endParaRPr lang="en-US" dirty="0"/>
          </a:p>
        </p:txBody>
      </p:sp>
    </p:spTree>
  </p:cSld>
  <p:clrMapOvr>
    <a:masterClrMapping/>
  </p:clrMapOvr>
  <p:transition spd="med">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4495800" cy="5181600"/>
          </a:xfrm>
        </p:spPr>
        <p:txBody>
          <a:bodyPr>
            <a:noAutofit/>
          </a:bodyPr>
          <a:lstStyle/>
          <a:p>
            <a:pPr>
              <a:buNone/>
            </a:pPr>
            <a:r>
              <a:rPr lang="en-US" sz="1600" b="1" i="1" dirty="0" smtClean="0">
                <a:latin typeface="Times New Roman" pitchFamily="18" charset="0"/>
                <a:cs typeface="Times New Roman" pitchFamily="18" charset="0"/>
              </a:rPr>
              <a:t>Second Grade Daily Schedule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8:00 - 9:35 	Reading / Language Arts </a:t>
            </a:r>
          </a:p>
          <a:p>
            <a:pPr>
              <a:buNone/>
            </a:pPr>
            <a:r>
              <a:rPr lang="en-US" sz="1600" dirty="0" smtClean="0">
                <a:latin typeface="Times New Roman" pitchFamily="18" charset="0"/>
                <a:cs typeface="Times New Roman" pitchFamily="18" charset="0"/>
              </a:rPr>
              <a:t>9:35 - 10:20 	Encore </a:t>
            </a:r>
          </a:p>
          <a:p>
            <a:pPr>
              <a:buNone/>
            </a:pPr>
            <a:r>
              <a:rPr lang="en-US" sz="1600" dirty="0" smtClean="0">
                <a:latin typeface="Times New Roman" pitchFamily="18" charset="0"/>
                <a:cs typeface="Times New Roman" pitchFamily="18" charset="0"/>
              </a:rPr>
              <a:t>10:20 - 11:15 	Reading / Language Arts </a:t>
            </a:r>
          </a:p>
          <a:p>
            <a:pPr>
              <a:buNone/>
            </a:pPr>
            <a:r>
              <a:rPr lang="en-US" sz="1600" dirty="0" smtClean="0">
                <a:latin typeface="Times New Roman" pitchFamily="18" charset="0"/>
                <a:cs typeface="Times New Roman" pitchFamily="18" charset="0"/>
              </a:rPr>
              <a:t>11:15 - 12:00 	Recess / Lunch </a:t>
            </a:r>
          </a:p>
          <a:p>
            <a:pPr>
              <a:buNone/>
            </a:pPr>
            <a:r>
              <a:rPr lang="en-US" sz="1600" dirty="0" smtClean="0">
                <a:latin typeface="Times New Roman" pitchFamily="18" charset="0"/>
                <a:cs typeface="Times New Roman" pitchFamily="18" charset="0"/>
              </a:rPr>
              <a:t>12:00 - 12:30 	ER </a:t>
            </a:r>
          </a:p>
          <a:p>
            <a:pPr>
              <a:buNone/>
            </a:pPr>
            <a:r>
              <a:rPr lang="en-US" sz="1600" dirty="0" smtClean="0">
                <a:latin typeface="Times New Roman" pitchFamily="18" charset="0"/>
                <a:cs typeface="Times New Roman" pitchFamily="18" charset="0"/>
              </a:rPr>
              <a:t>12:30 - 1:30 	Math </a:t>
            </a:r>
          </a:p>
          <a:p>
            <a:pPr>
              <a:buNone/>
            </a:pPr>
            <a:r>
              <a:rPr lang="en-US" sz="1600" dirty="0" smtClean="0">
                <a:latin typeface="Times New Roman" pitchFamily="18" charset="0"/>
                <a:cs typeface="Times New Roman" pitchFamily="18" charset="0"/>
              </a:rPr>
              <a:t>1:30 - 2:25 	SS/SC </a:t>
            </a:r>
          </a:p>
          <a:p>
            <a:pPr>
              <a:buNone/>
            </a:pPr>
            <a:endParaRPr lang="en-US" sz="1600" b="1" i="1" dirty="0" smtClean="0">
              <a:latin typeface="Times New Roman" pitchFamily="18" charset="0"/>
              <a:cs typeface="Times New Roman" pitchFamily="18" charset="0"/>
            </a:endParaRPr>
          </a:p>
          <a:p>
            <a:pPr>
              <a:buNone/>
            </a:pPr>
            <a:r>
              <a:rPr lang="en-US" sz="1600" b="1" i="1" dirty="0" smtClean="0">
                <a:latin typeface="Times New Roman" pitchFamily="18" charset="0"/>
                <a:cs typeface="Times New Roman" pitchFamily="18" charset="0"/>
              </a:rPr>
              <a:t>Third Grade Daily Schedule:</a:t>
            </a:r>
          </a:p>
          <a:p>
            <a:pPr>
              <a:buNone/>
            </a:pPr>
            <a:r>
              <a:rPr lang="en-US" sz="1600" dirty="0" smtClean="0">
                <a:latin typeface="Times New Roman" pitchFamily="18" charset="0"/>
                <a:cs typeface="Times New Roman" pitchFamily="18" charset="0"/>
              </a:rPr>
              <a:t> 8:00 – 9:30 	Reading </a:t>
            </a:r>
          </a:p>
          <a:p>
            <a:pPr>
              <a:buNone/>
            </a:pPr>
            <a:r>
              <a:rPr lang="en-US" sz="1600" dirty="0" smtClean="0">
                <a:latin typeface="Times New Roman" pitchFamily="18" charset="0"/>
                <a:cs typeface="Times New Roman" pitchFamily="18" charset="0"/>
              </a:rPr>
              <a:t>9:30-10:00 	ER </a:t>
            </a:r>
          </a:p>
          <a:p>
            <a:pPr>
              <a:buNone/>
            </a:pPr>
            <a:r>
              <a:rPr lang="en-US" sz="1600" dirty="0" smtClean="0">
                <a:latin typeface="Times New Roman" pitchFamily="18" charset="0"/>
                <a:cs typeface="Times New Roman" pitchFamily="18" charset="0"/>
              </a:rPr>
              <a:t>10-10:30		Writing</a:t>
            </a:r>
          </a:p>
          <a:p>
            <a:pPr>
              <a:buNone/>
            </a:pPr>
            <a:r>
              <a:rPr lang="en-US" sz="1600" dirty="0" smtClean="0">
                <a:latin typeface="Times New Roman" pitchFamily="18" charset="0"/>
                <a:cs typeface="Times New Roman" pitchFamily="18" charset="0"/>
              </a:rPr>
              <a:t>10:30 - 11:45 	Math </a:t>
            </a:r>
          </a:p>
          <a:p>
            <a:pPr>
              <a:buNone/>
            </a:pPr>
            <a:r>
              <a:rPr lang="en-US" sz="1600" dirty="0" smtClean="0">
                <a:latin typeface="Times New Roman" pitchFamily="18" charset="0"/>
                <a:cs typeface="Times New Roman" pitchFamily="18" charset="0"/>
              </a:rPr>
              <a:t>11:45 - 12:30 	Recess / Lunch </a:t>
            </a:r>
          </a:p>
          <a:p>
            <a:pPr>
              <a:buNone/>
            </a:pPr>
            <a:r>
              <a:rPr lang="en-US" sz="1600" dirty="0" smtClean="0">
                <a:latin typeface="Times New Roman" pitchFamily="18" charset="0"/>
                <a:cs typeface="Times New Roman" pitchFamily="18" charset="0"/>
              </a:rPr>
              <a:t>12:30 - 1:25 	SS/SC </a:t>
            </a:r>
          </a:p>
          <a:p>
            <a:pPr>
              <a:buNone/>
            </a:pPr>
            <a:r>
              <a:rPr lang="en-US" sz="1600" dirty="0" smtClean="0">
                <a:latin typeface="Times New Roman" pitchFamily="18" charset="0"/>
                <a:cs typeface="Times New Roman" pitchFamily="18" charset="0"/>
              </a:rPr>
              <a:t>1:25 - 2:10 	Encore </a:t>
            </a:r>
          </a:p>
          <a:p>
            <a:pPr>
              <a:buNone/>
            </a:pPr>
            <a:r>
              <a:rPr lang="en-US" sz="1600" dirty="0" smtClean="0">
                <a:latin typeface="Times New Roman" pitchFamily="18" charset="0"/>
                <a:cs typeface="Times New Roman" pitchFamily="18" charset="0"/>
              </a:rPr>
              <a:t>2:10 - 2:25 	Read Aloud / Math Review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Our Master Schedule Continued</a:t>
            </a:r>
            <a:endParaRPr lang="en-US" dirty="0"/>
          </a:p>
        </p:txBody>
      </p:sp>
    </p:spTree>
  </p:cSld>
  <p:clrMapOvr>
    <a:masterClrMapping/>
  </p:clrMapOvr>
  <p:transition spd="med">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1600" b="1" i="1" dirty="0" smtClean="0">
                <a:latin typeface="Times New Roman" pitchFamily="18" charset="0"/>
                <a:cs typeface="Times New Roman" pitchFamily="18" charset="0"/>
              </a:rPr>
              <a:t>Fourth Grade Daily Schedule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8:00 10:00	Reading / Language Arts </a:t>
            </a:r>
          </a:p>
          <a:p>
            <a:pPr>
              <a:buNone/>
            </a:pPr>
            <a:r>
              <a:rPr lang="en-US" sz="1600" dirty="0" smtClean="0">
                <a:latin typeface="Times New Roman" pitchFamily="18" charset="0"/>
                <a:cs typeface="Times New Roman" pitchFamily="18" charset="0"/>
              </a:rPr>
              <a:t>10:00 - 10:30 	ER </a:t>
            </a:r>
          </a:p>
          <a:p>
            <a:pPr>
              <a:buNone/>
            </a:pPr>
            <a:r>
              <a:rPr lang="en-US" sz="1600" dirty="0" smtClean="0">
                <a:latin typeface="Times New Roman" pitchFamily="18" charset="0"/>
                <a:cs typeface="Times New Roman" pitchFamily="18" charset="0"/>
              </a:rPr>
              <a:t>10:30 - 11:15 	Encore </a:t>
            </a:r>
          </a:p>
          <a:p>
            <a:pPr>
              <a:buNone/>
            </a:pPr>
            <a:r>
              <a:rPr lang="en-US" sz="1600" dirty="0" smtClean="0">
                <a:latin typeface="Times New Roman" pitchFamily="18" charset="0"/>
                <a:cs typeface="Times New Roman" pitchFamily="18" charset="0"/>
              </a:rPr>
              <a:t>11:15 - 12:15 	SS/SC </a:t>
            </a:r>
          </a:p>
          <a:p>
            <a:pPr>
              <a:buNone/>
            </a:pPr>
            <a:r>
              <a:rPr lang="en-US" sz="1600" dirty="0" smtClean="0">
                <a:latin typeface="Times New Roman" pitchFamily="18" charset="0"/>
                <a:cs typeface="Times New Roman" pitchFamily="18" charset="0"/>
              </a:rPr>
              <a:t>12:15 - 1:00 	Lunch / Recess </a:t>
            </a:r>
          </a:p>
          <a:p>
            <a:pPr>
              <a:buNone/>
            </a:pPr>
            <a:r>
              <a:rPr lang="en-US" sz="1600" dirty="0" smtClean="0">
                <a:latin typeface="Times New Roman" pitchFamily="18" charset="0"/>
                <a:cs typeface="Times New Roman" pitchFamily="18" charset="0"/>
              </a:rPr>
              <a:t>1:00 - 2:25 	Math </a:t>
            </a:r>
          </a:p>
          <a:p>
            <a:pPr>
              <a:buNone/>
            </a:pPr>
            <a:endParaRPr lang="en-US" sz="1600" b="1" i="1" dirty="0" smtClean="0">
              <a:latin typeface="Times New Roman" pitchFamily="18" charset="0"/>
              <a:cs typeface="Times New Roman" pitchFamily="18" charset="0"/>
            </a:endParaRPr>
          </a:p>
          <a:p>
            <a:pPr>
              <a:buNone/>
            </a:pPr>
            <a:r>
              <a:rPr lang="en-US" sz="1600" b="1" i="1" dirty="0" smtClean="0">
                <a:latin typeface="Times New Roman" pitchFamily="18" charset="0"/>
                <a:cs typeface="Times New Roman" pitchFamily="18" charset="0"/>
              </a:rPr>
              <a:t>Fifth Grade Daily Schedule</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8:00 - 8:50 	Reading    </a:t>
            </a:r>
          </a:p>
          <a:p>
            <a:pPr>
              <a:buNone/>
            </a:pPr>
            <a:r>
              <a:rPr lang="en-US" sz="1600" dirty="0" smtClean="0">
                <a:latin typeface="Times New Roman" pitchFamily="18" charset="0"/>
                <a:cs typeface="Times New Roman" pitchFamily="18" charset="0"/>
              </a:rPr>
              <a:t>8:50 - 9:35 	Encore </a:t>
            </a:r>
          </a:p>
          <a:p>
            <a:pPr>
              <a:buNone/>
            </a:pPr>
            <a:r>
              <a:rPr lang="en-US" sz="1600" dirty="0" smtClean="0">
                <a:latin typeface="Times New Roman" pitchFamily="18" charset="0"/>
                <a:cs typeface="Times New Roman" pitchFamily="18" charset="0"/>
              </a:rPr>
              <a:t>9:35 - 10:35 	Writing </a:t>
            </a:r>
          </a:p>
          <a:p>
            <a:pPr>
              <a:buNone/>
            </a:pPr>
            <a:r>
              <a:rPr lang="en-US" sz="1600" dirty="0" smtClean="0">
                <a:latin typeface="Times New Roman" pitchFamily="18" charset="0"/>
                <a:cs typeface="Times New Roman" pitchFamily="18" charset="0"/>
              </a:rPr>
              <a:t>10:35 - 11:35 	Math </a:t>
            </a:r>
          </a:p>
          <a:p>
            <a:pPr>
              <a:buNone/>
            </a:pPr>
            <a:r>
              <a:rPr lang="en-US" sz="1600" dirty="0" smtClean="0">
                <a:latin typeface="Times New Roman" pitchFamily="18" charset="0"/>
                <a:cs typeface="Times New Roman" pitchFamily="18" charset="0"/>
              </a:rPr>
              <a:t>11:35 - 1:00 	SS/SC </a:t>
            </a:r>
          </a:p>
          <a:p>
            <a:pPr>
              <a:buNone/>
            </a:pPr>
            <a:r>
              <a:rPr lang="en-US" sz="1600" dirty="0" smtClean="0">
                <a:latin typeface="Times New Roman" pitchFamily="18" charset="0"/>
                <a:cs typeface="Times New Roman" pitchFamily="18" charset="0"/>
              </a:rPr>
              <a:t>1:00 - 1:50 	Lunch / Recess </a:t>
            </a:r>
          </a:p>
          <a:p>
            <a:pPr>
              <a:buNone/>
            </a:pPr>
            <a:r>
              <a:rPr lang="en-US" sz="1600" dirty="0" smtClean="0">
                <a:latin typeface="Times New Roman" pitchFamily="18" charset="0"/>
                <a:cs typeface="Times New Roman" pitchFamily="18" charset="0"/>
              </a:rPr>
              <a:t>1:50 - 2:25 	ER </a:t>
            </a:r>
            <a:endParaRPr lang="en-US" sz="1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Our Master Schedule Continued</a:t>
            </a:r>
            <a:endParaRPr lang="en-US" dirty="0"/>
          </a:p>
        </p:txBody>
      </p:sp>
    </p:spTree>
  </p:cSld>
  <p:clrMapOvr>
    <a:masterClrMapping/>
  </p:clrMapOvr>
  <p:transition spd="med">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Our Elementary School is a suburban elementary school in a county in Virginia</a:t>
            </a:r>
          </a:p>
          <a:p>
            <a:r>
              <a:rPr lang="en-US" dirty="0" smtClean="0"/>
              <a:t>Serves students in grade Pre-K through 5</a:t>
            </a:r>
          </a:p>
          <a:p>
            <a:r>
              <a:rPr lang="en-US" dirty="0" smtClean="0"/>
              <a:t>During the 2009-2010 school year, enrollment has grown to around 500 students.</a:t>
            </a:r>
          </a:p>
          <a:p>
            <a:r>
              <a:rPr lang="en-US" dirty="0" smtClean="0"/>
              <a:t>Students achieve at or above the county, state, and national averages and have met all guidelines for state assessments and AYP for No Child Left Behind. </a:t>
            </a:r>
          </a:p>
          <a:p>
            <a:endParaRPr lang="en-US" dirty="0"/>
          </a:p>
        </p:txBody>
      </p:sp>
      <p:sp>
        <p:nvSpPr>
          <p:cNvPr id="3" name="Title 2"/>
          <p:cNvSpPr>
            <a:spLocks noGrp="1"/>
          </p:cNvSpPr>
          <p:nvPr>
            <p:ph type="title"/>
          </p:nvPr>
        </p:nvSpPr>
        <p:spPr/>
        <p:txBody>
          <a:bodyPr/>
          <a:lstStyle/>
          <a:p>
            <a:r>
              <a:rPr lang="en-US" dirty="0" smtClean="0"/>
              <a:t>Our School</a:t>
            </a:r>
            <a:endParaRPr lang="en-US" dirty="0"/>
          </a:p>
        </p:txBody>
      </p:sp>
    </p:spTree>
  </p:cSld>
  <p:clrMapOvr>
    <a:masterClrMapping/>
  </p:clrMapOvr>
  <p:transition spd="med">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5410200"/>
          </a:xfrm>
        </p:spPr>
        <p:txBody>
          <a:bodyPr>
            <a:noAutofit/>
          </a:bodyPr>
          <a:lstStyle/>
          <a:p>
            <a:pPr>
              <a:buNone/>
            </a:pPr>
            <a:r>
              <a:rPr lang="en-US" sz="1400" b="1" i="1" dirty="0" smtClean="0">
                <a:latin typeface="Times New Roman" pitchFamily="18" charset="0"/>
                <a:cs typeface="Times New Roman" pitchFamily="18" charset="0"/>
              </a:rPr>
              <a:t>Enrichment / Remediation Daily Schedule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8:00 – 8:45 	Planning </a:t>
            </a:r>
          </a:p>
          <a:p>
            <a:pPr>
              <a:buNone/>
            </a:pPr>
            <a:r>
              <a:rPr lang="en-US" sz="1400" dirty="0" smtClean="0">
                <a:latin typeface="Times New Roman" pitchFamily="18" charset="0"/>
                <a:cs typeface="Times New Roman" pitchFamily="18" charset="0"/>
              </a:rPr>
              <a:t> 8:45-9:30		Tier III Intervention or Classroom Small Group Instruction </a:t>
            </a:r>
          </a:p>
          <a:p>
            <a:pPr>
              <a:buNone/>
            </a:pPr>
            <a:r>
              <a:rPr lang="en-US" sz="1400" dirty="0" smtClean="0">
                <a:latin typeface="Times New Roman" pitchFamily="18" charset="0"/>
                <a:cs typeface="Times New Roman" pitchFamily="18" charset="0"/>
              </a:rPr>
              <a:t>9:30-10:00		3rd grade</a:t>
            </a:r>
          </a:p>
          <a:p>
            <a:pPr>
              <a:buNone/>
            </a:pPr>
            <a:r>
              <a:rPr lang="en-US" sz="1400" dirty="0" smtClean="0">
                <a:latin typeface="Times New Roman" pitchFamily="18" charset="0"/>
                <a:cs typeface="Times New Roman" pitchFamily="18" charset="0"/>
              </a:rPr>
              <a:t>10:00 - 10:30 	4th grade </a:t>
            </a:r>
          </a:p>
          <a:p>
            <a:pPr>
              <a:buNone/>
            </a:pPr>
            <a:r>
              <a:rPr lang="en-US" sz="1400" dirty="0" smtClean="0">
                <a:latin typeface="Times New Roman" pitchFamily="18" charset="0"/>
                <a:cs typeface="Times New Roman" pitchFamily="18" charset="0"/>
              </a:rPr>
              <a:t>10:30 - 11:05 	1st grade </a:t>
            </a:r>
          </a:p>
          <a:p>
            <a:pPr>
              <a:buNone/>
            </a:pPr>
            <a:r>
              <a:rPr lang="en-US" sz="1400" dirty="0" smtClean="0">
                <a:latin typeface="Times New Roman" pitchFamily="18" charset="0"/>
                <a:cs typeface="Times New Roman" pitchFamily="18" charset="0"/>
              </a:rPr>
              <a:t>11:05 - 12:00 	Tier III Intervention or Classroom Small Group Instruction </a:t>
            </a:r>
          </a:p>
          <a:p>
            <a:pPr>
              <a:buNone/>
            </a:pPr>
            <a:r>
              <a:rPr lang="en-US" sz="1400" dirty="0" smtClean="0">
                <a:latin typeface="Times New Roman" pitchFamily="18" charset="0"/>
                <a:cs typeface="Times New Roman" pitchFamily="18" charset="0"/>
              </a:rPr>
              <a:t>12:00 - 12:30 	2nd grade </a:t>
            </a:r>
          </a:p>
          <a:p>
            <a:pPr>
              <a:buNone/>
            </a:pPr>
            <a:r>
              <a:rPr lang="en-US" sz="1400" dirty="0" smtClean="0">
                <a:latin typeface="Times New Roman" pitchFamily="18" charset="0"/>
                <a:cs typeface="Times New Roman" pitchFamily="18" charset="0"/>
              </a:rPr>
              <a:t>12:30 - 1:00 	Lunch</a:t>
            </a:r>
          </a:p>
          <a:p>
            <a:pPr>
              <a:buNone/>
            </a:pPr>
            <a:r>
              <a:rPr lang="en-US" sz="1400" dirty="0" smtClean="0">
                <a:latin typeface="Times New Roman" pitchFamily="18" charset="0"/>
                <a:cs typeface="Times New Roman" pitchFamily="18" charset="0"/>
              </a:rPr>
              <a:t>1:00 - 1:25 	Tier III Intervention or Classroom Small Group Instruction </a:t>
            </a:r>
          </a:p>
          <a:p>
            <a:pPr>
              <a:buNone/>
            </a:pPr>
            <a:r>
              <a:rPr lang="en-US" sz="1400" dirty="0" smtClean="0">
                <a:latin typeface="Times New Roman" pitchFamily="18" charset="0"/>
                <a:cs typeface="Times New Roman" pitchFamily="18" charset="0"/>
              </a:rPr>
              <a:t>1:25 - 1:50 	KG</a:t>
            </a:r>
          </a:p>
          <a:p>
            <a:pPr>
              <a:buNone/>
            </a:pPr>
            <a:r>
              <a:rPr lang="en-US" sz="1400" dirty="0" smtClean="0">
                <a:latin typeface="Times New Roman" pitchFamily="18" charset="0"/>
                <a:cs typeface="Times New Roman" pitchFamily="18" charset="0"/>
              </a:rPr>
              <a:t>1:50 - 2:25 	5th grade </a:t>
            </a:r>
          </a:p>
          <a:p>
            <a:pPr>
              <a:buNone/>
            </a:pPr>
            <a:r>
              <a:rPr lang="en-US" sz="1400" b="1" i="1" dirty="0" smtClean="0">
                <a:latin typeface="Times New Roman" pitchFamily="18" charset="0"/>
                <a:cs typeface="Times New Roman" pitchFamily="18" charset="0"/>
              </a:rPr>
              <a:t>Lunch Schedule</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10:30 - 11:00 	PK </a:t>
            </a:r>
          </a:p>
          <a:p>
            <a:pPr>
              <a:buNone/>
            </a:pPr>
            <a:r>
              <a:rPr lang="en-US" sz="1400" dirty="0" smtClean="0">
                <a:latin typeface="Times New Roman" pitchFamily="18" charset="0"/>
                <a:cs typeface="Times New Roman" pitchFamily="18" charset="0"/>
              </a:rPr>
              <a:t>10:45 - 11:15 	KG</a:t>
            </a:r>
          </a:p>
          <a:p>
            <a:pPr>
              <a:buNone/>
            </a:pPr>
            <a:r>
              <a:rPr lang="en-US" sz="1400" dirty="0" smtClean="0">
                <a:latin typeface="Times New Roman" pitchFamily="18" charset="0"/>
                <a:cs typeface="Times New Roman" pitchFamily="18" charset="0"/>
              </a:rPr>
              <a:t>11:20 - 11:50 	1st grade </a:t>
            </a:r>
          </a:p>
          <a:p>
            <a:pPr>
              <a:buNone/>
            </a:pPr>
            <a:r>
              <a:rPr lang="en-US" sz="1400" dirty="0" smtClean="0">
                <a:latin typeface="Times New Roman" pitchFamily="18" charset="0"/>
                <a:cs typeface="Times New Roman" pitchFamily="18" charset="0"/>
              </a:rPr>
              <a:t>11:30 - 12:00 	2nd grade </a:t>
            </a:r>
          </a:p>
          <a:p>
            <a:pPr>
              <a:buNone/>
            </a:pPr>
            <a:r>
              <a:rPr lang="en-US" sz="1400" dirty="0" smtClean="0">
                <a:latin typeface="Times New Roman" pitchFamily="18" charset="0"/>
                <a:cs typeface="Times New Roman" pitchFamily="18" charset="0"/>
              </a:rPr>
              <a:t>12:00 - 12:30 	3rd grade </a:t>
            </a:r>
          </a:p>
          <a:p>
            <a:pPr>
              <a:buNone/>
            </a:pPr>
            <a:r>
              <a:rPr lang="en-US" sz="1400" dirty="0" smtClean="0">
                <a:latin typeface="Times New Roman" pitchFamily="18" charset="0"/>
                <a:cs typeface="Times New Roman" pitchFamily="18" charset="0"/>
              </a:rPr>
              <a:t>12:15 - 12:45 	4th grade</a:t>
            </a:r>
          </a:p>
          <a:p>
            <a:pPr>
              <a:buNone/>
            </a:pPr>
            <a:r>
              <a:rPr lang="en-US" sz="1400" dirty="0" smtClean="0">
                <a:latin typeface="Times New Roman" pitchFamily="18" charset="0"/>
                <a:cs typeface="Times New Roman" pitchFamily="18" charset="0"/>
              </a:rPr>
              <a:t>1:00 - 1:30 	5th grade </a:t>
            </a:r>
            <a:endParaRPr lang="en-US" sz="14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Our Master Schedule Continued</a:t>
            </a:r>
            <a:endParaRPr lang="en-US" dirty="0"/>
          </a:p>
        </p:txBody>
      </p:sp>
    </p:spTree>
  </p:cSld>
  <p:clrMapOvr>
    <a:masterClrMapping/>
  </p:clrMapOvr>
  <p:transition spd="med">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a:buNone/>
            </a:pPr>
            <a:r>
              <a:rPr lang="en-US" b="1" i="1" dirty="0" smtClean="0">
                <a:latin typeface="Lucida Fax" pitchFamily="18" charset="0"/>
              </a:rPr>
              <a:t>Check out our Encore schedule!</a:t>
            </a:r>
          </a:p>
          <a:p>
            <a:pPr>
              <a:buNone/>
            </a:pPr>
            <a:endParaRPr lang="en-US" dirty="0" smtClean="0"/>
          </a:p>
          <a:p>
            <a:pPr>
              <a:buNone/>
            </a:pPr>
            <a:r>
              <a:rPr lang="en-US" dirty="0" smtClean="0">
                <a:hlinkClick r:id="rId2" action="ppaction://hlinkfile"/>
              </a:rPr>
              <a:t>encore rotations.xlsx</a:t>
            </a:r>
            <a:endParaRPr lang="en-US" dirty="0" smtClean="0"/>
          </a:p>
          <a:p>
            <a:pPr>
              <a:buNone/>
            </a:pPr>
            <a:endParaRPr lang="en-US" dirty="0" smtClean="0"/>
          </a:p>
        </p:txBody>
      </p:sp>
      <p:sp>
        <p:nvSpPr>
          <p:cNvPr id="3" name="Title 2"/>
          <p:cNvSpPr>
            <a:spLocks noGrp="1"/>
          </p:cNvSpPr>
          <p:nvPr>
            <p:ph type="title"/>
          </p:nvPr>
        </p:nvSpPr>
        <p:spPr>
          <a:xfrm>
            <a:off x="457200" y="274638"/>
            <a:ext cx="8229600" cy="1020762"/>
          </a:xfrm>
        </p:spPr>
        <p:txBody>
          <a:bodyPr>
            <a:normAutofit fontScale="90000"/>
          </a:bodyPr>
          <a:lstStyle/>
          <a:p>
            <a:r>
              <a:rPr lang="en-US" dirty="0" smtClean="0"/>
              <a:t>Encore (Music, Art, Library, Guidance and P.E.)  Scheduling</a:t>
            </a:r>
            <a:endParaRPr lang="en-US" dirty="0"/>
          </a:p>
        </p:txBody>
      </p:sp>
    </p:spTree>
  </p:cSld>
  <p:clrMapOvr>
    <a:masterClrMapping/>
  </p:clrMapOvr>
  <p:transition spd="med">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Time Allocations</a:t>
            </a:r>
            <a:endParaRPr lang="en-US" dirty="0"/>
          </a:p>
        </p:txBody>
      </p:sp>
      <p:graphicFrame>
        <p:nvGraphicFramePr>
          <p:cNvPr id="4" name="Table 3"/>
          <p:cNvGraphicFramePr>
            <a:graphicFrameLocks noGrp="1"/>
          </p:cNvGraphicFramePr>
          <p:nvPr/>
        </p:nvGraphicFramePr>
        <p:xfrm>
          <a:off x="152399" y="1397000"/>
          <a:ext cx="8762999" cy="4857750"/>
        </p:xfrm>
        <a:graphic>
          <a:graphicData uri="http://schemas.openxmlformats.org/drawingml/2006/table">
            <a:tbl>
              <a:tblPr firstRow="1" bandRow="1">
                <a:tableStyleId>{5C22544A-7EE6-4342-B048-85BDC9FD1C3A}</a:tableStyleId>
              </a:tblPr>
              <a:tblGrid>
                <a:gridCol w="1371601"/>
                <a:gridCol w="1132113"/>
                <a:gridCol w="1251857"/>
                <a:gridCol w="1251857"/>
                <a:gridCol w="1251857"/>
                <a:gridCol w="1251857"/>
                <a:gridCol w="1251857"/>
              </a:tblGrid>
              <a:tr h="539750">
                <a:tc>
                  <a:txBody>
                    <a:bodyPr/>
                    <a:lstStyle/>
                    <a:p>
                      <a:pPr algn="l" fontAlgn="b"/>
                      <a:r>
                        <a:rPr lang="en-US" sz="1600" b="0" i="0" u="none" strike="noStrike" dirty="0">
                          <a:solidFill>
                            <a:srgbClr val="000000"/>
                          </a:solidFill>
                          <a:latin typeface="Arial"/>
                        </a:rPr>
                        <a:t> </a:t>
                      </a:r>
                    </a:p>
                  </a:txBody>
                  <a:tcPr marL="9525" marR="9525" marT="9525" marB="0" anchor="b"/>
                </a:tc>
                <a:tc>
                  <a:txBody>
                    <a:bodyPr/>
                    <a:lstStyle/>
                    <a:p>
                      <a:pPr algn="ctr" fontAlgn="b"/>
                      <a:r>
                        <a:rPr lang="en-US" sz="1600" b="0" i="0" u="none" strike="noStrike">
                          <a:solidFill>
                            <a:srgbClr val="000000"/>
                          </a:solidFill>
                          <a:latin typeface="Arial"/>
                        </a:rPr>
                        <a:t>K</a:t>
                      </a:r>
                    </a:p>
                  </a:txBody>
                  <a:tcPr marL="9525" marR="9525" marT="9525" marB="0" anchor="b"/>
                </a:tc>
                <a:tc>
                  <a:txBody>
                    <a:bodyPr/>
                    <a:lstStyle/>
                    <a:p>
                      <a:pPr algn="ctr" fontAlgn="b"/>
                      <a:r>
                        <a:rPr lang="en-US" sz="1600" b="0" i="0" u="none" strike="noStrike">
                          <a:solidFill>
                            <a:srgbClr val="000000"/>
                          </a:solidFill>
                          <a:latin typeface="Arial"/>
                        </a:rPr>
                        <a:t>1</a:t>
                      </a:r>
                    </a:p>
                  </a:txBody>
                  <a:tcPr marL="9525" marR="9525" marT="9525" marB="0" anchor="b"/>
                </a:tc>
                <a:tc>
                  <a:txBody>
                    <a:bodyPr/>
                    <a:lstStyle/>
                    <a:p>
                      <a:pPr algn="ctr" fontAlgn="b"/>
                      <a:r>
                        <a:rPr lang="en-US" sz="1600" b="0" i="0" u="none" strike="noStrike">
                          <a:solidFill>
                            <a:srgbClr val="000000"/>
                          </a:solidFill>
                          <a:latin typeface="Arial"/>
                        </a:rPr>
                        <a:t>2</a:t>
                      </a:r>
                    </a:p>
                  </a:txBody>
                  <a:tcPr marL="9525" marR="9525" marT="9525" marB="0" anchor="b"/>
                </a:tc>
                <a:tc>
                  <a:txBody>
                    <a:bodyPr/>
                    <a:lstStyle/>
                    <a:p>
                      <a:pPr algn="ctr" fontAlgn="b"/>
                      <a:r>
                        <a:rPr lang="en-US" sz="1600" b="0" i="0" u="none" strike="noStrike">
                          <a:solidFill>
                            <a:srgbClr val="000000"/>
                          </a:solidFill>
                          <a:latin typeface="Arial"/>
                        </a:rPr>
                        <a:t>3</a:t>
                      </a:r>
                    </a:p>
                  </a:txBody>
                  <a:tcPr marL="9525" marR="9525" marT="9525" marB="0" anchor="b"/>
                </a:tc>
                <a:tc>
                  <a:txBody>
                    <a:bodyPr/>
                    <a:lstStyle/>
                    <a:p>
                      <a:pPr algn="ctr" fontAlgn="b"/>
                      <a:r>
                        <a:rPr lang="en-US" sz="1600" b="0" i="0" u="none" strike="noStrike">
                          <a:solidFill>
                            <a:srgbClr val="000000"/>
                          </a:solidFill>
                          <a:latin typeface="Arial"/>
                        </a:rPr>
                        <a:t>4</a:t>
                      </a:r>
                    </a:p>
                  </a:txBody>
                  <a:tcPr marL="9525" marR="9525" marT="9525" marB="0" anchor="b"/>
                </a:tc>
                <a:tc>
                  <a:txBody>
                    <a:bodyPr/>
                    <a:lstStyle/>
                    <a:p>
                      <a:pPr algn="ctr" fontAlgn="b"/>
                      <a:r>
                        <a:rPr lang="en-US" sz="1600" b="0" i="0" u="none" strike="noStrike">
                          <a:solidFill>
                            <a:srgbClr val="000000"/>
                          </a:solidFill>
                          <a:latin typeface="Arial"/>
                        </a:rPr>
                        <a:t>5</a:t>
                      </a:r>
                    </a:p>
                  </a:txBody>
                  <a:tcPr marL="9525" marR="9525" marT="9525" marB="0" anchor="b"/>
                </a:tc>
              </a:tr>
              <a:tr h="539750">
                <a:tc>
                  <a:txBody>
                    <a:bodyPr/>
                    <a:lstStyle/>
                    <a:p>
                      <a:pPr algn="l" fontAlgn="b"/>
                      <a:r>
                        <a:rPr lang="en-US" sz="1600" b="0" i="0" u="none" strike="noStrike" dirty="0">
                          <a:solidFill>
                            <a:srgbClr val="000000"/>
                          </a:solidFill>
                          <a:latin typeface="Arial"/>
                        </a:rPr>
                        <a:t> </a:t>
                      </a:r>
                    </a:p>
                  </a:txBody>
                  <a:tcPr marL="9525" marR="9525" marT="9525" marB="0" anchor="b"/>
                </a:tc>
                <a:tc>
                  <a:txBody>
                    <a:bodyPr/>
                    <a:lstStyle/>
                    <a:p>
                      <a:pPr algn="ctr" fontAlgn="ctr"/>
                      <a:r>
                        <a:rPr lang="en-US" sz="1400" b="0" i="0" u="none" strike="noStrike">
                          <a:solidFill>
                            <a:srgbClr val="000000"/>
                          </a:solidFill>
                          <a:latin typeface="Arial"/>
                        </a:rPr>
                        <a:t> </a:t>
                      </a:r>
                    </a:p>
                  </a:txBody>
                  <a:tcPr marL="9525" marR="9525" marT="9525" marB="0" anchor="ctr"/>
                </a:tc>
                <a:tc>
                  <a:txBody>
                    <a:bodyPr/>
                    <a:lstStyle/>
                    <a:p>
                      <a:pPr algn="ctr" fontAlgn="ctr"/>
                      <a:r>
                        <a:rPr lang="en-US" sz="1400" b="0" i="0" u="none" strike="noStrike">
                          <a:solidFill>
                            <a:srgbClr val="000000"/>
                          </a:solidFill>
                          <a:latin typeface="Arial"/>
                        </a:rPr>
                        <a:t> </a:t>
                      </a:r>
                    </a:p>
                  </a:txBody>
                  <a:tcPr marL="9525" marR="9525" marT="9525" marB="0" anchor="ctr"/>
                </a:tc>
                <a:tc>
                  <a:txBody>
                    <a:bodyPr/>
                    <a:lstStyle/>
                    <a:p>
                      <a:pPr algn="ctr" fontAlgn="ctr"/>
                      <a:r>
                        <a:rPr lang="en-US" sz="1400" b="0" i="0" u="none" strike="noStrike">
                          <a:solidFill>
                            <a:srgbClr val="000000"/>
                          </a:solidFill>
                          <a:latin typeface="Arial"/>
                        </a:rPr>
                        <a:t> </a:t>
                      </a:r>
                    </a:p>
                  </a:txBody>
                  <a:tcPr marL="9525" marR="9525" marT="9525" marB="0" anchor="ctr"/>
                </a:tc>
                <a:tc>
                  <a:txBody>
                    <a:bodyPr/>
                    <a:lstStyle/>
                    <a:p>
                      <a:pPr algn="ctr" fontAlgn="ctr"/>
                      <a:r>
                        <a:rPr lang="en-US" sz="1400" b="0" i="0" u="none" strike="noStrike">
                          <a:solidFill>
                            <a:srgbClr val="000000"/>
                          </a:solidFill>
                          <a:latin typeface="Arial"/>
                        </a:rPr>
                        <a:t> </a:t>
                      </a:r>
                    </a:p>
                  </a:txBody>
                  <a:tcPr marL="9525" marR="9525" marT="9525" marB="0" anchor="ctr"/>
                </a:tc>
                <a:tc>
                  <a:txBody>
                    <a:bodyPr/>
                    <a:lstStyle/>
                    <a:p>
                      <a:pPr algn="ctr" fontAlgn="ctr"/>
                      <a:r>
                        <a:rPr lang="en-US" sz="1400" b="0" i="0" u="none" strike="noStrike">
                          <a:solidFill>
                            <a:srgbClr val="000000"/>
                          </a:solidFill>
                          <a:latin typeface="Arial"/>
                        </a:rPr>
                        <a:t> </a:t>
                      </a:r>
                    </a:p>
                  </a:txBody>
                  <a:tcPr marL="9525" marR="9525" marT="9525" marB="0" anchor="ctr"/>
                </a:tc>
                <a:tc>
                  <a:txBody>
                    <a:bodyPr/>
                    <a:lstStyle/>
                    <a:p>
                      <a:pPr algn="ctr" fontAlgn="ctr"/>
                      <a:r>
                        <a:rPr lang="en-US" sz="1400" b="0" i="0" u="none" strike="noStrike">
                          <a:solidFill>
                            <a:srgbClr val="000000"/>
                          </a:solidFill>
                          <a:latin typeface="Arial"/>
                        </a:rPr>
                        <a:t> </a:t>
                      </a:r>
                    </a:p>
                  </a:txBody>
                  <a:tcPr marL="9525" marR="9525" marT="9525" marB="0" anchor="ctr"/>
                </a:tc>
              </a:tr>
              <a:tr h="539750">
                <a:tc>
                  <a:txBody>
                    <a:bodyPr/>
                    <a:lstStyle/>
                    <a:p>
                      <a:pPr algn="l" fontAlgn="b"/>
                      <a:r>
                        <a:rPr lang="en-US" sz="1600" b="0" i="0" u="none" strike="noStrike" dirty="0" smtClean="0">
                          <a:solidFill>
                            <a:srgbClr val="000000"/>
                          </a:solidFill>
                          <a:latin typeface="Arial"/>
                        </a:rPr>
                        <a:t>Reading/ LA</a:t>
                      </a:r>
                      <a:endParaRPr lang="en-US" sz="1600" b="0" i="0" u="none" strike="noStrike" dirty="0">
                        <a:solidFill>
                          <a:srgbClr val="000000"/>
                        </a:solidFill>
                        <a:latin typeface="Arial"/>
                      </a:endParaRPr>
                    </a:p>
                  </a:txBody>
                  <a:tcPr marL="9525" marR="9525" marT="9525" marB="0" anchor="b"/>
                </a:tc>
                <a:tc>
                  <a:txBody>
                    <a:bodyPr/>
                    <a:lstStyle/>
                    <a:p>
                      <a:pPr algn="ctr" fontAlgn="ctr"/>
                      <a:r>
                        <a:rPr lang="en-US" sz="1400" b="0" i="0" u="none" strike="noStrike">
                          <a:solidFill>
                            <a:srgbClr val="000000"/>
                          </a:solidFill>
                          <a:latin typeface="Arial"/>
                        </a:rPr>
                        <a:t>150</a:t>
                      </a:r>
                    </a:p>
                  </a:txBody>
                  <a:tcPr marL="9525" marR="9525" marT="9525" marB="0" anchor="ctr"/>
                </a:tc>
                <a:tc>
                  <a:txBody>
                    <a:bodyPr/>
                    <a:lstStyle/>
                    <a:p>
                      <a:pPr algn="ctr" fontAlgn="ctr"/>
                      <a:r>
                        <a:rPr lang="en-US" sz="1400" b="0" i="0" u="none" strike="noStrike">
                          <a:solidFill>
                            <a:srgbClr val="000000"/>
                          </a:solidFill>
                          <a:latin typeface="Arial"/>
                        </a:rPr>
                        <a:t>150</a:t>
                      </a:r>
                    </a:p>
                  </a:txBody>
                  <a:tcPr marL="9525" marR="9525" marT="9525" marB="0" anchor="ctr"/>
                </a:tc>
                <a:tc>
                  <a:txBody>
                    <a:bodyPr/>
                    <a:lstStyle/>
                    <a:p>
                      <a:pPr algn="ctr" fontAlgn="ctr"/>
                      <a:r>
                        <a:rPr lang="en-US" sz="1400" b="0" i="0" u="none" strike="noStrike">
                          <a:solidFill>
                            <a:srgbClr val="000000"/>
                          </a:solidFill>
                          <a:latin typeface="Arial"/>
                        </a:rPr>
                        <a:t>150</a:t>
                      </a:r>
                    </a:p>
                  </a:txBody>
                  <a:tcPr marL="9525" marR="9525" marT="9525" marB="0" anchor="ctr"/>
                </a:tc>
                <a:tc>
                  <a:txBody>
                    <a:bodyPr/>
                    <a:lstStyle/>
                    <a:p>
                      <a:pPr algn="ctr" fontAlgn="ctr"/>
                      <a:r>
                        <a:rPr lang="en-US" sz="1400" b="0" i="0" u="none" strike="noStrike" dirty="0" smtClean="0">
                          <a:solidFill>
                            <a:srgbClr val="000000"/>
                          </a:solidFill>
                          <a:latin typeface="Arial"/>
                        </a:rPr>
                        <a:t>135</a:t>
                      </a:r>
                      <a:endParaRPr lang="en-US" sz="1400" b="0" i="0" u="none" strike="noStrike" dirty="0">
                        <a:solidFill>
                          <a:srgbClr val="000000"/>
                        </a:solidFill>
                        <a:latin typeface="Arial"/>
                      </a:endParaRPr>
                    </a:p>
                  </a:txBody>
                  <a:tcPr marL="9525" marR="9525" marT="9525" marB="0" anchor="ctr"/>
                </a:tc>
                <a:tc>
                  <a:txBody>
                    <a:bodyPr/>
                    <a:lstStyle/>
                    <a:p>
                      <a:pPr algn="ctr" fontAlgn="ctr"/>
                      <a:r>
                        <a:rPr lang="en-US" sz="1400" b="0" i="0" u="none" strike="noStrike" dirty="0" smtClean="0">
                          <a:solidFill>
                            <a:srgbClr val="000000"/>
                          </a:solidFill>
                          <a:latin typeface="Arial"/>
                        </a:rPr>
                        <a:t>120</a:t>
                      </a:r>
                      <a:endParaRPr lang="en-US" sz="1400" b="0" i="0" u="none" strike="noStrike" dirty="0">
                        <a:solidFill>
                          <a:srgbClr val="000000"/>
                        </a:solidFill>
                        <a:latin typeface="Arial"/>
                      </a:endParaRPr>
                    </a:p>
                  </a:txBody>
                  <a:tcPr marL="9525" marR="9525" marT="9525" marB="0" anchor="ctr"/>
                </a:tc>
                <a:tc>
                  <a:txBody>
                    <a:bodyPr/>
                    <a:lstStyle/>
                    <a:p>
                      <a:pPr algn="ctr" fontAlgn="ctr"/>
                      <a:r>
                        <a:rPr lang="en-US" sz="1400" b="0" i="0" u="none" strike="noStrike">
                          <a:solidFill>
                            <a:srgbClr val="000000"/>
                          </a:solidFill>
                          <a:latin typeface="Arial"/>
                        </a:rPr>
                        <a:t>110</a:t>
                      </a:r>
                    </a:p>
                  </a:txBody>
                  <a:tcPr marL="9525" marR="9525" marT="9525" marB="0" anchor="ctr"/>
                </a:tc>
              </a:tr>
              <a:tr h="539750">
                <a:tc>
                  <a:txBody>
                    <a:bodyPr/>
                    <a:lstStyle/>
                    <a:p>
                      <a:pPr algn="l" fontAlgn="b"/>
                      <a:r>
                        <a:rPr lang="en-US" sz="1600" b="0" i="0" u="none" strike="noStrike">
                          <a:solidFill>
                            <a:srgbClr val="000000"/>
                          </a:solidFill>
                          <a:latin typeface="Arial"/>
                        </a:rPr>
                        <a:t>Math</a:t>
                      </a:r>
                    </a:p>
                  </a:txBody>
                  <a:tcPr marL="9525" marR="9525" marT="9525" marB="0" anchor="b"/>
                </a:tc>
                <a:tc>
                  <a:txBody>
                    <a:bodyPr/>
                    <a:lstStyle/>
                    <a:p>
                      <a:pPr algn="ctr" fontAlgn="ctr"/>
                      <a:r>
                        <a:rPr lang="en-US" sz="1400" b="0" i="0" u="none" strike="noStrike">
                          <a:solidFill>
                            <a:srgbClr val="000000"/>
                          </a:solidFill>
                          <a:latin typeface="Arial"/>
                        </a:rPr>
                        <a:t>85</a:t>
                      </a:r>
                    </a:p>
                  </a:txBody>
                  <a:tcPr marL="9525" marR="9525" marT="9525" marB="0" anchor="ctr"/>
                </a:tc>
                <a:tc>
                  <a:txBody>
                    <a:bodyPr/>
                    <a:lstStyle/>
                    <a:p>
                      <a:pPr algn="ctr" fontAlgn="ctr"/>
                      <a:r>
                        <a:rPr lang="en-US" sz="1400" b="0" i="0" u="none" strike="noStrike">
                          <a:solidFill>
                            <a:srgbClr val="000000"/>
                          </a:solidFill>
                          <a:latin typeface="Arial"/>
                        </a:rPr>
                        <a:t>60</a:t>
                      </a:r>
                    </a:p>
                  </a:txBody>
                  <a:tcPr marL="9525" marR="9525" marT="9525" marB="0" anchor="ctr"/>
                </a:tc>
                <a:tc>
                  <a:txBody>
                    <a:bodyPr/>
                    <a:lstStyle/>
                    <a:p>
                      <a:pPr algn="ctr" fontAlgn="ctr"/>
                      <a:r>
                        <a:rPr lang="en-US" sz="1400" b="0" i="0" u="none" strike="noStrike">
                          <a:solidFill>
                            <a:srgbClr val="000000"/>
                          </a:solidFill>
                          <a:latin typeface="Arial"/>
                        </a:rPr>
                        <a:t>60</a:t>
                      </a:r>
                    </a:p>
                  </a:txBody>
                  <a:tcPr marL="9525" marR="9525" marT="9525" marB="0" anchor="ctr"/>
                </a:tc>
                <a:tc>
                  <a:txBody>
                    <a:bodyPr/>
                    <a:lstStyle/>
                    <a:p>
                      <a:pPr algn="ctr" fontAlgn="ctr"/>
                      <a:r>
                        <a:rPr lang="en-US" sz="1400" b="0" i="0" u="none" strike="noStrike">
                          <a:solidFill>
                            <a:srgbClr val="000000"/>
                          </a:solidFill>
                          <a:latin typeface="Arial"/>
                        </a:rPr>
                        <a:t>75</a:t>
                      </a:r>
                    </a:p>
                  </a:txBody>
                  <a:tcPr marL="9525" marR="9525" marT="9525" marB="0" anchor="ctr"/>
                </a:tc>
                <a:tc>
                  <a:txBody>
                    <a:bodyPr/>
                    <a:lstStyle/>
                    <a:p>
                      <a:pPr algn="ctr" fontAlgn="ctr"/>
                      <a:r>
                        <a:rPr lang="en-US" sz="1400" b="0" i="0" u="none" strike="noStrike">
                          <a:solidFill>
                            <a:srgbClr val="000000"/>
                          </a:solidFill>
                          <a:latin typeface="Arial"/>
                        </a:rPr>
                        <a:t>85</a:t>
                      </a:r>
                    </a:p>
                  </a:txBody>
                  <a:tcPr marL="9525" marR="9525" marT="9525" marB="0" anchor="ctr"/>
                </a:tc>
                <a:tc>
                  <a:txBody>
                    <a:bodyPr/>
                    <a:lstStyle/>
                    <a:p>
                      <a:pPr algn="ctr" fontAlgn="ctr"/>
                      <a:r>
                        <a:rPr lang="en-US" sz="1400" b="0" i="0" u="none" strike="noStrike">
                          <a:solidFill>
                            <a:srgbClr val="000000"/>
                          </a:solidFill>
                          <a:latin typeface="Arial"/>
                        </a:rPr>
                        <a:t>60</a:t>
                      </a:r>
                    </a:p>
                  </a:txBody>
                  <a:tcPr marL="9525" marR="9525" marT="9525" marB="0" anchor="ctr"/>
                </a:tc>
              </a:tr>
              <a:tr h="539750">
                <a:tc>
                  <a:txBody>
                    <a:bodyPr/>
                    <a:lstStyle/>
                    <a:p>
                      <a:pPr algn="l" fontAlgn="b"/>
                      <a:r>
                        <a:rPr lang="en-US" sz="1600" b="0" i="0" u="none" strike="noStrike" dirty="0" smtClean="0">
                          <a:solidFill>
                            <a:srgbClr val="000000"/>
                          </a:solidFill>
                          <a:latin typeface="Arial"/>
                        </a:rPr>
                        <a:t>SS/Science</a:t>
                      </a:r>
                      <a:endParaRPr lang="en-US" sz="1600" b="0" i="0" u="none" strike="noStrike" dirty="0">
                        <a:solidFill>
                          <a:srgbClr val="000000"/>
                        </a:solidFill>
                        <a:latin typeface="Arial"/>
                      </a:endParaRPr>
                    </a:p>
                  </a:txBody>
                  <a:tcPr marL="9525" marR="9525" marT="9525" marB="0" anchor="b"/>
                </a:tc>
                <a:tc>
                  <a:txBody>
                    <a:bodyPr/>
                    <a:lstStyle/>
                    <a:p>
                      <a:pPr algn="ctr" fontAlgn="ctr"/>
                      <a:r>
                        <a:rPr lang="en-US" sz="1400" b="0" i="0" u="none" strike="noStrike">
                          <a:solidFill>
                            <a:srgbClr val="000000"/>
                          </a:solidFill>
                          <a:latin typeface="Arial"/>
                        </a:rPr>
                        <a:t>35</a:t>
                      </a:r>
                    </a:p>
                  </a:txBody>
                  <a:tcPr marL="9525" marR="9525" marT="9525" marB="0" anchor="ctr"/>
                </a:tc>
                <a:tc>
                  <a:txBody>
                    <a:bodyPr/>
                    <a:lstStyle/>
                    <a:p>
                      <a:pPr algn="ctr" fontAlgn="ctr"/>
                      <a:r>
                        <a:rPr lang="en-US" sz="1400" b="0" i="0" u="none" strike="noStrike">
                          <a:solidFill>
                            <a:srgbClr val="000000"/>
                          </a:solidFill>
                          <a:latin typeface="Arial"/>
                        </a:rPr>
                        <a:t>50</a:t>
                      </a:r>
                    </a:p>
                  </a:txBody>
                  <a:tcPr marL="9525" marR="9525" marT="9525" marB="0" anchor="ctr"/>
                </a:tc>
                <a:tc>
                  <a:txBody>
                    <a:bodyPr/>
                    <a:lstStyle/>
                    <a:p>
                      <a:pPr algn="ctr" fontAlgn="ctr"/>
                      <a:r>
                        <a:rPr lang="en-US" sz="1400" b="0" i="0" u="none" strike="noStrike">
                          <a:solidFill>
                            <a:srgbClr val="000000"/>
                          </a:solidFill>
                          <a:latin typeface="Arial"/>
                        </a:rPr>
                        <a:t>55</a:t>
                      </a:r>
                    </a:p>
                  </a:txBody>
                  <a:tcPr marL="9525" marR="9525" marT="9525" marB="0" anchor="ctr"/>
                </a:tc>
                <a:tc>
                  <a:txBody>
                    <a:bodyPr/>
                    <a:lstStyle/>
                    <a:p>
                      <a:pPr algn="ctr" fontAlgn="ctr"/>
                      <a:r>
                        <a:rPr lang="en-US" sz="1400" b="0" i="0" u="none" strike="noStrike">
                          <a:solidFill>
                            <a:srgbClr val="000000"/>
                          </a:solidFill>
                          <a:latin typeface="Arial"/>
                        </a:rPr>
                        <a:t>55</a:t>
                      </a:r>
                    </a:p>
                  </a:txBody>
                  <a:tcPr marL="9525" marR="9525" marT="9525" marB="0" anchor="ctr"/>
                </a:tc>
                <a:tc>
                  <a:txBody>
                    <a:bodyPr/>
                    <a:lstStyle/>
                    <a:p>
                      <a:pPr algn="ctr" fontAlgn="ctr"/>
                      <a:r>
                        <a:rPr lang="en-US" sz="1400" b="0" i="0" u="none" strike="noStrike">
                          <a:solidFill>
                            <a:srgbClr val="000000"/>
                          </a:solidFill>
                          <a:latin typeface="Arial"/>
                        </a:rPr>
                        <a:t>60</a:t>
                      </a:r>
                    </a:p>
                  </a:txBody>
                  <a:tcPr marL="9525" marR="9525" marT="9525" marB="0" anchor="ctr"/>
                </a:tc>
                <a:tc>
                  <a:txBody>
                    <a:bodyPr/>
                    <a:lstStyle/>
                    <a:p>
                      <a:pPr algn="ctr" fontAlgn="ctr"/>
                      <a:r>
                        <a:rPr lang="en-US" sz="1400" b="0" i="0" u="none" strike="noStrike">
                          <a:solidFill>
                            <a:srgbClr val="000000"/>
                          </a:solidFill>
                          <a:latin typeface="Arial"/>
                        </a:rPr>
                        <a:t>85</a:t>
                      </a:r>
                    </a:p>
                  </a:txBody>
                  <a:tcPr marL="9525" marR="9525" marT="9525" marB="0" anchor="ctr"/>
                </a:tc>
              </a:tr>
              <a:tr h="539750">
                <a:tc>
                  <a:txBody>
                    <a:bodyPr/>
                    <a:lstStyle/>
                    <a:p>
                      <a:pPr algn="l" fontAlgn="b"/>
                      <a:r>
                        <a:rPr lang="en-US" sz="1600" b="0" i="0" u="none" strike="noStrike">
                          <a:solidFill>
                            <a:srgbClr val="000000"/>
                          </a:solidFill>
                          <a:latin typeface="Arial"/>
                        </a:rPr>
                        <a:t>Encore</a:t>
                      </a:r>
                    </a:p>
                  </a:txBody>
                  <a:tcPr marL="9525" marR="9525" marT="9525" marB="0" anchor="b"/>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r>
              <a:tr h="539750">
                <a:tc>
                  <a:txBody>
                    <a:bodyPr/>
                    <a:lstStyle/>
                    <a:p>
                      <a:pPr algn="l" fontAlgn="b"/>
                      <a:r>
                        <a:rPr lang="en-US" sz="1600" b="0" i="0" u="none" strike="noStrike" dirty="0" smtClean="0">
                          <a:solidFill>
                            <a:srgbClr val="000000"/>
                          </a:solidFill>
                          <a:latin typeface="Arial"/>
                        </a:rPr>
                        <a:t>Lunch/Recess</a:t>
                      </a:r>
                      <a:endParaRPr lang="en-US" sz="1600" b="0" i="0" u="none" strike="noStrike" dirty="0">
                        <a:solidFill>
                          <a:srgbClr val="000000"/>
                        </a:solidFill>
                        <a:latin typeface="Arial"/>
                      </a:endParaRPr>
                    </a:p>
                  </a:txBody>
                  <a:tcPr marL="9525" marR="9525" marT="9525" marB="0" anchor="b"/>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45</a:t>
                      </a:r>
                    </a:p>
                  </a:txBody>
                  <a:tcPr marL="9525" marR="9525" marT="9525" marB="0" anchor="ctr"/>
                </a:tc>
                <a:tc>
                  <a:txBody>
                    <a:bodyPr/>
                    <a:lstStyle/>
                    <a:p>
                      <a:pPr algn="ctr" fontAlgn="ctr"/>
                      <a:r>
                        <a:rPr lang="en-US" sz="1400" b="0" i="0" u="none" strike="noStrike">
                          <a:solidFill>
                            <a:srgbClr val="000000"/>
                          </a:solidFill>
                          <a:latin typeface="Arial"/>
                        </a:rPr>
                        <a:t>50</a:t>
                      </a:r>
                    </a:p>
                  </a:txBody>
                  <a:tcPr marL="9525" marR="9525" marT="9525" marB="0" anchor="ctr"/>
                </a:tc>
              </a:tr>
              <a:tr h="539750">
                <a:tc>
                  <a:txBody>
                    <a:bodyPr/>
                    <a:lstStyle/>
                    <a:p>
                      <a:pPr algn="l" fontAlgn="b"/>
                      <a:r>
                        <a:rPr lang="en-US" sz="1600" b="0" i="0" u="none" strike="noStrike" dirty="0" smtClean="0">
                          <a:solidFill>
                            <a:srgbClr val="000000"/>
                          </a:solidFill>
                          <a:latin typeface="Arial"/>
                        </a:rPr>
                        <a:t>Enrichment</a:t>
                      </a:r>
                      <a:r>
                        <a:rPr lang="en-US" sz="1600" b="0" i="0" u="none" strike="noStrike" baseline="0" dirty="0" smtClean="0">
                          <a:solidFill>
                            <a:srgbClr val="000000"/>
                          </a:solidFill>
                          <a:latin typeface="Arial"/>
                        </a:rPr>
                        <a:t> / </a:t>
                      </a:r>
                      <a:r>
                        <a:rPr lang="en-US" sz="1600" b="0" i="0" u="none" strike="noStrike" dirty="0" smtClean="0">
                          <a:solidFill>
                            <a:srgbClr val="000000"/>
                          </a:solidFill>
                          <a:latin typeface="Arial"/>
                        </a:rPr>
                        <a:t>Remediation</a:t>
                      </a:r>
                      <a:endParaRPr lang="en-US" sz="1600" b="0" i="0" u="none" strike="noStrike" dirty="0">
                        <a:solidFill>
                          <a:srgbClr val="000000"/>
                        </a:solidFill>
                        <a:latin typeface="Arial"/>
                      </a:endParaRPr>
                    </a:p>
                  </a:txBody>
                  <a:tcPr marL="9525" marR="9525" marT="9525" marB="0" anchor="b"/>
                </a:tc>
                <a:tc>
                  <a:txBody>
                    <a:bodyPr/>
                    <a:lstStyle/>
                    <a:p>
                      <a:pPr algn="ctr" fontAlgn="ctr"/>
                      <a:r>
                        <a:rPr lang="en-US" sz="1400" b="0" i="0" u="none" strike="noStrike">
                          <a:solidFill>
                            <a:srgbClr val="000000"/>
                          </a:solidFill>
                          <a:latin typeface="Arial"/>
                        </a:rPr>
                        <a:t>25</a:t>
                      </a:r>
                    </a:p>
                  </a:txBody>
                  <a:tcPr marL="9525" marR="9525" marT="9525" marB="0" anchor="ctr"/>
                </a:tc>
                <a:tc>
                  <a:txBody>
                    <a:bodyPr/>
                    <a:lstStyle/>
                    <a:p>
                      <a:pPr algn="ctr" fontAlgn="ctr"/>
                      <a:r>
                        <a:rPr lang="en-US" sz="1400" b="0" i="0" u="none" strike="noStrike">
                          <a:solidFill>
                            <a:srgbClr val="000000"/>
                          </a:solidFill>
                          <a:latin typeface="Arial"/>
                        </a:rPr>
                        <a:t>35</a:t>
                      </a:r>
                    </a:p>
                  </a:txBody>
                  <a:tcPr marL="9525" marR="9525" marT="9525" marB="0" anchor="ctr"/>
                </a:tc>
                <a:tc>
                  <a:txBody>
                    <a:bodyPr/>
                    <a:lstStyle/>
                    <a:p>
                      <a:pPr algn="ctr" fontAlgn="ctr"/>
                      <a:r>
                        <a:rPr lang="en-US" sz="1400" b="0" i="0" u="none" strike="noStrike">
                          <a:solidFill>
                            <a:srgbClr val="000000"/>
                          </a:solidFill>
                          <a:latin typeface="Arial"/>
                        </a:rPr>
                        <a:t>30</a:t>
                      </a:r>
                    </a:p>
                  </a:txBody>
                  <a:tcPr marL="9525" marR="9525" marT="9525" marB="0" anchor="ctr"/>
                </a:tc>
                <a:tc>
                  <a:txBody>
                    <a:bodyPr/>
                    <a:lstStyle/>
                    <a:p>
                      <a:pPr algn="ctr" fontAlgn="ctr"/>
                      <a:r>
                        <a:rPr lang="en-US" sz="1400" b="0" i="0" u="none" strike="noStrike">
                          <a:solidFill>
                            <a:srgbClr val="000000"/>
                          </a:solidFill>
                          <a:latin typeface="Arial"/>
                        </a:rPr>
                        <a:t>30</a:t>
                      </a:r>
                    </a:p>
                  </a:txBody>
                  <a:tcPr marL="9525" marR="9525" marT="9525" marB="0" anchor="ctr"/>
                </a:tc>
                <a:tc>
                  <a:txBody>
                    <a:bodyPr/>
                    <a:lstStyle/>
                    <a:p>
                      <a:pPr algn="ctr" fontAlgn="ctr"/>
                      <a:r>
                        <a:rPr lang="en-US" sz="1400" b="0" i="0" u="none" strike="noStrike" dirty="0" smtClean="0">
                          <a:solidFill>
                            <a:srgbClr val="000000"/>
                          </a:solidFill>
                          <a:latin typeface="Arial"/>
                        </a:rPr>
                        <a:t>30</a:t>
                      </a:r>
                      <a:endParaRPr lang="en-US" sz="1400" b="0" i="0" u="none" strike="noStrike" dirty="0">
                        <a:solidFill>
                          <a:srgbClr val="000000"/>
                        </a:solidFill>
                        <a:latin typeface="Arial"/>
                      </a:endParaRPr>
                    </a:p>
                  </a:txBody>
                  <a:tcPr marL="9525" marR="9525" marT="9525" marB="0" anchor="ctr"/>
                </a:tc>
                <a:tc>
                  <a:txBody>
                    <a:bodyPr/>
                    <a:lstStyle/>
                    <a:p>
                      <a:pPr algn="ctr" fontAlgn="ctr"/>
                      <a:r>
                        <a:rPr lang="en-US" sz="1400" b="0" i="0" u="none" strike="noStrike">
                          <a:solidFill>
                            <a:srgbClr val="000000"/>
                          </a:solidFill>
                          <a:latin typeface="Arial"/>
                        </a:rPr>
                        <a:t>35</a:t>
                      </a:r>
                    </a:p>
                  </a:txBody>
                  <a:tcPr marL="9525" marR="9525" marT="9525" marB="0" anchor="ctr"/>
                </a:tc>
              </a:tr>
              <a:tr h="539750">
                <a:tc>
                  <a:txBody>
                    <a:bodyPr/>
                    <a:lstStyle/>
                    <a:p>
                      <a:pPr algn="l" fontAlgn="b"/>
                      <a:r>
                        <a:rPr lang="en-US" sz="1600" b="1" i="0" u="none" strike="noStrike">
                          <a:solidFill>
                            <a:srgbClr val="000000"/>
                          </a:solidFill>
                          <a:latin typeface="Arial"/>
                        </a:rPr>
                        <a:t>Total </a:t>
                      </a:r>
                    </a:p>
                  </a:txBody>
                  <a:tcPr marL="9525" marR="9525" marT="9525" marB="0" anchor="b"/>
                </a:tc>
                <a:tc>
                  <a:txBody>
                    <a:bodyPr/>
                    <a:lstStyle/>
                    <a:p>
                      <a:pPr algn="ctr" fontAlgn="ctr"/>
                      <a:r>
                        <a:rPr lang="en-US" sz="1400" b="1" i="0" u="none" strike="noStrike" dirty="0">
                          <a:solidFill>
                            <a:srgbClr val="000000"/>
                          </a:solidFill>
                          <a:latin typeface="Arial"/>
                        </a:rPr>
                        <a:t>385</a:t>
                      </a:r>
                    </a:p>
                  </a:txBody>
                  <a:tcPr marL="9525" marR="9525" marT="9525" marB="0" anchor="ctr"/>
                </a:tc>
                <a:tc>
                  <a:txBody>
                    <a:bodyPr/>
                    <a:lstStyle/>
                    <a:p>
                      <a:pPr algn="ctr" fontAlgn="ctr"/>
                      <a:r>
                        <a:rPr lang="en-US" sz="1400" b="1" i="0" u="none" strike="noStrike">
                          <a:solidFill>
                            <a:srgbClr val="000000"/>
                          </a:solidFill>
                          <a:latin typeface="Arial"/>
                        </a:rPr>
                        <a:t>385</a:t>
                      </a:r>
                    </a:p>
                  </a:txBody>
                  <a:tcPr marL="9525" marR="9525" marT="9525" marB="0" anchor="ctr"/>
                </a:tc>
                <a:tc>
                  <a:txBody>
                    <a:bodyPr/>
                    <a:lstStyle/>
                    <a:p>
                      <a:pPr algn="ctr" fontAlgn="ctr"/>
                      <a:r>
                        <a:rPr lang="en-US" sz="1400" b="1" i="0" u="none" strike="noStrike" dirty="0">
                          <a:solidFill>
                            <a:srgbClr val="000000"/>
                          </a:solidFill>
                          <a:latin typeface="Arial"/>
                        </a:rPr>
                        <a:t>385</a:t>
                      </a:r>
                    </a:p>
                  </a:txBody>
                  <a:tcPr marL="9525" marR="9525" marT="9525" marB="0" anchor="ctr"/>
                </a:tc>
                <a:tc>
                  <a:txBody>
                    <a:bodyPr/>
                    <a:lstStyle/>
                    <a:p>
                      <a:pPr algn="ctr" fontAlgn="ctr"/>
                      <a:r>
                        <a:rPr lang="en-US" sz="1400" b="1" i="0" u="none" strike="noStrike">
                          <a:solidFill>
                            <a:srgbClr val="000000"/>
                          </a:solidFill>
                          <a:latin typeface="Arial"/>
                        </a:rPr>
                        <a:t>385</a:t>
                      </a:r>
                    </a:p>
                  </a:txBody>
                  <a:tcPr marL="9525" marR="9525" marT="9525" marB="0" anchor="ctr"/>
                </a:tc>
                <a:tc>
                  <a:txBody>
                    <a:bodyPr/>
                    <a:lstStyle/>
                    <a:p>
                      <a:pPr algn="ctr" fontAlgn="ctr"/>
                      <a:r>
                        <a:rPr lang="en-US" sz="1400" b="1" i="0" u="none" strike="noStrike">
                          <a:solidFill>
                            <a:srgbClr val="000000"/>
                          </a:solidFill>
                          <a:latin typeface="Arial"/>
                        </a:rPr>
                        <a:t>385</a:t>
                      </a:r>
                    </a:p>
                  </a:txBody>
                  <a:tcPr marL="9525" marR="9525" marT="9525" marB="0" anchor="ctr"/>
                </a:tc>
                <a:tc>
                  <a:txBody>
                    <a:bodyPr/>
                    <a:lstStyle/>
                    <a:p>
                      <a:pPr algn="ctr" fontAlgn="ctr"/>
                      <a:r>
                        <a:rPr lang="en-US" sz="1400" b="1" i="0" u="none" strike="noStrike" dirty="0">
                          <a:solidFill>
                            <a:srgbClr val="000000"/>
                          </a:solidFill>
                          <a:latin typeface="Arial"/>
                        </a:rPr>
                        <a:t>385</a:t>
                      </a:r>
                    </a:p>
                  </a:txBody>
                  <a:tcPr marL="9525" marR="9525" marT="9525" marB="0" anchor="ctr"/>
                </a:tc>
              </a:tr>
            </a:tbl>
          </a:graphicData>
        </a:graphic>
      </p:graphicFrame>
    </p:spTree>
  </p:cSld>
  <p:clrMapOvr>
    <a:masterClrMapping/>
  </p:clrMapOvr>
  <p:transition spd="med">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50000"/>
                  </a:schemeClr>
                </a:solidFill>
                <a:latin typeface="Times New Roman" pitchFamily="18" charset="0"/>
                <a:cs typeface="Times New Roman" pitchFamily="18" charset="0"/>
              </a:rPr>
              <a:t>Bibliography</a:t>
            </a:r>
            <a:endParaRPr lang="en-US" dirty="0">
              <a:solidFill>
                <a:schemeClr val="bg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000" dirty="0" smtClean="0">
                <a:hlinkClick r:id="rId2"/>
              </a:rPr>
              <a:t>http://www.rmle.pdx.edu/Key%20CPT%20Research%20Findings.pdf</a:t>
            </a:r>
            <a:endParaRPr lang="en-US" sz="2000" dirty="0" smtClean="0"/>
          </a:p>
          <a:p>
            <a:pPr>
              <a:buNone/>
            </a:pPr>
            <a:endParaRPr lang="en-US" sz="2000" dirty="0" smtClean="0"/>
          </a:p>
          <a:p>
            <a:pPr>
              <a:buNone/>
            </a:pPr>
            <a:r>
              <a:rPr lang="en-US" sz="2000" dirty="0" smtClean="0">
                <a:hlinkClick r:id="rId3"/>
              </a:rPr>
              <a:t>http://www.middleweb.com/Fritsche1.html</a:t>
            </a:r>
            <a:endParaRPr lang="en-US" sz="2000" dirty="0" smtClean="0"/>
          </a:p>
          <a:p>
            <a:pPr>
              <a:buNone/>
            </a:pPr>
            <a:endParaRPr lang="en-US" sz="2000" dirty="0" smtClean="0"/>
          </a:p>
          <a:p>
            <a:pPr>
              <a:buNone/>
            </a:pPr>
            <a:r>
              <a:rPr lang="en-US" sz="2000" dirty="0" smtClean="0">
                <a:hlinkClick r:id="rId4"/>
              </a:rPr>
              <a:t>http://forpd.ucf.edu/strategies/stratreadingblock.html</a:t>
            </a:r>
            <a:endParaRPr lang="en-US" sz="2000" dirty="0" smtClean="0"/>
          </a:p>
          <a:p>
            <a:pPr>
              <a:buNone/>
            </a:pPr>
            <a:endParaRPr lang="en-US" dirty="0"/>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School</a:t>
            </a:r>
            <a:endParaRPr lang="en-US" dirty="0"/>
          </a:p>
        </p:txBody>
      </p:sp>
      <p:graphicFrame>
        <p:nvGraphicFramePr>
          <p:cNvPr id="6" name="Content Placeholder 5"/>
          <p:cNvGraphicFramePr>
            <a:graphicFrameLocks noGrp="1"/>
          </p:cNvGraphicFramePr>
          <p:nvPr>
            <p:ph idx="1"/>
          </p:nvPr>
        </p:nvGraphicFramePr>
        <p:xfrm>
          <a:off x="457200" y="1481138"/>
          <a:ext cx="8229600" cy="37084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dirty="0">
                          <a:latin typeface="Times New Roman"/>
                          <a:ea typeface="Calibri"/>
                          <a:cs typeface="Times New Roman"/>
                        </a:rPr>
                        <a:t>Year occupied</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1965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School capacity</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500@20-1</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Last Renovation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1999</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Student Enrollment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500</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Average Daily Attendance</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94%</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*Mobility Index as of 4/30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In 7% out 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Portable Classrooms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Setting </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Suburban</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Site Size</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latin typeface="Times New Roman"/>
                          <a:ea typeface="Calibri"/>
                          <a:cs typeface="Times New Roman"/>
                        </a:rPr>
                        <a:t>15 acres</a:t>
                      </a:r>
                      <a:endParaRPr lang="en-US" sz="1100" dirty="0">
                        <a:latin typeface="Calibri"/>
                        <a:ea typeface="Calibri"/>
                        <a:cs typeface="Times New Roman"/>
                      </a:endParaRPr>
                    </a:p>
                  </a:txBody>
                  <a:tcPr marL="68580" marR="68580" marT="0" marB="0"/>
                </a:tc>
              </a:tr>
            </a:tbl>
          </a:graphicData>
        </a:graphic>
      </p:graphicFrame>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3758184"/>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marL="0" marR="0">
                        <a:lnSpc>
                          <a:spcPct val="115000"/>
                        </a:lnSpc>
                        <a:spcBef>
                          <a:spcPts val="0"/>
                        </a:spcBef>
                        <a:spcAft>
                          <a:spcPts val="0"/>
                        </a:spcAft>
                      </a:pPr>
                      <a:r>
                        <a:rPr lang="en-US" sz="1200" dirty="0">
                          <a:latin typeface="Times New Roman"/>
                          <a:ea typeface="Calibri"/>
                          <a:cs typeface="Times New Roman"/>
                        </a:rPr>
                        <a:t>Grade Level</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 of Boys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 of Girls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Total number of Students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Average Class Size</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Pre-K Students</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Kindergarten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30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31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61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23</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First</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30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78</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21-22</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Second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93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25-26</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Third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30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72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21-22</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Fourth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46</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90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19-20</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Fifth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49</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91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24-25</a:t>
                      </a:r>
                      <a:endParaRPr lang="en-US" sz="1100">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Ungraded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20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20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200">
                        <a:latin typeface="Times New Roman"/>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200">
                        <a:latin typeface="Times New Roman"/>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1200">
                          <a:latin typeface="Times New Roman"/>
                          <a:ea typeface="Calibri"/>
                          <a:cs typeface="Times New Roman"/>
                        </a:rPr>
                        <a:t>Total</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277</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223</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500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latin typeface="Times New Roman"/>
                          <a:ea typeface="Calibri"/>
                          <a:cs typeface="Times New Roman"/>
                        </a:rPr>
                        <a:t>22</a:t>
                      </a:r>
                      <a:endParaRPr lang="en-US" sz="1100" dirty="0">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Our School</a:t>
            </a:r>
            <a:endParaRPr lang="en-US" dirty="0"/>
          </a:p>
        </p:txBody>
      </p:sp>
    </p:spTree>
  </p:cSld>
  <p:clrMapOvr>
    <a:masterClrMapping/>
  </p:clrMapOvr>
  <p:transition spd="med">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143000"/>
          <a:ext cx="7391400" cy="5105399"/>
        </p:xfrm>
        <a:graphic>
          <a:graphicData uri="http://schemas.openxmlformats.org/drawingml/2006/table">
            <a:tbl>
              <a:tblPr firstRow="1" bandRow="1">
                <a:tableStyleId>{5C22544A-7EE6-4342-B048-85BDC9FD1C3A}</a:tableStyleId>
              </a:tblPr>
              <a:tblGrid>
                <a:gridCol w="1231900"/>
                <a:gridCol w="1231900"/>
                <a:gridCol w="1231900"/>
                <a:gridCol w="1231900"/>
                <a:gridCol w="1231900"/>
                <a:gridCol w="1231900"/>
              </a:tblGrid>
              <a:tr h="1057731">
                <a:tc>
                  <a:txBody>
                    <a:bodyPr/>
                    <a:lstStyle/>
                    <a:p>
                      <a:pPr marL="0" marR="0">
                        <a:lnSpc>
                          <a:spcPct val="115000"/>
                        </a:lnSpc>
                        <a:spcBef>
                          <a:spcPts val="0"/>
                        </a:spcBef>
                        <a:spcAft>
                          <a:spcPts val="0"/>
                        </a:spcAft>
                      </a:pPr>
                      <a:r>
                        <a:rPr lang="en-US" sz="1600" dirty="0">
                          <a:highlight>
                            <a:srgbClr val="C0C0C0"/>
                          </a:highlight>
                          <a:latin typeface="Times New Roman"/>
                          <a:ea typeface="Calibri"/>
                          <a:cs typeface="Times New Roman"/>
                        </a:rPr>
                        <a:t>      </a:t>
                      </a:r>
                      <a:r>
                        <a:rPr lang="en-US" sz="2400" dirty="0">
                          <a:highlight>
                            <a:srgbClr val="C0C0C0"/>
                          </a:highlight>
                          <a:latin typeface="Times New Roman"/>
                          <a:ea typeface="Calibri"/>
                          <a:cs typeface="Times New Roman"/>
                        </a:rPr>
                        <a:t> Statistic </a:t>
                      </a:r>
                      <a:endParaRPr lang="en-US" sz="24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2400" dirty="0">
                        <a:latin typeface="Calibri"/>
                        <a:ea typeface="Calibri"/>
                        <a:cs typeface="Times New Roman"/>
                      </a:endParaRPr>
                    </a:p>
                  </a:txBody>
                  <a:tcPr marL="68580" marR="68580" marT="0" marB="0"/>
                </a:tc>
                <a:tc gridSpan="4">
                  <a:txBody>
                    <a:bodyPr/>
                    <a:lstStyle/>
                    <a:p>
                      <a:pPr marL="0" marR="0">
                        <a:lnSpc>
                          <a:spcPct val="115000"/>
                        </a:lnSpc>
                        <a:spcBef>
                          <a:spcPts val="0"/>
                        </a:spcBef>
                        <a:spcAft>
                          <a:spcPts val="0"/>
                        </a:spcAft>
                      </a:pPr>
                      <a:r>
                        <a:rPr lang="en-US" sz="1600" dirty="0">
                          <a:latin typeface="Times New Roman"/>
                          <a:ea typeface="Calibri"/>
                          <a:cs typeface="Times New Roman"/>
                        </a:rPr>
                        <a:t>                            </a:t>
                      </a:r>
                      <a:r>
                        <a:rPr lang="en-US" sz="2400" dirty="0">
                          <a:latin typeface="Times New Roman"/>
                          <a:ea typeface="Calibri"/>
                          <a:cs typeface="Times New Roman"/>
                        </a:rPr>
                        <a:t> </a:t>
                      </a:r>
                      <a:endParaRPr lang="en-US" sz="2400" dirty="0" smtClean="0">
                        <a:latin typeface="Times New Roman"/>
                        <a:ea typeface="Calibri"/>
                        <a:cs typeface="Times New Roman"/>
                      </a:endParaRPr>
                    </a:p>
                    <a:p>
                      <a:pPr marL="0" marR="0" algn="ctr">
                        <a:lnSpc>
                          <a:spcPct val="115000"/>
                        </a:lnSpc>
                        <a:spcBef>
                          <a:spcPts val="0"/>
                        </a:spcBef>
                        <a:spcAft>
                          <a:spcPts val="0"/>
                        </a:spcAft>
                      </a:pPr>
                      <a:r>
                        <a:rPr lang="en-US" sz="2400" b="0" dirty="0" smtClean="0">
                          <a:effectLst/>
                          <a:highlight>
                            <a:srgbClr val="C0C0C0"/>
                          </a:highlight>
                          <a:latin typeface="Times New Roman"/>
                          <a:ea typeface="Calibri"/>
                          <a:cs typeface="Times New Roman"/>
                        </a:rPr>
                        <a:t>Percentage</a:t>
                      </a:r>
                      <a:r>
                        <a:rPr lang="en-US" sz="2400" dirty="0" smtClean="0">
                          <a:latin typeface="Times New Roman"/>
                          <a:ea typeface="Calibri"/>
                          <a:cs typeface="Times New Roman"/>
                        </a:rPr>
                        <a:t> </a:t>
                      </a:r>
                      <a:endParaRPr lang="en-US" sz="2400" b="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468124">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Times New Roman" pitchFamily="18" charset="0"/>
                          <a:ea typeface="Calibri"/>
                          <a:cs typeface="Times New Roman" pitchFamily="18" charset="0"/>
                        </a:rPr>
                        <a:t>2005-2006</a:t>
                      </a:r>
                      <a:endParaRPr lang="en-US" sz="1100" dirty="0">
                        <a:latin typeface="Times New Roman" pitchFamily="18" charset="0"/>
                        <a:ea typeface="Calibri"/>
                        <a:cs typeface="Times New Roman" pitchFamily="18" charset="0"/>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2006-2007</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2007-2008</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2008-2009</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2009-2010</a:t>
                      </a:r>
                      <a:endParaRPr lang="en-US" sz="1100" dirty="0">
                        <a:latin typeface="Calibri"/>
                        <a:ea typeface="Calibri"/>
                        <a:cs typeface="Times New Roman"/>
                      </a:endParaRPr>
                    </a:p>
                  </a:txBody>
                  <a:tcPr marL="68580" marR="68580" marT="0" marB="0"/>
                </a:tc>
              </a:tr>
              <a:tr h="619462">
                <a:tc>
                  <a:txBody>
                    <a:bodyPr/>
                    <a:lstStyle/>
                    <a:p>
                      <a:pPr marL="0" marR="0">
                        <a:lnSpc>
                          <a:spcPct val="115000"/>
                        </a:lnSpc>
                        <a:spcBef>
                          <a:spcPts val="0"/>
                        </a:spcBef>
                        <a:spcAft>
                          <a:spcPts val="0"/>
                        </a:spcAft>
                      </a:pPr>
                      <a:r>
                        <a:rPr lang="en-US" sz="1400">
                          <a:latin typeface="Times New Roman"/>
                          <a:ea typeface="Calibri"/>
                          <a:cs typeface="Times New Roman"/>
                        </a:rPr>
                        <a:t> Free/Reduced Lunch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12%</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15%</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19%</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24%</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29%</a:t>
                      </a:r>
                      <a:endParaRPr lang="en-US" sz="1100" dirty="0">
                        <a:latin typeface="Calibri"/>
                        <a:ea typeface="Calibri"/>
                        <a:cs typeface="Times New Roman"/>
                      </a:endParaRPr>
                    </a:p>
                  </a:txBody>
                  <a:tcPr marL="68580" marR="68580" marT="0" marB="0"/>
                </a:tc>
              </a:tr>
              <a:tr h="468124">
                <a:tc>
                  <a:txBody>
                    <a:bodyPr/>
                    <a:lstStyle/>
                    <a:p>
                      <a:pPr marL="0" marR="0">
                        <a:lnSpc>
                          <a:spcPct val="115000"/>
                        </a:lnSpc>
                        <a:spcBef>
                          <a:spcPts val="0"/>
                        </a:spcBef>
                        <a:spcAft>
                          <a:spcPts val="0"/>
                        </a:spcAft>
                      </a:pPr>
                      <a:r>
                        <a:rPr lang="en-US" sz="1400">
                          <a:latin typeface="Times New Roman"/>
                          <a:ea typeface="Calibri"/>
                          <a:cs typeface="Times New Roman"/>
                        </a:rPr>
                        <a:t>Gifted</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4%</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3%</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5%</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6%</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5%</a:t>
                      </a:r>
                      <a:endParaRPr lang="en-US" sz="1100" dirty="0">
                        <a:latin typeface="Calibri"/>
                        <a:ea typeface="Calibri"/>
                        <a:cs typeface="Times New Roman"/>
                      </a:endParaRPr>
                    </a:p>
                  </a:txBody>
                  <a:tcPr marL="68580" marR="68580" marT="0" marB="0"/>
                </a:tc>
              </a:tr>
              <a:tr h="619462">
                <a:tc>
                  <a:txBody>
                    <a:bodyPr/>
                    <a:lstStyle/>
                    <a:p>
                      <a:pPr marL="0" marR="0">
                        <a:lnSpc>
                          <a:spcPct val="115000"/>
                        </a:lnSpc>
                        <a:spcBef>
                          <a:spcPts val="0"/>
                        </a:spcBef>
                        <a:spcAft>
                          <a:spcPts val="0"/>
                        </a:spcAft>
                      </a:pPr>
                      <a:r>
                        <a:rPr lang="en-US" sz="1400">
                          <a:latin typeface="Times New Roman"/>
                          <a:ea typeface="Calibri"/>
                          <a:cs typeface="Times New Roman"/>
                        </a:rPr>
                        <a:t>Special Education</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8%</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9%</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14%</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13%</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12%</a:t>
                      </a:r>
                      <a:endParaRPr lang="en-US" sz="1100" dirty="0">
                        <a:latin typeface="Calibri"/>
                        <a:ea typeface="Calibri"/>
                        <a:cs typeface="Times New Roman"/>
                      </a:endParaRPr>
                    </a:p>
                  </a:txBody>
                  <a:tcPr marL="68580" marR="68580" marT="0" marB="0"/>
                </a:tc>
              </a:tr>
              <a:tr h="468124">
                <a:tc>
                  <a:txBody>
                    <a:bodyPr/>
                    <a:lstStyle/>
                    <a:p>
                      <a:pPr marL="0" marR="0">
                        <a:lnSpc>
                          <a:spcPct val="115000"/>
                        </a:lnSpc>
                        <a:spcBef>
                          <a:spcPts val="0"/>
                        </a:spcBef>
                        <a:spcAft>
                          <a:spcPts val="0"/>
                        </a:spcAft>
                      </a:pPr>
                      <a:r>
                        <a:rPr lang="en-US" sz="1400">
                          <a:latin typeface="Times New Roman"/>
                          <a:ea typeface="Calibri"/>
                          <a:cs typeface="Times New Roman"/>
                        </a:rPr>
                        <a:t>Speech</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100" dirty="0" smtClean="0">
                          <a:latin typeface="Calibri"/>
                          <a:ea typeface="Calibri"/>
                          <a:cs typeface="Times New Roman"/>
                        </a:rPr>
                        <a:t>7%</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latin typeface="Times New Roman"/>
                          <a:ea typeface="Calibri"/>
                          <a:cs typeface="Times New Roman"/>
                        </a:rPr>
                        <a:t>7%</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4%</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5%</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smtClean="0">
                          <a:latin typeface="Times New Roman"/>
                          <a:ea typeface="Calibri"/>
                          <a:cs typeface="Times New Roman"/>
                        </a:rPr>
                        <a:t>4%</a:t>
                      </a:r>
                      <a:endParaRPr lang="en-US" sz="1100" dirty="0">
                        <a:latin typeface="Calibri"/>
                        <a:ea typeface="Calibri"/>
                        <a:cs typeface="Times New Roman"/>
                      </a:endParaRPr>
                    </a:p>
                  </a:txBody>
                  <a:tcPr marL="68580" marR="68580" marT="0" marB="0"/>
                </a:tc>
              </a:tr>
              <a:tr h="468124">
                <a:tc>
                  <a:txBody>
                    <a:bodyPr/>
                    <a:lstStyle/>
                    <a:p>
                      <a:pPr marL="0" marR="0">
                        <a:lnSpc>
                          <a:spcPct val="115000"/>
                        </a:lnSpc>
                        <a:spcBef>
                          <a:spcPts val="0"/>
                        </a:spcBef>
                        <a:spcAft>
                          <a:spcPts val="0"/>
                        </a:spcAft>
                      </a:pPr>
                      <a:r>
                        <a:rPr lang="en-US" sz="1400" dirty="0">
                          <a:latin typeface="Times New Roman"/>
                          <a:ea typeface="Calibri"/>
                          <a:cs typeface="Times New Roman"/>
                        </a:rPr>
                        <a:t>ELL</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5%</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6%</a:t>
                      </a:r>
                      <a:endParaRPr lang="en-US" sz="1100">
                        <a:latin typeface="Calibri"/>
                        <a:ea typeface="Calibri"/>
                        <a:cs typeface="Times New Roman"/>
                      </a:endParaRPr>
                    </a:p>
                  </a:txBody>
                  <a:tcPr marL="68580" marR="68580" marT="0" marB="0"/>
                </a:tc>
              </a:tr>
              <a:tr h="468124">
                <a:tc>
                  <a:txBody>
                    <a:bodyPr/>
                    <a:lstStyle/>
                    <a:p>
                      <a:pPr marL="0" marR="0">
                        <a:lnSpc>
                          <a:spcPct val="115000"/>
                        </a:lnSpc>
                        <a:spcBef>
                          <a:spcPts val="0"/>
                        </a:spcBef>
                        <a:spcAft>
                          <a:spcPts val="0"/>
                        </a:spcAft>
                      </a:pPr>
                      <a:r>
                        <a:rPr lang="en-US" sz="1400">
                          <a:latin typeface="Times New Roman"/>
                          <a:ea typeface="Calibri"/>
                          <a:cs typeface="Times New Roman"/>
                        </a:rPr>
                        <a:t>504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tc>
              </a:tr>
              <a:tr h="468124">
                <a:tc>
                  <a:txBody>
                    <a:bodyPr/>
                    <a:lstStyle/>
                    <a:p>
                      <a:pPr marL="0" marR="0">
                        <a:lnSpc>
                          <a:spcPct val="115000"/>
                        </a:lnSpc>
                        <a:spcBef>
                          <a:spcPts val="0"/>
                        </a:spcBef>
                        <a:spcAft>
                          <a:spcPts val="0"/>
                        </a:spcAft>
                      </a:pPr>
                      <a:r>
                        <a:rPr lang="en-US" sz="1400">
                          <a:latin typeface="Times New Roman"/>
                          <a:ea typeface="Calibri"/>
                          <a:cs typeface="Times New Roman"/>
                        </a:rPr>
                        <a:t>Title 1</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latin typeface="Times New Roman"/>
                          <a:ea typeface="Calibri"/>
                          <a:cs typeface="Times New Roman"/>
                        </a:rPr>
                        <a:t>0%</a:t>
                      </a:r>
                      <a:endParaRPr lang="en-US" sz="11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200" dirty="0">
                          <a:latin typeface="Times New Roman"/>
                          <a:ea typeface="Calibri"/>
                          <a:cs typeface="Times New Roman"/>
                        </a:rPr>
                        <a:t>0%</a:t>
                      </a:r>
                      <a:endParaRPr lang="en-US" sz="1100" dirty="0">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lstStyle/>
          <a:p>
            <a:r>
              <a:rPr lang="en-US" dirty="0" smtClean="0"/>
              <a:t>Our School</a:t>
            </a:r>
            <a:endParaRPr lang="en-US" dirty="0"/>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85000" lnSpcReduction="10000"/>
          </a:bodyPr>
          <a:lstStyle/>
          <a:p>
            <a:pPr lvl="0">
              <a:buFont typeface="Wingdings" pitchFamily="2" charset="2"/>
              <a:buChar char="Ø"/>
            </a:pPr>
            <a:r>
              <a:rPr lang="en-US" dirty="0" smtClean="0"/>
              <a:t>Develop a schedule that supports the CSIP (Committee for School Improvement and Planning)</a:t>
            </a:r>
          </a:p>
          <a:p>
            <a:pPr lvl="0">
              <a:buFont typeface="Wingdings" pitchFamily="2" charset="2"/>
              <a:buChar char="Ø"/>
            </a:pPr>
            <a:r>
              <a:rPr lang="en-US" dirty="0" smtClean="0"/>
              <a:t>Support schedules coordinated with the general education program (inclusion, interventions and planning) </a:t>
            </a:r>
          </a:p>
          <a:p>
            <a:pPr lvl="0">
              <a:buFont typeface="Wingdings" pitchFamily="2" charset="2"/>
              <a:buChar char="Ø"/>
            </a:pPr>
            <a:r>
              <a:rPr lang="en-US" dirty="0" smtClean="0"/>
              <a:t>Uninterrupted blocks of time for reading and math (refer to SOQs from the state standards for minimum requirements at each grade level)</a:t>
            </a:r>
          </a:p>
          <a:p>
            <a:pPr lvl="0">
              <a:buFont typeface="Wingdings" pitchFamily="2" charset="2"/>
              <a:buChar char="Ø"/>
            </a:pPr>
            <a:r>
              <a:rPr lang="en-US" dirty="0" smtClean="0"/>
              <a:t>Common daily grade level planning time/instructional time for teachers (this could provide a time for staff development for grade level teams of teachers)</a:t>
            </a:r>
          </a:p>
          <a:p>
            <a:pPr lvl="0">
              <a:buFont typeface="Wingdings" pitchFamily="2" charset="2"/>
              <a:buChar char="Ø"/>
            </a:pPr>
            <a:r>
              <a:rPr lang="en-US" dirty="0" smtClean="0"/>
              <a:t>Incorporated block of time for intervention/ enrichment to meet the needs of RTI (Response To Intervention) and Gateway</a:t>
            </a:r>
          </a:p>
        </p:txBody>
      </p:sp>
      <p:sp>
        <p:nvSpPr>
          <p:cNvPr id="3" name="Title 2"/>
          <p:cNvSpPr>
            <a:spLocks noGrp="1"/>
          </p:cNvSpPr>
          <p:nvPr>
            <p:ph type="title"/>
          </p:nvPr>
        </p:nvSpPr>
        <p:spPr>
          <a:xfrm>
            <a:off x="457200" y="274638"/>
            <a:ext cx="8229600" cy="944562"/>
          </a:xfrm>
        </p:spPr>
        <p:txBody>
          <a:bodyPr>
            <a:normAutofit fontScale="90000"/>
          </a:bodyPr>
          <a:lstStyle/>
          <a:p>
            <a:pPr lvl="0"/>
            <a:r>
              <a:rPr lang="en-US" dirty="0" smtClean="0"/>
              <a:t>Instructional Priorities:</a:t>
            </a:r>
            <a:br>
              <a:rPr lang="en-US" dirty="0" smtClean="0"/>
            </a:br>
            <a:endParaRPr lang="en-US" dirty="0"/>
          </a:p>
        </p:txBody>
      </p:sp>
      <p:pic>
        <p:nvPicPr>
          <p:cNvPr id="4" name="Picture 3" descr="kidpics2.gif"/>
          <p:cNvPicPr>
            <a:picLocks noChangeAspect="1"/>
          </p:cNvPicPr>
          <p:nvPr/>
        </p:nvPicPr>
        <p:blipFill>
          <a:blip r:embed="rId2" cstate="print"/>
          <a:stretch>
            <a:fillRect/>
          </a:stretch>
        </p:blipFill>
        <p:spPr>
          <a:xfrm>
            <a:off x="7391400" y="228600"/>
            <a:ext cx="1457325" cy="1266825"/>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 calcmode="lin" valueType="num">
                                      <p:cBhvr>
                                        <p:cTn id="23" dur="10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p:cTn id="31" dur="10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10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2">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229600" cy="1143000"/>
          </a:xfrm>
        </p:spPr>
        <p:txBody>
          <a:bodyPr/>
          <a:lstStyle/>
          <a:p>
            <a:r>
              <a:rPr lang="en-US" dirty="0" smtClean="0"/>
              <a:t>Supporting Research</a:t>
            </a:r>
            <a:endParaRPr lang="en-US" dirty="0"/>
          </a:p>
        </p:txBody>
      </p:sp>
      <p:sp>
        <p:nvSpPr>
          <p:cNvPr id="5" name="Content Placeholder 4"/>
          <p:cNvSpPr>
            <a:spLocks noGrp="1"/>
          </p:cNvSpPr>
          <p:nvPr>
            <p:ph idx="1"/>
          </p:nvPr>
        </p:nvSpPr>
        <p:spPr/>
        <p:txBody>
          <a:bodyPr>
            <a:normAutofit fontScale="92500"/>
          </a:bodyPr>
          <a:lstStyle/>
          <a:p>
            <a:pPr>
              <a:buNone/>
            </a:pPr>
            <a:r>
              <a:rPr lang="en-US" dirty="0" smtClean="0"/>
              <a:t> </a:t>
            </a:r>
            <a:r>
              <a:rPr lang="en-US" dirty="0" err="1" smtClean="0"/>
              <a:t>Gumm</a:t>
            </a:r>
            <a:r>
              <a:rPr lang="en-US" dirty="0" smtClean="0"/>
              <a:t> and Turner, 2004, found that students need a minimum of 90 minutes of uninterrupted reading instruction per day in order to for sufficient reading development, the goal being to read on grade level.</a:t>
            </a:r>
          </a:p>
          <a:p>
            <a:pPr>
              <a:buNone/>
            </a:pPr>
            <a:r>
              <a:rPr lang="en-US" dirty="0" smtClean="0"/>
              <a:t> Their evidence also shows that the most effective teachers are those that deliver reading instruction with density. </a:t>
            </a:r>
          </a:p>
          <a:p>
            <a:pPr>
              <a:buNone/>
            </a:pPr>
            <a:r>
              <a:rPr lang="en-US" dirty="0" smtClean="0"/>
              <a:t> Therefore, at-risk students require more instructional time each day with instruction that has greater density (</a:t>
            </a:r>
            <a:r>
              <a:rPr lang="en-US" dirty="0" err="1" smtClean="0"/>
              <a:t>Gumm</a:t>
            </a:r>
            <a:r>
              <a:rPr lang="en-US" dirty="0" smtClean="0"/>
              <a:t> &amp; Turner, 2004).</a:t>
            </a:r>
            <a:endParaRPr lang="en-US" dirty="0"/>
          </a:p>
        </p:txBody>
      </p:sp>
    </p:spTree>
  </p:cSld>
  <p:clrMapOvr>
    <a:masterClrMapping/>
  </p:clrMapOvr>
  <p:transition spd="med">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525963"/>
          </a:xfrm>
        </p:spPr>
        <p:txBody>
          <a:bodyPr>
            <a:normAutofit fontScale="92500" lnSpcReduction="10000"/>
          </a:bodyPr>
          <a:lstStyle/>
          <a:p>
            <a:pPr>
              <a:buNone/>
            </a:pPr>
            <a:r>
              <a:rPr lang="en-US" dirty="0" smtClean="0"/>
              <a:t>Increases in the amount of Common Planning Time are strongly associated with increases in the amount of time the teachers can spend coordinating content, diagnosing individual student needs, planning special events, conducting parent conferences, regrouping, and rescheduling.  (Mac </a:t>
            </a:r>
            <a:r>
              <a:rPr lang="en-US" dirty="0" err="1" smtClean="0"/>
              <a:t>Iver</a:t>
            </a:r>
            <a:r>
              <a:rPr lang="en-US" dirty="0" smtClean="0"/>
              <a:t>, 1990).</a:t>
            </a:r>
          </a:p>
          <a:p>
            <a:pPr>
              <a:buNone/>
            </a:pPr>
            <a:r>
              <a:rPr lang="en-US" dirty="0" smtClean="0"/>
              <a:t>CPT promotes heightened levels of teacher collegiality (</a:t>
            </a:r>
            <a:r>
              <a:rPr lang="en-US" dirty="0" err="1" smtClean="0"/>
              <a:t>Lipsitz</a:t>
            </a:r>
            <a:r>
              <a:rPr lang="en-US" dirty="0" smtClean="0"/>
              <a:t>, 1984; Rice, 2003), professionalism in curriculum development (</a:t>
            </a:r>
            <a:r>
              <a:rPr lang="en-US" dirty="0" err="1" smtClean="0"/>
              <a:t>Lipsitz</a:t>
            </a:r>
            <a:r>
              <a:rPr lang="en-US" dirty="0" smtClean="0"/>
              <a:t>, 1984), and reduces teacher isolation (Rice, 2003).</a:t>
            </a:r>
          </a:p>
          <a:p>
            <a:pPr>
              <a:buNone/>
            </a:pPr>
            <a:endParaRPr lang="en-US" dirty="0" smtClean="0"/>
          </a:p>
        </p:txBody>
      </p:sp>
      <p:sp>
        <p:nvSpPr>
          <p:cNvPr id="3" name="Title 2"/>
          <p:cNvSpPr>
            <a:spLocks noGrp="1"/>
          </p:cNvSpPr>
          <p:nvPr>
            <p:ph type="title"/>
          </p:nvPr>
        </p:nvSpPr>
        <p:spPr/>
        <p:txBody>
          <a:bodyPr/>
          <a:lstStyle/>
          <a:p>
            <a:r>
              <a:rPr lang="en-US" dirty="0" smtClean="0"/>
              <a:t>Supporting Research </a:t>
            </a:r>
            <a:r>
              <a:rPr lang="en-US" dirty="0" err="1" smtClean="0"/>
              <a:t>con’t</a:t>
            </a:r>
            <a:r>
              <a:rPr lang="en-US" dirty="0" smtClean="0"/>
              <a:t>.</a:t>
            </a:r>
            <a:endParaRPr lang="en-US" dirty="0"/>
          </a:p>
        </p:txBody>
      </p:sp>
    </p:spTree>
  </p:cSld>
  <p:clrMapOvr>
    <a:masterClrMapping/>
  </p:clrMapOvr>
  <p:transition spd="med">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Common Planning Time for grade level teachers and special education teachers at the grade level</a:t>
            </a:r>
          </a:p>
          <a:p>
            <a:pPr lvl="0"/>
            <a:r>
              <a:rPr lang="en-US" dirty="0" smtClean="0"/>
              <a:t>A block of time at each grade level to incorporate the Student Intervention Specialist </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Organizational Priorities:</a:t>
            </a:r>
            <a:br>
              <a:rPr lang="en-US" dirty="0" smtClean="0"/>
            </a:br>
            <a:endParaRPr lang="en-US" dirty="0"/>
          </a:p>
        </p:txBody>
      </p:sp>
      <p:pic>
        <p:nvPicPr>
          <p:cNvPr id="4" name="Picture 3" descr="kidpics3.gif"/>
          <p:cNvPicPr>
            <a:picLocks noChangeAspect="1"/>
          </p:cNvPicPr>
          <p:nvPr/>
        </p:nvPicPr>
        <p:blipFill>
          <a:blip r:embed="rId2" cstate="print"/>
          <a:stretch>
            <a:fillRect/>
          </a:stretch>
        </p:blipFill>
        <p:spPr>
          <a:xfrm>
            <a:off x="4876800" y="4114800"/>
            <a:ext cx="2667000" cy="1620456"/>
          </a:xfrm>
          <a:prstGeom prst="rect">
            <a:avLst/>
          </a:prstGeom>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454</TotalTime>
  <Words>2760</Words>
  <Application>Microsoft Macintosh PowerPoint</Application>
  <PresentationFormat>On-screen Show (4:3)</PresentationFormat>
  <Paragraphs>530</Paragraphs>
  <Slides>23</Slides>
  <Notes>0</Notes>
  <HiddenSlides>0</HiddenSlides>
  <MMClips>0</MMClips>
  <ScaleCrop>false</ScaleCrop>
  <HeadingPairs>
    <vt:vector size="4" baseType="variant">
      <vt:variant>
        <vt:lpstr>Design Template</vt:lpstr>
      </vt:variant>
      <vt:variant>
        <vt:i4>1</vt:i4>
      </vt:variant>
      <vt:variant>
        <vt:lpstr>Slide Titles</vt:lpstr>
      </vt:variant>
      <vt:variant>
        <vt:i4>23</vt:i4>
      </vt:variant>
    </vt:vector>
  </HeadingPairs>
  <TitlesOfParts>
    <vt:vector size="24" baseType="lpstr">
      <vt:lpstr>Concourse</vt:lpstr>
      <vt:lpstr>Elementary  Master  Scheduling</vt:lpstr>
      <vt:lpstr>Our School</vt:lpstr>
      <vt:lpstr>Our School</vt:lpstr>
      <vt:lpstr>Our School</vt:lpstr>
      <vt:lpstr>Our School</vt:lpstr>
      <vt:lpstr>Instructional Priorities: </vt:lpstr>
      <vt:lpstr>Supporting Research</vt:lpstr>
      <vt:lpstr>Supporting Research con’t.</vt:lpstr>
      <vt:lpstr>Organizational Priorities: </vt:lpstr>
      <vt:lpstr>Constraints: </vt:lpstr>
      <vt:lpstr>Constraints cont.: </vt:lpstr>
      <vt:lpstr>Constraints cont.:</vt:lpstr>
      <vt:lpstr>Possible things to consider: </vt:lpstr>
      <vt:lpstr>Timeline of Scheduling for the 2010-2011 School Year</vt:lpstr>
      <vt:lpstr>Slide 15</vt:lpstr>
      <vt:lpstr>Slide 16</vt:lpstr>
      <vt:lpstr>Our Master Schedule</vt:lpstr>
      <vt:lpstr>Our Master Schedule Continued</vt:lpstr>
      <vt:lpstr>Our Master Schedule Continued</vt:lpstr>
      <vt:lpstr>Our Master Schedule Continued</vt:lpstr>
      <vt:lpstr>Encore (Music, Art, Library, Guidance and P.E.)  Scheduling</vt:lpstr>
      <vt:lpstr>Time Allocations</vt:lpstr>
      <vt:lpstr>Bibliography</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Master  Scheduling</dc:title>
  <dc:creator>user</dc:creator>
  <cp:lastModifiedBy>Brad Bizzell</cp:lastModifiedBy>
  <cp:revision>37</cp:revision>
  <dcterms:created xsi:type="dcterms:W3CDTF">2010-05-05T14:55:07Z</dcterms:created>
  <dcterms:modified xsi:type="dcterms:W3CDTF">2010-05-05T14:55:43Z</dcterms:modified>
</cp:coreProperties>
</file>