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9D2937-474A-4FB1-928B-0A87CD6633D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DE0243-3ACB-4D6A-8788-005B14699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00400"/>
            <a:ext cx="6172200" cy="242776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Middle School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Master Schedule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0"/>
            <a:ext cx="7467600" cy="1143000"/>
          </a:xfrm>
        </p:spPr>
        <p:txBody>
          <a:bodyPr/>
          <a:lstStyle/>
          <a:p>
            <a:r>
              <a:rPr lang="en-US" b="1" dirty="0" smtClean="0"/>
              <a:t>Course Offerings: Core classes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685800"/>
          <a:ext cx="3810000" cy="277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Sections Needed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Student Requests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Math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Acc. Math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Math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Algebra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</a:tr>
              <a:tr h="27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Geometry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685800"/>
          <a:ext cx="4038600" cy="275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Sections Needed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Student Requests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English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English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DB English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</a:tr>
              <a:tr h="313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English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3810000" cy="264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228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Sections Needed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Student Requests</a:t>
                      </a:r>
                    </a:p>
                  </a:txBody>
                  <a:tcPr marL="9525" marR="9525" marT="9525" marB="0" anchor="b"/>
                </a:tc>
              </a:tr>
              <a:tr h="347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</a:tr>
              <a:tr h="347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Science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</a:tr>
              <a:tr h="347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</a:tr>
              <a:tr h="347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Science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</a:tr>
              <a:tr h="347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</a:tr>
              <a:tr h="347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Science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3581400"/>
          <a:ext cx="4191000" cy="312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427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Sections Needed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Student Requests</a:t>
                      </a:r>
                    </a:p>
                  </a:txBody>
                  <a:tcPr marL="9525" marR="9525" marT="9525" marB="0" anchor="b"/>
                </a:tc>
              </a:tr>
              <a:tr h="299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 History 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</a:tr>
              <a:tr h="299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US History 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</a:tr>
              <a:tr h="299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 History 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</a:tr>
              <a:tr h="427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US History 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</a:tr>
              <a:tr h="427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Civics/Economics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</a:tr>
              <a:tr h="637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Adv Civics/Economics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b="1" dirty="0" smtClean="0"/>
              <a:t>Course Offerings:</a:t>
            </a:r>
            <a:br>
              <a:rPr lang="en-US" b="1" dirty="0" smtClean="0"/>
            </a:br>
            <a:r>
              <a:rPr lang="en-US" b="1" dirty="0" smtClean="0"/>
              <a:t>Electives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990600"/>
          <a:ext cx="3657600" cy="562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300480"/>
                <a:gridCol w="1300480"/>
              </a:tblGrid>
              <a:tr h="477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Electives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Sections Needed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Student Requests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 7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 8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Band 6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Band 7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Band 8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Choir 6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Choir 7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Choir 8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665" marR="4665" marT="9525" marB="0" anchor="b"/>
                </a:tc>
              </a:tr>
              <a:tr h="419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Exploratory Art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4665" marR="4665" marT="9525" marB="0" anchor="b"/>
                </a:tc>
              </a:tr>
              <a:tr h="3361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Exploratory World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Cultures     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4665" marR="4665" marT="9525" marB="0" anchor="b"/>
                </a:tc>
              </a:tr>
              <a:tr h="419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Exploratory Technology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French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Journalism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4665" marR="4665" marT="9525" marB="0" anchor="b"/>
                </a:tc>
              </a:tr>
              <a:tr h="3361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Keyboarding</a:t>
                      </a:r>
                    </a:p>
                  </a:txBody>
                  <a:tcPr marL="4665" marR="466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665" marR="466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Latin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4665" marR="4665" marT="9525" marB="0" anchor="b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</p:nvPr>
        </p:nvGraphicFramePr>
        <p:xfrm>
          <a:off x="4419600" y="304800"/>
          <a:ext cx="4191000" cy="630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451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Electives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Sections Needed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Student Requests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Photography - semester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Remedial English 6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Remedial English 7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Remedial English 8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Remedial Math 6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Remedial Math 7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Remedial Math 8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665" marR="4665" marT="9525" marB="0" anchor="b"/>
                </a:tc>
              </a:tr>
              <a:tr h="20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Spanish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665" marR="4665" marT="9525" marB="0" anchor="b"/>
                </a:tc>
              </a:tr>
              <a:tr h="20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Hall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665" marR="4665" marT="9525" marB="0" anchor="b"/>
                </a:tc>
              </a:tr>
              <a:tr h="20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Technology 7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4665" marR="4665" marT="9525" marB="0" anchor="b"/>
                </a:tc>
              </a:tr>
              <a:tr h="202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Technology 8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Theater Arts - semester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 Exploration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 Exploration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 Exploration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4665" marR="4665" marT="9525" marB="0" anchor="b"/>
                </a:tc>
              </a:tr>
              <a:tr h="39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 Exploration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665" marR="466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</p:nvPr>
        </p:nvGraphicFramePr>
        <p:xfrm>
          <a:off x="457200" y="1828800"/>
          <a:ext cx="3657600" cy="167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Physical Education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Sections Needed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# Student Requests</a:t>
                      </a:r>
                    </a:p>
                  </a:txBody>
                  <a:tcPr marL="4665" marR="466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 6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208</a:t>
                      </a:r>
                    </a:p>
                  </a:txBody>
                  <a:tcPr marL="4665" marR="466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 7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</a:t>
                      </a:r>
                    </a:p>
                  </a:txBody>
                  <a:tcPr marL="4665" marR="466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 8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665" marR="466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4665" marR="4665" marT="9525" marB="0" anchor="b"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</p:nvPr>
        </p:nvGraphicFramePr>
        <p:xfrm>
          <a:off x="4495800" y="1828800"/>
          <a:ext cx="365760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Sections</a:t>
                      </a:r>
                      <a:r>
                        <a:rPr lang="en-US" sz="1800" b="1" i="0" u="sng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Needed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b="1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# Student</a:t>
                      </a:r>
                      <a:r>
                        <a:rPr lang="en-US" sz="1800" b="1" u="sng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Requests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Life Skills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3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Life Skills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Life Skills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Directed Study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Directed Study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Directed Study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"/>
          </p:nvPr>
        </p:nvSpPr>
        <p:spPr>
          <a:xfrm>
            <a:off x="381000" y="533400"/>
            <a:ext cx="3657600" cy="914400"/>
          </a:xfrm>
        </p:spPr>
        <p:txBody>
          <a:bodyPr/>
          <a:lstStyle/>
          <a:p>
            <a:pPr algn="ctr"/>
            <a:r>
              <a:rPr lang="en-US" sz="2800" dirty="0" smtClean="0"/>
              <a:t>PE: Course Offerings</a:t>
            </a: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419600" y="152400"/>
            <a:ext cx="4038600" cy="1295400"/>
          </a:xfrm>
        </p:spPr>
        <p:txBody>
          <a:bodyPr/>
          <a:lstStyle/>
          <a:p>
            <a:pPr algn="ctr"/>
            <a:r>
              <a:rPr lang="en-US" sz="2800" dirty="0" smtClean="0"/>
              <a:t>Special Education: Course Offerings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229600" cy="624535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“First comes thought; then ORGANIZATION of that thought, into ideas and plans; then transformation of those plans into reality. The beginning, as you will observe, is in your imagination.”</a:t>
            </a:r>
          </a:p>
          <a:p>
            <a:pPr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</a:rPr>
              <a:t>- Napoleon Hill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the school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Located in the rural mountains of VA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Student population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641 students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6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grade: 211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7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grade: 224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8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grade: 211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Limited diversity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Only 2 ESL students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Administration, Teacher, and Staff population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2 administrators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32 </a:t>
            </a:r>
            <a:r>
              <a:rPr lang="en-US" b="1" dirty="0">
                <a:solidFill>
                  <a:schemeClr val="bg1"/>
                </a:solidFill>
              </a:rPr>
              <a:t>academic </a:t>
            </a:r>
            <a:r>
              <a:rPr lang="en-US" b="1" dirty="0" smtClean="0">
                <a:solidFill>
                  <a:schemeClr val="bg1"/>
                </a:solidFill>
              </a:rPr>
              <a:t>teachers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smtClean="0">
                <a:solidFill>
                  <a:schemeClr val="bg1"/>
                </a:solidFill>
              </a:rPr>
              <a:t>13 </a:t>
            </a:r>
            <a:r>
              <a:rPr lang="en-US" b="1" dirty="0">
                <a:solidFill>
                  <a:schemeClr val="bg1"/>
                </a:solidFill>
              </a:rPr>
              <a:t>special education </a:t>
            </a:r>
            <a:r>
              <a:rPr lang="en-US" b="1" dirty="0" smtClean="0">
                <a:solidFill>
                  <a:schemeClr val="bg1"/>
                </a:solidFill>
              </a:rPr>
              <a:t>teachers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1 librarian 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2 counselors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3 </a:t>
            </a:r>
            <a:r>
              <a:rPr lang="en-US" b="1" dirty="0">
                <a:solidFill>
                  <a:schemeClr val="bg1"/>
                </a:solidFill>
              </a:rPr>
              <a:t>clerical </a:t>
            </a:r>
            <a:r>
              <a:rPr lang="en-US" b="1" dirty="0" smtClean="0">
                <a:solidFill>
                  <a:schemeClr val="bg1"/>
                </a:solidFill>
              </a:rPr>
              <a:t>staff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1 </a:t>
            </a:r>
            <a:r>
              <a:rPr lang="en-US" b="1" dirty="0">
                <a:solidFill>
                  <a:schemeClr val="bg1"/>
                </a:solidFill>
              </a:rPr>
              <a:t>shared resource </a:t>
            </a:r>
            <a:r>
              <a:rPr lang="en-US" b="1" dirty="0" smtClean="0">
                <a:solidFill>
                  <a:schemeClr val="bg1"/>
                </a:solidFill>
              </a:rPr>
              <a:t>officer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4 custodians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1 </a:t>
            </a:r>
            <a:r>
              <a:rPr lang="en-US" b="1" dirty="0">
                <a:solidFill>
                  <a:schemeClr val="bg1"/>
                </a:solidFill>
              </a:rPr>
              <a:t>shared school </a:t>
            </a:r>
            <a:r>
              <a:rPr lang="en-US" b="1" dirty="0" smtClean="0">
                <a:solidFill>
                  <a:schemeClr val="bg1"/>
                </a:solidFill>
              </a:rPr>
              <a:t>nurse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13 </a:t>
            </a:r>
            <a:r>
              <a:rPr lang="en-US" b="1" dirty="0">
                <a:solidFill>
                  <a:schemeClr val="bg1"/>
                </a:solidFill>
              </a:rPr>
              <a:t>males and 62 </a:t>
            </a:r>
            <a:r>
              <a:rPr lang="en-US" b="1" dirty="0" smtClean="0">
                <a:solidFill>
                  <a:schemeClr val="bg1"/>
                </a:solidFill>
              </a:rPr>
              <a:t>females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Instructional 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14 year old school building 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Renovated in 2001/2002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Ample space for all students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In classrooms and building as a whole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Connected to the high school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Access to technology for all students and teachers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2 computer labs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2 laptop carts per grade level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Gym and auxiliary gym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Extra spaces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Life skills kitchen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Sensory room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Technologies and robotics classroom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Library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Science  labs in classrooms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Band room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Art room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Large cafeteria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b="1" dirty="0" smtClean="0"/>
              <a:t>Organizational Priorities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229600" cy="48006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</a:rPr>
              <a:t>School day: 7:50 </a:t>
            </a:r>
            <a:r>
              <a:rPr lang="en-US" sz="2800" b="1">
                <a:solidFill>
                  <a:schemeClr val="bg1"/>
                </a:solidFill>
              </a:rPr>
              <a:t>to </a:t>
            </a:r>
            <a:r>
              <a:rPr lang="en-US" sz="2800" b="1" dirty="0" smtClean="0">
                <a:solidFill>
                  <a:schemeClr val="bg1"/>
                </a:solidFill>
              </a:rPr>
              <a:t>3</a:t>
            </a:r>
            <a:r>
              <a:rPr lang="en-US" sz="2800" b="1" smtClean="0">
                <a:solidFill>
                  <a:schemeClr val="bg1"/>
                </a:solidFill>
              </a:rPr>
              <a:t>:00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</a:rPr>
              <a:t>Seven 50 minute classes per day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</a:rPr>
              <a:t>Two 100 person teams per grade level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</a:rPr>
              <a:t>6 teachers per team (4 core teachers, 2 special education teachers) and one instructional assistant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</a:rPr>
              <a:t>Exception: 6</a:t>
            </a:r>
            <a:r>
              <a:rPr lang="en-US" sz="28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2800" b="1" dirty="0" smtClean="0">
                <a:solidFill>
                  <a:schemeClr val="bg1"/>
                </a:solidFill>
              </a:rPr>
              <a:t> grade has 7 teachers to account for double block English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</a:rPr>
              <a:t>30 minute lunch</a:t>
            </a:r>
          </a:p>
          <a:p>
            <a:pPr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</a:rPr>
              <a:t>Teacher planning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</a:rPr>
              <a:t>One with grade level and one individual</a:t>
            </a: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467600" cy="1143000"/>
          </a:xfrm>
        </p:spPr>
        <p:txBody>
          <a:bodyPr/>
          <a:lstStyle/>
          <a:p>
            <a:r>
              <a:rPr lang="en-US" b="1" dirty="0" smtClean="0"/>
              <a:t>Instructional Priorities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3657600" cy="4572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u="sng" dirty="0" smtClean="0">
                <a:solidFill>
                  <a:schemeClr val="bg1"/>
                </a:solidFill>
              </a:rPr>
              <a:t>CORE CLASSES</a:t>
            </a:r>
          </a:p>
          <a:p>
            <a:pPr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Students can chose from regular or advanced classes in all core areas </a:t>
            </a:r>
          </a:p>
          <a:p>
            <a:pPr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Mandatory double block English for 6</a:t>
            </a:r>
            <a:r>
              <a:rPr lang="en-US" sz="6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dirty="0" smtClean="0">
                <a:solidFill>
                  <a:schemeClr val="bg1"/>
                </a:solidFill>
              </a:rPr>
              <a:t> graders</a:t>
            </a:r>
          </a:p>
          <a:p>
            <a:pPr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Remedial math and English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If the students failed the previous years SOL or are failing</a:t>
            </a:r>
          </a:p>
          <a:p>
            <a:pPr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Algebra ad Geometry for 7</a:t>
            </a:r>
            <a:r>
              <a:rPr lang="en-US" sz="6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dirty="0" smtClean="0">
                <a:solidFill>
                  <a:schemeClr val="bg1"/>
                </a:solidFill>
              </a:rPr>
              <a:t> and 8</a:t>
            </a:r>
            <a:r>
              <a:rPr lang="en-US" sz="6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dirty="0" smtClean="0">
                <a:solidFill>
                  <a:schemeClr val="bg1"/>
                </a:solidFill>
              </a:rPr>
              <a:t> graders</a:t>
            </a:r>
          </a:p>
          <a:p>
            <a:pPr>
              <a:buFont typeface="Courier New" pitchFamily="49" charset="0"/>
              <a:buChar char="o"/>
            </a:pPr>
            <a:endParaRPr lang="en-US" sz="6400" b="1" dirty="0" smtClean="0">
              <a:solidFill>
                <a:schemeClr val="bg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6400" b="1" dirty="0" smtClean="0">
              <a:solidFill>
                <a:schemeClr val="bg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6400" b="1" dirty="0" smtClean="0">
              <a:solidFill>
                <a:schemeClr val="bg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6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6400" b="1" u="sng" dirty="0" smtClean="0">
                <a:solidFill>
                  <a:schemeClr val="bg1"/>
                </a:solidFill>
              </a:rPr>
              <a:t>SPECIAL EDUCATION CLASSES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Life skills  (6</a:t>
            </a:r>
            <a:r>
              <a:rPr lang="en-US" sz="6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dirty="0" smtClean="0">
                <a:solidFill>
                  <a:schemeClr val="bg1"/>
                </a:solidFill>
              </a:rPr>
              <a:t> -8</a:t>
            </a:r>
            <a:r>
              <a:rPr lang="en-US" sz="6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dirty="0" smtClean="0">
                <a:solidFill>
                  <a:schemeClr val="bg1"/>
                </a:solidFill>
              </a:rPr>
              <a:t>) 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Directed study (6</a:t>
            </a:r>
            <a:r>
              <a:rPr lang="en-US" sz="6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dirty="0" smtClean="0">
                <a:solidFill>
                  <a:schemeClr val="bg1"/>
                </a:solidFill>
              </a:rPr>
              <a:t> – 8</a:t>
            </a:r>
            <a:r>
              <a:rPr lang="en-US" sz="6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43400" y="1143000"/>
            <a:ext cx="3657600" cy="4572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u="sng" dirty="0" smtClean="0">
                <a:solidFill>
                  <a:schemeClr val="bg1"/>
                </a:solidFill>
              </a:rPr>
              <a:t>ELECTIVES</a:t>
            </a:r>
          </a:p>
          <a:p>
            <a:pPr>
              <a:buFont typeface="Courier New" pitchFamily="49" charset="0"/>
              <a:buChar char="o"/>
            </a:pPr>
            <a:r>
              <a:rPr lang="en-US" sz="6400" b="1" i="1" dirty="0" smtClean="0">
                <a:solidFill>
                  <a:schemeClr val="bg1"/>
                </a:solidFill>
              </a:rPr>
              <a:t>Electives for all students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Choir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Band 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Exploration classes offered in all subjects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These act as remediation and enrichment periods. </a:t>
            </a:r>
          </a:p>
          <a:p>
            <a:pPr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 </a:t>
            </a:r>
            <a:r>
              <a:rPr lang="en-US" sz="6400" b="1" i="1" dirty="0" smtClean="0">
                <a:solidFill>
                  <a:schemeClr val="bg1"/>
                </a:solidFill>
              </a:rPr>
              <a:t>Electives for 6</a:t>
            </a:r>
            <a:r>
              <a:rPr lang="en-US" sz="6400" b="1" i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i="1" dirty="0" smtClean="0">
                <a:solidFill>
                  <a:schemeClr val="bg1"/>
                </a:solidFill>
              </a:rPr>
              <a:t> graders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Exploratory rotation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Consists of 3 classes: art, technology, and world cultures</a:t>
            </a:r>
          </a:p>
          <a:p>
            <a:pPr>
              <a:buFont typeface="Courier New" pitchFamily="49" charset="0"/>
              <a:buChar char="o"/>
            </a:pPr>
            <a:r>
              <a:rPr lang="en-US" sz="6400" b="1" i="1" dirty="0" smtClean="0">
                <a:solidFill>
                  <a:schemeClr val="bg1"/>
                </a:solidFill>
              </a:rPr>
              <a:t>Electives for 7</a:t>
            </a:r>
            <a:r>
              <a:rPr lang="en-US" sz="6400" b="1" i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i="1" dirty="0" smtClean="0">
                <a:solidFill>
                  <a:schemeClr val="bg1"/>
                </a:solidFill>
              </a:rPr>
              <a:t> and 8</a:t>
            </a:r>
            <a:r>
              <a:rPr lang="en-US" sz="6400" b="1" i="1" baseline="30000" dirty="0" smtClean="0">
                <a:solidFill>
                  <a:schemeClr val="bg1"/>
                </a:solidFill>
              </a:rPr>
              <a:t>th</a:t>
            </a:r>
            <a:r>
              <a:rPr lang="en-US" sz="6400" b="1" i="1" dirty="0" smtClean="0">
                <a:solidFill>
                  <a:schemeClr val="bg1"/>
                </a:solidFill>
              </a:rPr>
              <a:t> graders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Foreign language (French, Spanish, Latin)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Study Hall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Theater arts- semester course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Keyboarding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Journalism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b="1" dirty="0" smtClean="0">
                <a:solidFill>
                  <a:schemeClr val="bg1"/>
                </a:solidFill>
              </a:rPr>
              <a:t>Photography- semester course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 to the 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3 Lunch periods (30 minutes) 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5 </a:t>
            </a:r>
            <a:r>
              <a:rPr lang="en-US" b="1" dirty="0">
                <a:solidFill>
                  <a:schemeClr val="bg1"/>
                </a:solidFill>
              </a:rPr>
              <a:t>minute class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</a:p>
          <a:p>
            <a:pPr lvl="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Will </a:t>
            </a:r>
            <a:r>
              <a:rPr lang="en-US" b="1" dirty="0">
                <a:solidFill>
                  <a:schemeClr val="bg1"/>
                </a:solidFill>
              </a:rPr>
              <a:t>foreign language teachers be part </a:t>
            </a:r>
            <a:r>
              <a:rPr lang="en-US" b="1" dirty="0" smtClean="0">
                <a:solidFill>
                  <a:schemeClr val="bg1"/>
                </a:solidFill>
              </a:rPr>
              <a:t>time?</a:t>
            </a:r>
          </a:p>
          <a:p>
            <a:pPr lvl="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Bells?</a:t>
            </a:r>
          </a:p>
          <a:p>
            <a:pPr lvl="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Too </a:t>
            </a:r>
            <a:r>
              <a:rPr lang="en-US" b="1" dirty="0">
                <a:solidFill>
                  <a:schemeClr val="bg1"/>
                </a:solidFill>
              </a:rPr>
              <a:t>many students in the hall at the same time during class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</a:p>
          <a:p>
            <a:pPr lvl="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6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grade double block reading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Well funded master schedule scenario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If budget restraints…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Program cuts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Larger class sizes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OVERALL Schedule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838200" y="762000"/>
          <a:ext cx="7467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6th Grade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HR/Attend.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1st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2nd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3rd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7th Period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7:50 - 8:05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8:05 - 8:55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9:00 - 9:50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9:55 - 10:45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10:50 - 11:20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11:25 - 12:15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12:20 - 1:10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1:15 - 2:05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2:10 - 3:00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Team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Team 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7th Grade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HR/Attend.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1st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2nd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3rd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7th Period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7:50 - 8:05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8:05 - 8:55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9:00 - 9:50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9:55 - 10:45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10:50 - 11:40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11:45 - 12:15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12:20 - 1:10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1:15 - 2:05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2:10 - 3:00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Team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Team 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8th Grade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HR/Attend.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1st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2nd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3rd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6th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7th Period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7:50 - 8:05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8:05 - 8:55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9:00 - 9:50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9:55 - 10:45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10:50 - 11:40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11:45 - 12:35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12:40 - 1:10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1:15 - 2:05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2:10 - 3:00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Team 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Team 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PE/Elective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04800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Middle School </a:t>
            </a:r>
            <a:br>
              <a:rPr lang="en-US" sz="3600" b="1" dirty="0" smtClean="0"/>
            </a:br>
            <a:r>
              <a:rPr lang="en-US" sz="3600" b="1" dirty="0" smtClean="0"/>
              <a:t>Basic Structure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1" y="228601"/>
          <a:ext cx="3812781" cy="305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/>
                <a:gridCol w="326273"/>
                <a:gridCol w="752241"/>
                <a:gridCol w="335337"/>
                <a:gridCol w="1056442"/>
                <a:gridCol w="37396"/>
                <a:gridCol w="543788"/>
              </a:tblGrid>
              <a:tr h="744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6th Grade: Team 1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6th Grade: Team 2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6th Grade Student Will Take</a:t>
                      </a:r>
                    </a:p>
                  </a:txBody>
                  <a:tcPr marL="5998" marR="5998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28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28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28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4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4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SPED Teachers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SPED Teachers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28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IA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IA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Elective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</p:nvPr>
        </p:nvGraphicFramePr>
        <p:xfrm>
          <a:off x="4724400" y="1600200"/>
          <a:ext cx="3657598" cy="5085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59228"/>
                <a:gridCol w="707572"/>
                <a:gridCol w="337456"/>
                <a:gridCol w="729344"/>
                <a:gridCol w="315684"/>
                <a:gridCol w="522514"/>
              </a:tblGrid>
              <a:tr h="117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8th Grade: Team 1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8th Grade: Team 2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8th Grade Student Will Take</a:t>
                      </a:r>
                    </a:p>
                  </a:txBody>
                  <a:tcPr marL="5998" marR="5998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75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75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709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942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SPED Teachers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SPED Teachers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75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IA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IA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Elective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7581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Elective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505200"/>
          <a:ext cx="38862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67"/>
                <a:gridCol w="360375"/>
                <a:gridCol w="866844"/>
                <a:gridCol w="243499"/>
                <a:gridCol w="983723"/>
                <a:gridCol w="126621"/>
                <a:gridCol w="555171"/>
              </a:tblGrid>
              <a:tr h="67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7th Grade: Team 1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7th Grade: Team 2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7th Grade Student Will Take</a:t>
                      </a:r>
                    </a:p>
                  </a:txBody>
                  <a:tcPr marL="5998" marR="5998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230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230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0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Studies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0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SPED Teachers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SPED Teachers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  <a:tr h="40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IA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IA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Enriched Elective or Elective</a:t>
                      </a:r>
                    </a:p>
                  </a:txBody>
                  <a:tcPr marL="5998" marR="5998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Elective</a:t>
                      </a:r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998" marR="599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98" marR="5998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7">
      <a:dk1>
        <a:sysClr val="windowText" lastClr="000000"/>
      </a:dk1>
      <a:lt1>
        <a:sysClr val="window" lastClr="FFFFFF"/>
      </a:lt1>
      <a:dk2>
        <a:srgbClr val="FFF98D"/>
      </a:dk2>
      <a:lt2>
        <a:srgbClr val="DBF5F9"/>
      </a:lt2>
      <a:accent1>
        <a:srgbClr val="5DF0F6"/>
      </a:accent1>
      <a:accent2>
        <a:srgbClr val="009DD9"/>
      </a:accent2>
      <a:accent3>
        <a:srgbClr val="0BD0D9"/>
      </a:accent3>
      <a:accent4>
        <a:srgbClr val="0075A2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</TotalTime>
  <Words>1122</Words>
  <Application>Microsoft Office PowerPoint</Application>
  <PresentationFormat>On-screen Show (4:3)</PresentationFormat>
  <Paragraphs>502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Middle School  Master Schedule</vt:lpstr>
      <vt:lpstr>Characteristics of the school</vt:lpstr>
      <vt:lpstr>Instructional Space</vt:lpstr>
      <vt:lpstr>Organizational Priorities</vt:lpstr>
      <vt:lpstr>Instructional Priorities</vt:lpstr>
      <vt:lpstr>Constraints to the schedule</vt:lpstr>
      <vt:lpstr>Budget</vt:lpstr>
      <vt:lpstr>OVERALL Schedule</vt:lpstr>
      <vt:lpstr>Middle School  Basic Structure</vt:lpstr>
      <vt:lpstr>Course Offerings: Core classes</vt:lpstr>
      <vt:lpstr>Course Offerings: Electives</vt:lpstr>
      <vt:lpstr>Slide 12</vt:lpstr>
      <vt:lpstr>Slide 13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ehackworth</dc:creator>
  <cp:lastModifiedBy>ehackworth</cp:lastModifiedBy>
  <cp:revision>49</cp:revision>
  <dcterms:created xsi:type="dcterms:W3CDTF">2010-04-13T23:47:07Z</dcterms:created>
  <dcterms:modified xsi:type="dcterms:W3CDTF">2010-04-27T00:08:22Z</dcterms:modified>
</cp:coreProperties>
</file>