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1"/>
  </p:notesMasterIdLst>
  <p:sldIdLst>
    <p:sldId id="256" r:id="rId2"/>
    <p:sldId id="257" r:id="rId3"/>
    <p:sldId id="259" r:id="rId4"/>
    <p:sldId id="258" r:id="rId5"/>
    <p:sldId id="260" r:id="rId6"/>
    <p:sldId id="261" r:id="rId7"/>
    <p:sldId id="262" r:id="rId8"/>
    <p:sldId id="266" r:id="rId9"/>
    <p:sldId id="267" r:id="rId10"/>
    <p:sldId id="271" r:id="rId11"/>
    <p:sldId id="273" r:id="rId12"/>
    <p:sldId id="272" r:id="rId13"/>
    <p:sldId id="274" r:id="rId14"/>
    <p:sldId id="275" r:id="rId15"/>
    <p:sldId id="276" r:id="rId16"/>
    <p:sldId id="277" r:id="rId17"/>
    <p:sldId id="278" r:id="rId18"/>
    <p:sldId id="279" r:id="rId19"/>
    <p:sldId id="28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varScale="1">
        <p:scale>
          <a:sx n="74" d="100"/>
          <a:sy n="74" d="100"/>
        </p:scale>
        <p:origin x="-1044" y="-102"/>
      </p:cViewPr>
      <p:guideLst>
        <p:guide orient="horz" pos="2160"/>
        <p:guide pos="2880"/>
      </p:guideLst>
    </p:cSldViewPr>
  </p:slideViewPr>
  <p:outlineViewPr>
    <p:cViewPr>
      <p:scale>
        <a:sx n="33" d="100"/>
        <a:sy n="33" d="100"/>
      </p:scale>
      <p:origin x="0" y="538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C75B676-F71A-4B97-8C37-3D6680A701B5}" type="datetimeFigureOut">
              <a:rPr lang="en-US"/>
              <a:pPr>
                <a:defRPr/>
              </a:pPr>
              <a:t>11/4/2010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A73B814-E34F-4504-A593-DA9C8C3640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Assumptions in writing the case:</a:t>
            </a:r>
          </a:p>
          <a:p>
            <a:pPr marL="228600" indent="-228600" eaLnBrk="1" hangingPunct="1">
              <a:spcBef>
                <a:spcPct val="0"/>
              </a:spcBef>
              <a:buFontTx/>
              <a:buAutoNum type="arabicPeriod"/>
            </a:pPr>
            <a:r>
              <a:rPr lang="en-US" smtClean="0"/>
              <a:t>Evaluator’s point of view</a:t>
            </a:r>
          </a:p>
          <a:p>
            <a:pPr marL="228600" indent="-228600" eaLnBrk="1" hangingPunct="1">
              <a:spcBef>
                <a:spcPct val="0"/>
              </a:spcBef>
              <a:buFontTx/>
              <a:buAutoNum type="arabicPeriod"/>
            </a:pPr>
            <a:r>
              <a:rPr lang="en-US" smtClean="0"/>
              <a:t>Events of the case are closed; the consequences have occurred.</a:t>
            </a:r>
          </a:p>
          <a:p>
            <a:pPr marL="228600" indent="-228600" eaLnBrk="1" hangingPunct="1">
              <a:spcBef>
                <a:spcPct val="0"/>
              </a:spcBef>
              <a:buFontTx/>
              <a:buAutoNum type="arabicPeriod"/>
            </a:pPr>
            <a:r>
              <a:rPr lang="en-US" smtClean="0"/>
              <a:t>The role of the analyzer is to evaluate the actions taken which results in pinning a moral label on these.</a:t>
            </a:r>
          </a:p>
          <a:p>
            <a:pPr marL="228600" indent="-228600" eaLnBrk="1" hangingPunct="1">
              <a:spcBef>
                <a:spcPct val="0"/>
              </a:spcBef>
              <a:buFontTx/>
              <a:buAutoNum type="arabicPeriod"/>
            </a:pPr>
            <a:r>
              <a:rPr lang="en-US" smtClean="0"/>
              <a:t>The role of conflicting constraints and uncertainty that influenced the decision from the participant point of view are covered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smtClean="0"/>
              <a:t>The students asked to rewrite the case because they felt the other version was too constraining.</a:t>
            </a:r>
          </a:p>
          <a:p>
            <a:pPr eaLnBrk="1" hangingPunct="1">
              <a:spcBef>
                <a:spcPct val="0"/>
              </a:spcBef>
            </a:pPr>
            <a:r>
              <a:rPr lang="en-US" smtClean="0"/>
              <a:t>They were apologetic in gaining permission because the second version elicits a technical as well as ethical response.  Their concern was whether working on technical solutions to the aquaculture facilities problems was a violation of the assignment which wanted an ethical analysis.  They feared that I assumed that an ethical solution excludes a technical solution.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BBCECC8-674D-41E1-BCC2-A59285DED10C}" type="datetimeFigureOut">
              <a:rPr lang="en-US" smtClean="0"/>
              <a:pPr>
                <a:defRPr/>
              </a:pPr>
              <a:t>11/4/2010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578220-1584-4EE1-BF06-C9AD2BFA095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63F0E95-38C7-4E39-B5E4-AB3D66936FC3}" type="datetimeFigureOut">
              <a:rPr lang="en-US" smtClean="0"/>
              <a:pPr>
                <a:defRPr/>
              </a:pPr>
              <a:t>11/4/2010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2C2DAB-39E4-44DB-B366-27B65177BC4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2F84A04-2C3C-4420-9839-5C7DF1C76457}" type="datetimeFigureOut">
              <a:rPr lang="en-US" smtClean="0"/>
              <a:pPr>
                <a:defRPr/>
              </a:pPr>
              <a:t>11/4/2010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C9C2A81-BA8B-472F-A3D8-B74DD02FA2D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26ED391-905D-48A5-8190-4517826982C6}" type="datetimeFigureOut">
              <a:rPr lang="en-US" smtClean="0"/>
              <a:pPr>
                <a:defRPr/>
              </a:pPr>
              <a:t>11/4/2010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806245-1C40-4534-BCEF-AFE235E0B65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90B4299-CDF3-480B-801B-F1A8F6F54183}" type="datetimeFigureOut">
              <a:rPr lang="en-US" smtClean="0"/>
              <a:pPr>
                <a:defRPr/>
              </a:pPr>
              <a:t>11/4/2010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4298BD-476E-42DA-BDA6-D9B3B3C5107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78F2A78A-B1F0-48D2-947F-E4D85BFEF5F8}" type="datetimeFigureOut">
              <a:rPr lang="en-US" smtClean="0"/>
              <a:pPr>
                <a:defRPr/>
              </a:pPr>
              <a:t>11/4/2010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DAC41AA-2F6A-4553-9AB9-DC95B58E2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A04F812F-A46C-456B-AC64-EC1B4793305A}" type="datetimeFigureOut">
              <a:rPr lang="en-US" smtClean="0"/>
              <a:pPr>
                <a:defRPr/>
              </a:pPr>
              <a:t>11/4/2010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6AB04C-D4FD-4308-A08E-1C773289996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1844A50-C3F4-4DD5-9C23-76BA4F3FC41D}" type="datetimeFigureOut">
              <a:rPr lang="en-US" smtClean="0"/>
              <a:pPr>
                <a:defRPr/>
              </a:pPr>
              <a:t>11/4/2010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3F58214-FC71-469B-97DA-51A69834B50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4883D56-0176-4C08-A040-ED19A609B736}" type="datetimeFigureOut">
              <a:rPr lang="en-US" smtClean="0"/>
              <a:pPr>
                <a:defRPr/>
              </a:pPr>
              <a:t>11/4/2010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6FCD629-7B08-445B-A099-8EFC5B379B6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CBE5AF7-D382-45EE-BDF9-C9CEFC5AEE74}" type="datetimeFigureOut">
              <a:rPr lang="en-US" smtClean="0"/>
              <a:pPr>
                <a:defRPr/>
              </a:pPr>
              <a:t>11/4/2010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335BB3-B702-4462-B081-2969CD932B3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EEF95EB-46FE-4023-8E4D-906E7B057D87}" type="datetimeFigureOut">
              <a:rPr lang="en-US" smtClean="0"/>
              <a:pPr>
                <a:defRPr/>
              </a:pPr>
              <a:t>11/4/2010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842DED-BF23-43FF-817D-59E04FFD410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0724F43-E908-4049-9087-75893E13B21F}" type="datetimeFigureOut">
              <a:rPr lang="en-US" smtClean="0"/>
              <a:pPr>
                <a:defRPr/>
              </a:pPr>
              <a:t>11/4/2010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1D547B8-1643-44B9-BA36-5597EE3C4BD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indent="0" eaLnBrk="1" fontAlgn="auto" hangingPunct="1">
              <a:spcAft>
                <a:spcPts val="0"/>
              </a:spcAft>
              <a:defRPr/>
            </a:pPr>
            <a:r>
              <a:rPr lang="en-US" dirty="0" smtClean="0"/>
              <a:t>Writing and Analyzing Ethics Cases in Business</a:t>
            </a:r>
            <a:endParaRPr lang="en-US" dirty="0"/>
          </a:p>
        </p:txBody>
      </p:sp>
      <p:sp>
        <p:nvSpPr>
          <p:cNvPr id="10243" name="Subtitle 2"/>
          <p:cNvSpPr>
            <a:spLocks noGrp="1"/>
          </p:cNvSpPr>
          <p:nvPr>
            <p:ph type="subTitle" idx="1"/>
          </p:nvPr>
        </p:nvSpPr>
        <p:spPr/>
        <p:txBody>
          <a:bodyPr/>
          <a:lstStyle/>
          <a:p>
            <a:pPr eaLnBrk="1" hangingPunct="1">
              <a:spcBef>
                <a:spcPct val="0"/>
              </a:spcBef>
            </a:pPr>
            <a:r>
              <a:rPr lang="en-US" dirty="0" smtClean="0">
                <a:solidFill>
                  <a:schemeClr val="tx1"/>
                </a:solidFill>
              </a:rPr>
              <a:t>William Frey</a:t>
            </a:r>
          </a:p>
          <a:p>
            <a:pPr eaLnBrk="1" hangingPunct="1">
              <a:spcBef>
                <a:spcPct val="0"/>
              </a:spcBef>
            </a:pPr>
            <a:r>
              <a:rPr lang="en-US" dirty="0" smtClean="0">
                <a:solidFill>
                  <a:schemeClr val="tx1"/>
                </a:solidFill>
              </a:rPr>
              <a:t>ADMI 6005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4864" indent="0" eaLnBrk="1" fontAlgn="auto" hangingPunct="1">
              <a:spcAft>
                <a:spcPts val="0"/>
              </a:spcAft>
              <a:defRPr/>
            </a:pPr>
            <a:r>
              <a:rPr lang="en-US" dirty="0" smtClean="0"/>
              <a:t>What does student version add?</a:t>
            </a:r>
            <a:endParaRPr lang="en-US" dirty="0"/>
          </a:p>
        </p:txBody>
      </p:sp>
      <p:sp>
        <p:nvSpPr>
          <p:cNvPr id="3" name="Content Placeholder 2"/>
          <p:cNvSpPr>
            <a:spLocks noGrp="1"/>
          </p:cNvSpPr>
          <p:nvPr>
            <p:ph idx="1"/>
          </p:nvPr>
        </p:nvSpPr>
        <p:spPr/>
        <p:txBody>
          <a:bodyPr>
            <a:normAutofit/>
          </a:bodyPr>
          <a:lstStyle/>
          <a:p>
            <a:pPr>
              <a:spcBef>
                <a:spcPts val="0"/>
              </a:spcBef>
              <a:defRPr/>
            </a:pPr>
            <a:r>
              <a:rPr lang="en-US" dirty="0" smtClean="0"/>
              <a:t>Case approached from perspective of participant rather than judge</a:t>
            </a:r>
          </a:p>
          <a:p>
            <a:pPr>
              <a:spcBef>
                <a:spcPts val="0"/>
              </a:spcBef>
              <a:defRPr/>
            </a:pPr>
            <a:r>
              <a:rPr lang="en-US" dirty="0" smtClean="0"/>
              <a:t>Requires a response that integrates </a:t>
            </a:r>
            <a:r>
              <a:rPr lang="en-US" dirty="0" smtClean="0"/>
              <a:t>technical and ethical </a:t>
            </a:r>
            <a:r>
              <a:rPr lang="en-US" dirty="0" smtClean="0"/>
              <a:t>components</a:t>
            </a:r>
          </a:p>
          <a:p>
            <a:pPr lvl="1">
              <a:spcBef>
                <a:spcPts val="0"/>
              </a:spcBef>
              <a:defRPr/>
            </a:pPr>
            <a:r>
              <a:rPr lang="en-US" dirty="0" smtClean="0"/>
              <a:t>it </a:t>
            </a:r>
            <a:r>
              <a:rPr lang="en-US" dirty="0" smtClean="0"/>
              <a:t>is interdisciplinary</a:t>
            </a:r>
          </a:p>
          <a:p>
            <a:pPr>
              <a:spcBef>
                <a:spcPts val="0"/>
              </a:spcBef>
              <a:defRPr/>
            </a:pPr>
            <a:r>
              <a:rPr lang="en-US" dirty="0" smtClean="0"/>
              <a:t>Business/ engineering skill/knowledge required </a:t>
            </a:r>
            <a:r>
              <a:rPr lang="en-US" dirty="0" smtClean="0"/>
              <a:t>to </a:t>
            </a:r>
            <a:r>
              <a:rPr lang="en-US" dirty="0" smtClean="0"/>
              <a:t>specify the </a:t>
            </a:r>
            <a:r>
              <a:rPr lang="en-US" dirty="0" smtClean="0"/>
              <a:t>ethical problem.</a:t>
            </a:r>
          </a:p>
          <a:p>
            <a:pPr>
              <a:spcBef>
                <a:spcPts val="0"/>
              </a:spcBef>
              <a:defRPr/>
            </a:pPr>
            <a:r>
              <a:rPr lang="en-US" dirty="0" smtClean="0"/>
              <a:t>Elicits </a:t>
            </a:r>
            <a:r>
              <a:rPr lang="en-US" dirty="0" smtClean="0"/>
              <a:t>a proactive rather than a reactive, judgmental response.</a:t>
            </a:r>
          </a:p>
          <a:p>
            <a:pPr eaLnBrk="1" fontAlgn="auto" hangingPunct="1">
              <a:spcBef>
                <a:spcPts val="0"/>
              </a:spcBef>
              <a:spcAft>
                <a:spcPts val="0"/>
              </a:spcAft>
              <a:buFont typeface="Wingdings 2"/>
              <a:buChar char=""/>
              <a:defRPr/>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What you are going to do</a:t>
            </a:r>
            <a:endParaRPr lang="en-US" dirty="0"/>
          </a:p>
        </p:txBody>
      </p:sp>
      <p:sp>
        <p:nvSpPr>
          <p:cNvPr id="3" name="Content Placeholder 2"/>
          <p:cNvSpPr>
            <a:spLocks noGrp="1"/>
          </p:cNvSpPr>
          <p:nvPr>
            <p:ph idx="1"/>
          </p:nvPr>
        </p:nvSpPr>
        <p:spPr>
          <a:xfrm>
            <a:off x="457200" y="1646238"/>
            <a:ext cx="8229600" cy="4830762"/>
          </a:xfrm>
        </p:spPr>
        <p:txBody>
          <a:bodyPr>
            <a:normAutofit fontScale="92500" lnSpcReduction="10000"/>
          </a:bodyPr>
          <a:lstStyle/>
          <a:p>
            <a:pPr>
              <a:spcBef>
                <a:spcPts val="0"/>
              </a:spcBef>
              <a:defRPr/>
            </a:pPr>
            <a:r>
              <a:rPr lang="en-US" dirty="0" smtClean="0"/>
              <a:t>Write several scenarios</a:t>
            </a:r>
          </a:p>
          <a:p>
            <a:pPr>
              <a:spcBef>
                <a:spcPts val="0"/>
              </a:spcBef>
              <a:defRPr/>
            </a:pPr>
            <a:endParaRPr lang="en-US" dirty="0" smtClean="0"/>
          </a:p>
          <a:p>
            <a:pPr>
              <a:spcBef>
                <a:spcPts val="0"/>
              </a:spcBef>
              <a:defRPr/>
            </a:pPr>
            <a:r>
              <a:rPr lang="en-US" dirty="0" smtClean="0"/>
              <a:t>Choose </a:t>
            </a:r>
            <a:r>
              <a:rPr lang="en-US" dirty="0" smtClean="0"/>
              <a:t>one</a:t>
            </a:r>
            <a:endParaRPr lang="en-US" dirty="0" smtClean="0"/>
          </a:p>
          <a:p>
            <a:pPr>
              <a:spcBef>
                <a:spcPts val="0"/>
              </a:spcBef>
              <a:defRPr/>
            </a:pPr>
            <a:endParaRPr lang="en-US" dirty="0" smtClean="0"/>
          </a:p>
          <a:p>
            <a:pPr>
              <a:spcBef>
                <a:spcPts val="0"/>
              </a:spcBef>
              <a:defRPr/>
            </a:pPr>
            <a:r>
              <a:rPr lang="en-US" dirty="0" smtClean="0"/>
              <a:t>Identify paths for developing this scenario into a case that involves business, </a:t>
            </a:r>
            <a:r>
              <a:rPr lang="en-US" dirty="0" smtClean="0"/>
              <a:t>government, and society issues (emphasizing their ethical import)</a:t>
            </a:r>
            <a:endParaRPr lang="en-US" dirty="0" smtClean="0"/>
          </a:p>
          <a:p>
            <a:pPr>
              <a:spcBef>
                <a:spcPts val="0"/>
              </a:spcBef>
              <a:defRPr/>
            </a:pPr>
            <a:endParaRPr lang="en-US" dirty="0" smtClean="0"/>
          </a:p>
          <a:p>
            <a:pPr>
              <a:spcBef>
                <a:spcPts val="0"/>
              </a:spcBef>
              <a:defRPr/>
            </a:pPr>
            <a:r>
              <a:rPr lang="en-US" dirty="0" smtClean="0"/>
              <a:t>Develop a case study and analysis</a:t>
            </a:r>
          </a:p>
          <a:p>
            <a:pPr marL="640080" lvl="1">
              <a:defRPr/>
            </a:pPr>
            <a:r>
              <a:rPr lang="en-US" dirty="0" smtClean="0"/>
              <a:t>See template used in </a:t>
            </a:r>
            <a:r>
              <a:rPr lang="en-US" dirty="0" err="1" smtClean="0"/>
              <a:t>Toysmart</a:t>
            </a:r>
            <a:r>
              <a:rPr lang="en-US" dirty="0" smtClean="0"/>
              <a:t> case (m14789)</a:t>
            </a:r>
            <a:endParaRPr lang="en-US" dirty="0" smtClean="0"/>
          </a:p>
          <a:p>
            <a:pPr marL="640080" lvl="1">
              <a:defRPr/>
            </a:pPr>
            <a:r>
              <a:rPr lang="en-US" dirty="0" smtClean="0"/>
              <a:t>Prepare a poster presentation </a:t>
            </a:r>
            <a:r>
              <a:rPr lang="en-US" dirty="0" smtClean="0"/>
              <a:t>for end of semester</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Choosing Your </a:t>
            </a:r>
            <a:r>
              <a:rPr lang="en-US" dirty="0" smtClean="0"/>
              <a:t>Case</a:t>
            </a:r>
            <a:endParaRPr lang="en-US" dirty="0"/>
          </a:p>
        </p:txBody>
      </p:sp>
      <p:sp>
        <p:nvSpPr>
          <p:cNvPr id="3" name="Content Placeholder 2"/>
          <p:cNvSpPr>
            <a:spLocks noGrp="1"/>
          </p:cNvSpPr>
          <p:nvPr>
            <p:ph idx="1"/>
          </p:nvPr>
        </p:nvSpPr>
        <p:spPr>
          <a:xfrm>
            <a:off x="457200" y="1646238"/>
            <a:ext cx="8229600" cy="4830762"/>
          </a:xfrm>
        </p:spPr>
        <p:txBody>
          <a:bodyPr>
            <a:normAutofit fontScale="77500" lnSpcReduction="20000"/>
          </a:bodyPr>
          <a:lstStyle/>
          <a:p>
            <a:pPr>
              <a:spcBef>
                <a:spcPts val="0"/>
              </a:spcBef>
              <a:defRPr/>
            </a:pPr>
            <a:r>
              <a:rPr lang="en-US" dirty="0" smtClean="0"/>
              <a:t>Tie </a:t>
            </a:r>
            <a:r>
              <a:rPr lang="en-US" dirty="0" smtClean="0"/>
              <a:t>to your areas of interest and research</a:t>
            </a:r>
          </a:p>
          <a:p>
            <a:pPr marL="640080" lvl="1">
              <a:defRPr/>
            </a:pPr>
            <a:endParaRPr lang="en-US" dirty="0" smtClean="0"/>
          </a:p>
          <a:p>
            <a:pPr>
              <a:spcBef>
                <a:spcPts val="0"/>
              </a:spcBef>
              <a:defRPr/>
            </a:pPr>
            <a:r>
              <a:rPr lang="en-US" dirty="0" smtClean="0"/>
              <a:t>Look for an </a:t>
            </a:r>
            <a:r>
              <a:rPr lang="en-US" dirty="0" smtClean="0"/>
              <a:t>ethical </a:t>
            </a:r>
            <a:r>
              <a:rPr lang="en-US" dirty="0" smtClean="0"/>
              <a:t>issue such as…</a:t>
            </a:r>
            <a:endParaRPr lang="en-US" dirty="0" smtClean="0"/>
          </a:p>
          <a:p>
            <a:pPr marL="640080" lvl="1">
              <a:defRPr/>
            </a:pPr>
            <a:r>
              <a:rPr lang="en-US" dirty="0" smtClean="0"/>
              <a:t>Avoiding harm</a:t>
            </a:r>
            <a:endParaRPr lang="en-US" dirty="0" smtClean="0"/>
          </a:p>
          <a:p>
            <a:pPr marL="640080" lvl="1">
              <a:defRPr/>
            </a:pPr>
            <a:r>
              <a:rPr lang="en-US" dirty="0" smtClean="0"/>
              <a:t>Integrating ethical </a:t>
            </a:r>
            <a:r>
              <a:rPr lang="en-US" dirty="0" smtClean="0"/>
              <a:t>and financial value</a:t>
            </a:r>
          </a:p>
          <a:p>
            <a:pPr marL="640080" lvl="1">
              <a:defRPr/>
            </a:pPr>
            <a:r>
              <a:rPr lang="en-US" dirty="0" smtClean="0"/>
              <a:t>Balancing and respecting stakeholder rights</a:t>
            </a:r>
            <a:endParaRPr lang="en-US" dirty="0" smtClean="0"/>
          </a:p>
          <a:p>
            <a:pPr marL="640080" lvl="1">
              <a:defRPr/>
            </a:pPr>
            <a:r>
              <a:rPr lang="en-US" dirty="0" smtClean="0"/>
              <a:t>Transforming a </a:t>
            </a:r>
            <a:r>
              <a:rPr lang="en-US" dirty="0" smtClean="0"/>
              <a:t>dysfunctional corporate </a:t>
            </a:r>
            <a:r>
              <a:rPr lang="en-US" dirty="0" smtClean="0"/>
              <a:t>environment</a:t>
            </a:r>
            <a:endParaRPr lang="en-US" dirty="0" smtClean="0"/>
          </a:p>
          <a:p>
            <a:pPr marL="640080" lvl="1">
              <a:defRPr/>
            </a:pPr>
            <a:endParaRPr lang="en-US" dirty="0" smtClean="0"/>
          </a:p>
          <a:p>
            <a:pPr>
              <a:spcBef>
                <a:spcPts val="0"/>
              </a:spcBef>
              <a:defRPr/>
            </a:pPr>
            <a:r>
              <a:rPr lang="en-US" dirty="0" smtClean="0"/>
              <a:t>Case </a:t>
            </a:r>
            <a:r>
              <a:rPr lang="en-US" dirty="0" smtClean="0"/>
              <a:t>should be accompanied with reliable, accessible information</a:t>
            </a:r>
            <a:endParaRPr lang="en-US" dirty="0" smtClean="0"/>
          </a:p>
          <a:p>
            <a:pPr marL="640080" lvl="1">
              <a:defRPr/>
            </a:pPr>
            <a:r>
              <a:rPr lang="en-US" dirty="0" smtClean="0"/>
              <a:t>Look for information on its socio-technical </a:t>
            </a:r>
            <a:r>
              <a:rPr lang="en-US" dirty="0" smtClean="0"/>
              <a:t>system</a:t>
            </a:r>
          </a:p>
          <a:p>
            <a:pPr marL="640080" lvl="1">
              <a:defRPr/>
            </a:pPr>
            <a:endParaRPr lang="en-US" dirty="0" smtClean="0"/>
          </a:p>
          <a:p>
            <a:pPr>
              <a:spcBef>
                <a:spcPts val="0"/>
              </a:spcBef>
              <a:defRPr/>
            </a:pPr>
            <a:r>
              <a:rPr lang="en-US" dirty="0" smtClean="0"/>
              <a:t>Case </a:t>
            </a:r>
            <a:r>
              <a:rPr lang="en-US" dirty="0" smtClean="0"/>
              <a:t>should be interesting and engaging.  The time you spend preparing </a:t>
            </a:r>
            <a:r>
              <a:rPr lang="en-US" dirty="0" smtClean="0"/>
              <a:t>it </a:t>
            </a:r>
            <a:r>
              <a:rPr lang="en-US" dirty="0" smtClean="0"/>
              <a:t>should be time well </a:t>
            </a:r>
            <a:r>
              <a:rPr lang="en-US" dirty="0" smtClean="0"/>
              <a:t>spent.</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4864" indent="0" eaLnBrk="1" fontAlgn="auto" hangingPunct="1">
              <a:spcAft>
                <a:spcPts val="0"/>
              </a:spcAft>
              <a:defRPr/>
            </a:pPr>
            <a:r>
              <a:rPr lang="en-US" dirty="0" err="1" smtClean="0"/>
              <a:t>Toysmart</a:t>
            </a:r>
            <a:r>
              <a:rPr lang="en-US" dirty="0" smtClean="0"/>
              <a:t>: A </a:t>
            </a:r>
            <a:r>
              <a:rPr lang="en-US" dirty="0" smtClean="0"/>
              <a:t>Useful Template</a:t>
            </a:r>
            <a:endParaRPr lang="en-US" dirty="0"/>
          </a:p>
        </p:txBody>
      </p:sp>
      <p:sp>
        <p:nvSpPr>
          <p:cNvPr id="3" name="Content Placeholder 2"/>
          <p:cNvSpPr>
            <a:spLocks noGrp="1"/>
          </p:cNvSpPr>
          <p:nvPr>
            <p:ph idx="1"/>
          </p:nvPr>
        </p:nvSpPr>
        <p:spPr>
          <a:xfrm>
            <a:off x="457200" y="1646238"/>
            <a:ext cx="8229600" cy="4754562"/>
          </a:xfrm>
        </p:spPr>
        <p:txBody>
          <a:bodyPr>
            <a:normAutofit fontScale="92500"/>
          </a:bodyPr>
          <a:lstStyle/>
          <a:p>
            <a:pPr>
              <a:spcBef>
                <a:spcPts val="0"/>
              </a:spcBef>
              <a:defRPr/>
            </a:pPr>
            <a:r>
              <a:rPr lang="en-US" dirty="0" err="1" smtClean="0"/>
              <a:t>Toysmart</a:t>
            </a:r>
            <a:r>
              <a:rPr lang="en-US" dirty="0" smtClean="0"/>
              <a:t> </a:t>
            </a:r>
            <a:r>
              <a:rPr lang="en-US" dirty="0" smtClean="0"/>
              <a:t>raises ethical </a:t>
            </a:r>
            <a:r>
              <a:rPr lang="en-US" dirty="0" smtClean="0"/>
              <a:t>issues</a:t>
            </a:r>
          </a:p>
          <a:p>
            <a:pPr marL="640080" lvl="1">
              <a:defRPr/>
            </a:pPr>
            <a:r>
              <a:rPr lang="en-US" dirty="0" smtClean="0"/>
              <a:t>Privacy: Should the </a:t>
            </a:r>
            <a:r>
              <a:rPr lang="en-US" dirty="0" err="1" smtClean="0"/>
              <a:t>Toysmart</a:t>
            </a:r>
            <a:r>
              <a:rPr lang="en-US" dirty="0" smtClean="0"/>
              <a:t> customer data base be sold to a third party against </a:t>
            </a:r>
            <a:r>
              <a:rPr lang="en-US" dirty="0" err="1" smtClean="0"/>
              <a:t>Toysmart’s</a:t>
            </a:r>
            <a:r>
              <a:rPr lang="en-US" dirty="0" smtClean="0"/>
              <a:t> explicit promise?</a:t>
            </a:r>
          </a:p>
          <a:p>
            <a:pPr marL="640080" lvl="1">
              <a:defRPr/>
            </a:pPr>
            <a:r>
              <a:rPr lang="en-US" dirty="0" smtClean="0"/>
              <a:t>Intellectual Property: </a:t>
            </a:r>
            <a:r>
              <a:rPr lang="en-US" dirty="0" smtClean="0"/>
              <a:t>Who owns our TGI and PII?  Can privacy issues be resolved into property issues?</a:t>
            </a:r>
            <a:endParaRPr lang="en-US" dirty="0" smtClean="0"/>
          </a:p>
          <a:p>
            <a:pPr marL="640080" lvl="1">
              <a:defRPr/>
            </a:pPr>
            <a:endParaRPr lang="en-US" sz="2100" dirty="0" smtClean="0"/>
          </a:p>
          <a:p>
            <a:pPr>
              <a:spcBef>
                <a:spcPts val="0"/>
              </a:spcBef>
              <a:defRPr/>
            </a:pPr>
            <a:r>
              <a:rPr lang="en-US" dirty="0" smtClean="0"/>
              <a:t>Case provides a new “take” on traditional issues such as making and keeping </a:t>
            </a:r>
            <a:r>
              <a:rPr lang="en-US" dirty="0" smtClean="0"/>
              <a:t>promises, </a:t>
            </a:r>
            <a:r>
              <a:rPr lang="en-US" dirty="0" smtClean="0"/>
              <a:t>respecting </a:t>
            </a:r>
            <a:r>
              <a:rPr lang="en-US" dirty="0" smtClean="0"/>
              <a:t>privacy, and protecting </a:t>
            </a:r>
            <a:r>
              <a:rPr lang="en-US" dirty="0" smtClean="0"/>
              <a:t>(intellectual) </a:t>
            </a:r>
            <a:r>
              <a:rPr lang="en-US" dirty="0" smtClean="0"/>
              <a:t>property?</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marL="54864" indent="0" eaLnBrk="1" fontAlgn="auto" hangingPunct="1">
              <a:spcAft>
                <a:spcPts val="0"/>
              </a:spcAft>
              <a:defRPr/>
            </a:pPr>
            <a:r>
              <a:rPr lang="en-US" dirty="0" smtClean="0"/>
              <a:t>General Structure</a:t>
            </a: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pPr>
              <a:spcBef>
                <a:spcPts val="0"/>
              </a:spcBef>
              <a:defRPr/>
            </a:pPr>
            <a:r>
              <a:rPr lang="en-US" dirty="0" smtClean="0"/>
              <a:t>Abstract</a:t>
            </a:r>
          </a:p>
          <a:p>
            <a:pPr marL="640080" lvl="1">
              <a:defRPr/>
            </a:pPr>
            <a:r>
              <a:rPr lang="en-US" dirty="0" smtClean="0"/>
              <a:t>Provides a quick entry into the case.  This might be very much like your beginning scenario</a:t>
            </a:r>
          </a:p>
          <a:p>
            <a:pPr marL="640080" lvl="1">
              <a:defRPr/>
            </a:pPr>
            <a:endParaRPr lang="en-US" dirty="0" smtClean="0"/>
          </a:p>
          <a:p>
            <a:pPr>
              <a:spcBef>
                <a:spcPts val="0"/>
              </a:spcBef>
              <a:defRPr/>
            </a:pPr>
            <a:r>
              <a:rPr lang="en-US" dirty="0" smtClean="0"/>
              <a:t>Historical Narrative</a:t>
            </a:r>
          </a:p>
          <a:p>
            <a:pPr marL="640080" lvl="1">
              <a:defRPr/>
            </a:pPr>
            <a:r>
              <a:rPr lang="en-US" dirty="0" smtClean="0"/>
              <a:t>Here, in about 5 to 10 pages you try to detail the “story” of your case.  Elements of a narrative include a beginning, a middle point, and an end.  Narratives have protagonists, antagonists, and other participants.  Protagonists confront challenges and do different things to meet them.</a:t>
            </a:r>
          </a:p>
          <a:p>
            <a:pPr marL="640080" lvl="1">
              <a:defRPr/>
            </a:pPr>
            <a:endParaRPr lang="en-US" dirty="0" smtClean="0"/>
          </a:p>
          <a:p>
            <a:pPr>
              <a:spcBef>
                <a:spcPts val="0"/>
              </a:spcBef>
              <a:defRPr/>
            </a:pPr>
            <a:r>
              <a:rPr lang="en-US" dirty="0" smtClean="0"/>
              <a:t>Socio-Technical System</a:t>
            </a:r>
          </a:p>
          <a:p>
            <a:pPr marL="640080" lvl="1">
              <a:defRPr/>
            </a:pPr>
            <a:r>
              <a:rPr lang="en-US" dirty="0" smtClean="0"/>
              <a:t>The case narrative unfolds </a:t>
            </a:r>
            <a:r>
              <a:rPr lang="en-US" dirty="0" smtClean="0"/>
              <a:t>into </a:t>
            </a:r>
            <a:r>
              <a:rPr lang="en-US" dirty="0" smtClean="0"/>
              <a:t>a particular STS</a:t>
            </a:r>
          </a:p>
          <a:p>
            <a:pPr marL="640080" lvl="1">
              <a:defRPr/>
            </a:pPr>
            <a:r>
              <a:rPr lang="en-US" dirty="0" smtClean="0"/>
              <a:t>This STS embodies certain values (moral and non-moral) that come into conflict and create the drama that unfolds in the case’s narrative.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General Structure</a:t>
            </a:r>
            <a:endParaRPr lang="en-US" dirty="0"/>
          </a:p>
        </p:txBody>
      </p:sp>
      <p:sp>
        <p:nvSpPr>
          <p:cNvPr id="3" name="Content Placeholder 2"/>
          <p:cNvSpPr>
            <a:spLocks noGrp="1"/>
          </p:cNvSpPr>
          <p:nvPr>
            <p:ph idx="1"/>
          </p:nvPr>
        </p:nvSpPr>
        <p:spPr/>
        <p:txBody>
          <a:bodyPr>
            <a:normAutofit fontScale="85000" lnSpcReduction="20000"/>
          </a:bodyPr>
          <a:lstStyle/>
          <a:p>
            <a:pPr>
              <a:spcBef>
                <a:spcPts val="0"/>
              </a:spcBef>
              <a:defRPr/>
            </a:pPr>
            <a:r>
              <a:rPr lang="en-US" dirty="0" smtClean="0"/>
              <a:t>Key elements of the STS</a:t>
            </a:r>
          </a:p>
          <a:p>
            <a:pPr marL="640080" lvl="1">
              <a:defRPr/>
            </a:pPr>
            <a:r>
              <a:rPr lang="en-US" dirty="0" smtClean="0"/>
              <a:t>Stakeholders</a:t>
            </a:r>
          </a:p>
          <a:p>
            <a:pPr marL="822960" lvl="2" indent="-192024">
              <a:buClr>
                <a:schemeClr val="accent3"/>
              </a:buClr>
              <a:defRPr/>
            </a:pPr>
            <a:r>
              <a:rPr lang="en-US" dirty="0" smtClean="0"/>
              <a:t>People and groups that have vital interests</a:t>
            </a:r>
          </a:p>
          <a:p>
            <a:pPr marL="822960" lvl="2" indent="-192024">
              <a:buClr>
                <a:schemeClr val="accent3"/>
              </a:buClr>
              <a:defRPr/>
            </a:pPr>
            <a:r>
              <a:rPr lang="en-US" dirty="0" smtClean="0"/>
              <a:t>The roles they play.</a:t>
            </a:r>
          </a:p>
          <a:p>
            <a:pPr marL="822960" lvl="2" indent="-192024">
              <a:buClr>
                <a:schemeClr val="accent3"/>
              </a:buClr>
              <a:defRPr/>
            </a:pPr>
            <a:r>
              <a:rPr lang="en-US" dirty="0" smtClean="0"/>
              <a:t>Conflicts that arise from differences and incompatibilities in stakeholder interests</a:t>
            </a:r>
          </a:p>
          <a:p>
            <a:pPr marL="640080" lvl="1">
              <a:defRPr/>
            </a:pPr>
            <a:r>
              <a:rPr lang="en-US" dirty="0" smtClean="0"/>
              <a:t>Legal Trail</a:t>
            </a:r>
          </a:p>
          <a:p>
            <a:pPr marL="822960" lvl="2" indent="-192024">
              <a:buClr>
                <a:schemeClr val="accent3"/>
              </a:buClr>
              <a:defRPr/>
            </a:pPr>
            <a:r>
              <a:rPr lang="en-US" dirty="0" smtClean="0"/>
              <a:t>A chart exploring important laws, statutes, and regulations that form part of the constraints of your case</a:t>
            </a:r>
          </a:p>
          <a:p>
            <a:pPr marL="640080" lvl="1">
              <a:defRPr/>
            </a:pPr>
            <a:r>
              <a:rPr lang="en-US" dirty="0" smtClean="0"/>
              <a:t>Procedures</a:t>
            </a:r>
          </a:p>
          <a:p>
            <a:pPr marL="822960" lvl="2" indent="-192024">
              <a:buClr>
                <a:schemeClr val="accent3"/>
              </a:buClr>
              <a:defRPr/>
            </a:pPr>
            <a:r>
              <a:rPr lang="en-US" dirty="0" smtClean="0"/>
              <a:t>Organizational Structures.  In </a:t>
            </a:r>
            <a:r>
              <a:rPr lang="en-US" dirty="0" err="1" smtClean="0"/>
              <a:t>Toysmart</a:t>
            </a:r>
            <a:r>
              <a:rPr lang="en-US" dirty="0" smtClean="0"/>
              <a:t>, how customers went to </a:t>
            </a:r>
            <a:r>
              <a:rPr lang="en-US" dirty="0" err="1" smtClean="0"/>
              <a:t>Toysmart’s</a:t>
            </a:r>
            <a:r>
              <a:rPr lang="en-US" dirty="0" smtClean="0"/>
              <a:t> webpage, found toys, purchased them. </a:t>
            </a:r>
          </a:p>
          <a:p>
            <a:pPr marL="640080" lvl="1">
              <a:defRPr/>
            </a:pPr>
            <a:r>
              <a:rPr lang="en-US" dirty="0" smtClean="0"/>
              <a:t>Information Structures: how </a:t>
            </a:r>
            <a:r>
              <a:rPr lang="en-US" dirty="0" err="1" smtClean="0"/>
              <a:t>Toysmart</a:t>
            </a:r>
            <a:r>
              <a:rPr lang="en-US" dirty="0" smtClean="0"/>
              <a:t> collected, stored, used, and transferred information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Case Chronology</a:t>
            </a:r>
            <a:endParaRPr lang="en-US" dirty="0"/>
          </a:p>
        </p:txBody>
      </p:sp>
      <p:sp>
        <p:nvSpPr>
          <p:cNvPr id="25603" name="Content Placeholder 2"/>
          <p:cNvSpPr>
            <a:spLocks noGrp="1"/>
          </p:cNvSpPr>
          <p:nvPr>
            <p:ph idx="1"/>
          </p:nvPr>
        </p:nvSpPr>
        <p:spPr/>
        <p:txBody>
          <a:bodyPr/>
          <a:lstStyle/>
          <a:p>
            <a:pPr eaLnBrk="1" hangingPunct="1"/>
            <a:r>
              <a:rPr lang="en-US" dirty="0" smtClean="0"/>
              <a:t>What happened in your case?  In what order?  </a:t>
            </a:r>
          </a:p>
          <a:p>
            <a:pPr lvl="1" eaLnBrk="1" hangingPunct="1"/>
            <a:r>
              <a:rPr lang="en-US" dirty="0" smtClean="0"/>
              <a:t>A chronology is one way to explore a case narrative</a:t>
            </a:r>
          </a:p>
          <a:p>
            <a:pPr lvl="1" eaLnBrk="1" hangingPunct="1"/>
            <a:r>
              <a:rPr lang="en-US" dirty="0" smtClean="0"/>
              <a:t>A good chronology also helps you to identify information gaps.</a:t>
            </a:r>
          </a:p>
          <a:p>
            <a:pPr lvl="1" eaLnBrk="1" hangingPunct="1"/>
            <a:endParaRPr lang="en-US" dirty="0" smtClean="0"/>
          </a:p>
          <a:p>
            <a:pPr eaLnBrk="1" hangingPunct="1"/>
            <a:r>
              <a:rPr lang="en-US" dirty="0" smtClean="0"/>
              <a:t>Who are the major players in your case?</a:t>
            </a:r>
          </a:p>
          <a:p>
            <a:pPr lvl="1" eaLnBrk="1" hangingPunct="1"/>
            <a:r>
              <a:rPr lang="en-US" dirty="0" smtClean="0"/>
              <a:t>Get this from the stakeholder part of the STS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Participant Perspectives</a:t>
            </a:r>
            <a:endParaRPr lang="en-US" dirty="0"/>
          </a:p>
        </p:txBody>
      </p:sp>
      <p:sp>
        <p:nvSpPr>
          <p:cNvPr id="3" name="Content Placeholder 2"/>
          <p:cNvSpPr>
            <a:spLocks noGrp="1"/>
          </p:cNvSpPr>
          <p:nvPr>
            <p:ph idx="1"/>
          </p:nvPr>
        </p:nvSpPr>
        <p:spPr>
          <a:xfrm>
            <a:off x="457200" y="1646238"/>
            <a:ext cx="8229600" cy="5059362"/>
          </a:xfrm>
        </p:spPr>
        <p:txBody>
          <a:bodyPr>
            <a:normAutofit fontScale="62500" lnSpcReduction="20000"/>
          </a:bodyPr>
          <a:lstStyle/>
          <a:p>
            <a:pPr>
              <a:spcBef>
                <a:spcPts val="0"/>
              </a:spcBef>
              <a:defRPr/>
            </a:pPr>
            <a:r>
              <a:rPr lang="en-US" dirty="0" smtClean="0"/>
              <a:t>Cases unfold according to the decisions made in key points in the narrative.  The decision makers and what they do form participant perspectives</a:t>
            </a:r>
          </a:p>
          <a:p>
            <a:pPr>
              <a:spcBef>
                <a:spcPts val="0"/>
              </a:spcBef>
              <a:defRPr/>
            </a:pPr>
            <a:endParaRPr lang="en-US" sz="1900" dirty="0" smtClean="0"/>
          </a:p>
          <a:p>
            <a:pPr>
              <a:spcBef>
                <a:spcPts val="0"/>
              </a:spcBef>
              <a:defRPr/>
            </a:pPr>
            <a:r>
              <a:rPr lang="en-US" dirty="0" err="1" smtClean="0"/>
              <a:t>Toysmart</a:t>
            </a:r>
            <a:r>
              <a:rPr lang="en-US" dirty="0" smtClean="0"/>
              <a:t>: Fateful decisions</a:t>
            </a:r>
          </a:p>
          <a:p>
            <a:pPr marL="640080" lvl="1">
              <a:defRPr/>
            </a:pPr>
            <a:r>
              <a:rPr lang="en-US" dirty="0" smtClean="0"/>
              <a:t>Lord decides to go with Disney financing</a:t>
            </a:r>
          </a:p>
          <a:p>
            <a:pPr marL="640080" lvl="1">
              <a:defRPr/>
            </a:pPr>
            <a:r>
              <a:rPr lang="en-US" dirty="0" err="1" smtClean="0"/>
              <a:t>Toysmart</a:t>
            </a:r>
            <a:r>
              <a:rPr lang="en-US" dirty="0" smtClean="0"/>
              <a:t> uses its corporate value structure to help it develop a privacy policy.  (This leads to working with </a:t>
            </a:r>
            <a:r>
              <a:rPr lang="en-US" dirty="0" err="1" smtClean="0"/>
              <a:t>TRUSTe</a:t>
            </a:r>
            <a:r>
              <a:rPr lang="en-US" dirty="0" smtClean="0"/>
              <a:t>)</a:t>
            </a:r>
          </a:p>
          <a:p>
            <a:pPr marL="640080" lvl="1">
              <a:defRPr/>
            </a:pPr>
            <a:r>
              <a:rPr lang="en-US" dirty="0" err="1" smtClean="0"/>
              <a:t>TRUSTe</a:t>
            </a:r>
            <a:r>
              <a:rPr lang="en-US" dirty="0" smtClean="0"/>
              <a:t> takes a hit in the real player case.  This leads to a decisive altering in its monitoring of those using its seal</a:t>
            </a:r>
          </a:p>
          <a:p>
            <a:pPr marL="640080" lvl="1">
              <a:defRPr/>
            </a:pPr>
            <a:endParaRPr lang="en-US" sz="1800" dirty="0" smtClean="0"/>
          </a:p>
          <a:p>
            <a:pPr>
              <a:spcBef>
                <a:spcPts val="0"/>
              </a:spcBef>
              <a:defRPr/>
            </a:pPr>
            <a:r>
              <a:rPr lang="en-US" dirty="0" smtClean="0"/>
              <a:t>Decisions made in liquidating </a:t>
            </a:r>
            <a:r>
              <a:rPr lang="en-US" dirty="0" err="1" smtClean="0"/>
              <a:t>Toysmart</a:t>
            </a:r>
            <a:r>
              <a:rPr lang="en-US" dirty="0" smtClean="0"/>
              <a:t> assets in bankruptcy proceedings</a:t>
            </a:r>
          </a:p>
          <a:p>
            <a:pPr marL="640080" lvl="1">
              <a:defRPr/>
            </a:pPr>
            <a:r>
              <a:rPr lang="en-US" dirty="0" smtClean="0"/>
              <a:t>Whether to sell customer data base</a:t>
            </a:r>
          </a:p>
          <a:p>
            <a:pPr marL="640080" lvl="1">
              <a:defRPr/>
            </a:pPr>
            <a:r>
              <a:rPr lang="en-US" dirty="0" smtClean="0"/>
              <a:t>How to sell the data base (Opt in or opt out)</a:t>
            </a:r>
          </a:p>
          <a:p>
            <a:pPr marL="640080" lvl="1">
              <a:defRPr/>
            </a:pPr>
            <a:endParaRPr lang="en-US" sz="1900" dirty="0" smtClean="0"/>
          </a:p>
          <a:p>
            <a:pPr>
              <a:spcBef>
                <a:spcPts val="0"/>
              </a:spcBef>
              <a:defRPr/>
            </a:pPr>
            <a:r>
              <a:rPr lang="en-US" dirty="0" smtClean="0"/>
              <a:t>Choose a decision point and take a decision</a:t>
            </a:r>
          </a:p>
          <a:p>
            <a:pPr marL="640080" lvl="1">
              <a:defRPr/>
            </a:pPr>
            <a:r>
              <a:rPr lang="en-US" dirty="0" smtClean="0"/>
              <a:t>Specify problem</a:t>
            </a:r>
          </a:p>
          <a:p>
            <a:pPr marL="640080" lvl="1">
              <a:defRPr/>
            </a:pPr>
            <a:r>
              <a:rPr lang="en-US" dirty="0" smtClean="0"/>
              <a:t>Generate solutions</a:t>
            </a:r>
          </a:p>
          <a:p>
            <a:pPr marL="640080" lvl="1">
              <a:defRPr/>
            </a:pPr>
            <a:r>
              <a:rPr lang="en-US" dirty="0" smtClean="0"/>
              <a:t>Test solutions</a:t>
            </a:r>
          </a:p>
          <a:p>
            <a:pPr marL="640080" lvl="1">
              <a:defRPr/>
            </a:pPr>
            <a:r>
              <a:rPr lang="en-US" dirty="0" smtClean="0"/>
              <a:t>Implement solutions</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Ethical Reflections</a:t>
            </a:r>
            <a:endParaRPr lang="en-US" dirty="0"/>
          </a:p>
        </p:txBody>
      </p:sp>
      <p:sp>
        <p:nvSpPr>
          <p:cNvPr id="3" name="Content Placeholder 2"/>
          <p:cNvSpPr>
            <a:spLocks noGrp="1"/>
          </p:cNvSpPr>
          <p:nvPr>
            <p:ph idx="1"/>
          </p:nvPr>
        </p:nvSpPr>
        <p:spPr>
          <a:xfrm>
            <a:off x="457200" y="1524000"/>
            <a:ext cx="8229600" cy="5181600"/>
          </a:xfrm>
        </p:spPr>
        <p:txBody>
          <a:bodyPr>
            <a:normAutofit fontScale="77500" lnSpcReduction="20000"/>
          </a:bodyPr>
          <a:lstStyle/>
          <a:p>
            <a:pPr>
              <a:spcBef>
                <a:spcPts val="0"/>
              </a:spcBef>
              <a:defRPr/>
            </a:pPr>
            <a:r>
              <a:rPr lang="en-US" dirty="0" smtClean="0"/>
              <a:t>These are explorations of some of the complications surrounding key intermediate moral concepts in the case</a:t>
            </a:r>
          </a:p>
          <a:p>
            <a:pPr marL="640080" lvl="1">
              <a:defRPr/>
            </a:pPr>
            <a:r>
              <a:rPr lang="en-US" dirty="0" err="1" smtClean="0"/>
              <a:t>Biomatrix</a:t>
            </a:r>
            <a:r>
              <a:rPr lang="en-US" dirty="0" smtClean="0"/>
              <a:t>—Free Speech</a:t>
            </a:r>
          </a:p>
          <a:p>
            <a:pPr marL="822960" lvl="2" indent="-192024">
              <a:buClr>
                <a:schemeClr val="accent3"/>
              </a:buClr>
              <a:defRPr/>
            </a:pPr>
            <a:r>
              <a:rPr lang="en-US" dirty="0" smtClean="0"/>
              <a:t>Defamation: slander and libel </a:t>
            </a:r>
          </a:p>
          <a:p>
            <a:pPr marL="822960" lvl="2" indent="-192024">
              <a:buClr>
                <a:schemeClr val="accent3"/>
              </a:buClr>
              <a:defRPr/>
            </a:pPr>
            <a:r>
              <a:rPr lang="en-US" dirty="0" smtClean="0"/>
              <a:t>Responsibility of OSPs (As publishers, distributers or common carriers)</a:t>
            </a:r>
          </a:p>
          <a:p>
            <a:pPr marL="822960" lvl="2" indent="-192024">
              <a:buClr>
                <a:schemeClr val="accent3"/>
              </a:buClr>
              <a:defRPr/>
            </a:pPr>
            <a:r>
              <a:rPr lang="en-US" dirty="0" smtClean="0"/>
              <a:t>Key point in </a:t>
            </a:r>
            <a:r>
              <a:rPr lang="en-US" dirty="0" err="1" smtClean="0"/>
              <a:t>Biomatrix</a:t>
            </a:r>
            <a:r>
              <a:rPr lang="en-US" dirty="0" smtClean="0"/>
              <a:t>: exploration of actions of BXM Police under </a:t>
            </a:r>
            <a:r>
              <a:rPr lang="en-US" dirty="0" err="1" smtClean="0"/>
              <a:t>Bandura’s</a:t>
            </a:r>
            <a:r>
              <a:rPr lang="en-US" dirty="0" smtClean="0"/>
              <a:t> schema for evading responsibility</a:t>
            </a:r>
          </a:p>
          <a:p>
            <a:pPr marL="640080" lvl="1">
              <a:defRPr/>
            </a:pPr>
            <a:r>
              <a:rPr lang="en-US" dirty="0" err="1" smtClean="0"/>
              <a:t>Toysmart</a:t>
            </a:r>
            <a:r>
              <a:rPr lang="en-US" dirty="0" smtClean="0"/>
              <a:t>—Intellectual Property and Privacy</a:t>
            </a:r>
          </a:p>
          <a:p>
            <a:pPr marL="822960" lvl="2" indent="-192024">
              <a:buClr>
                <a:schemeClr val="accent3"/>
              </a:buClr>
              <a:defRPr/>
            </a:pPr>
            <a:r>
              <a:rPr lang="en-US" dirty="0" smtClean="0"/>
              <a:t>How the Internet transforms property and privacy</a:t>
            </a:r>
          </a:p>
          <a:p>
            <a:pPr marL="822960" lvl="2" indent="-192024">
              <a:buClr>
                <a:schemeClr val="accent3"/>
              </a:buClr>
              <a:defRPr/>
            </a:pPr>
            <a:r>
              <a:rPr lang="en-US" dirty="0" smtClean="0"/>
              <a:t>Cyber Corporation (History of corporation and how the Internet transforms these)</a:t>
            </a:r>
          </a:p>
          <a:p>
            <a:pPr marL="822960" lvl="2" indent="-192024">
              <a:buClr>
                <a:schemeClr val="accent3"/>
              </a:buClr>
              <a:defRPr/>
            </a:pPr>
            <a:r>
              <a:rPr lang="en-US" dirty="0" smtClean="0"/>
              <a:t>Cyber </a:t>
            </a:r>
            <a:r>
              <a:rPr lang="en-US" dirty="0" err="1" smtClean="0"/>
              <a:t>Jeeves</a:t>
            </a:r>
            <a:r>
              <a:rPr lang="en-US" dirty="0" smtClean="0"/>
              <a:t> (Software that negotiates with other software for terms for exchanging information—Configuring software/browsers with your privacy preferences)</a:t>
            </a:r>
          </a:p>
          <a:p>
            <a:pPr marL="640080" lvl="1">
              <a:defRPr/>
            </a:pPr>
            <a:r>
              <a:rPr lang="en-US" dirty="0" smtClean="0"/>
              <a:t>Machado—Free Speech and Privacy</a:t>
            </a:r>
          </a:p>
          <a:p>
            <a:pPr marL="822960" lvl="2" indent="-192024">
              <a:buClr>
                <a:schemeClr val="accent3"/>
              </a:buClr>
              <a:defRPr/>
            </a:pPr>
            <a:r>
              <a:rPr lang="en-US" dirty="0" smtClean="0"/>
              <a:t>Looking at how a STS instruments different kinds of actions and decisions</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pPr marL="54864" indent="0" eaLnBrk="1" fontAlgn="auto" hangingPunct="1">
              <a:spcAft>
                <a:spcPts val="0"/>
              </a:spcAft>
              <a:defRPr/>
            </a:pPr>
            <a:r>
              <a:rPr lang="en-US" dirty="0" smtClean="0"/>
              <a:t>Agenda for </a:t>
            </a:r>
            <a:r>
              <a:rPr lang="en-US" dirty="0" smtClean="0"/>
              <a:t>Fall 2010</a:t>
            </a: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a:spcBef>
                <a:spcPts val="0"/>
              </a:spcBef>
              <a:defRPr/>
            </a:pPr>
            <a:r>
              <a:rPr lang="en-US" dirty="0" smtClean="0"/>
              <a:t>November 4</a:t>
            </a:r>
          </a:p>
          <a:p>
            <a:pPr lvl="1">
              <a:spcBef>
                <a:spcPts val="0"/>
              </a:spcBef>
              <a:defRPr/>
            </a:pPr>
            <a:r>
              <a:rPr lang="en-US" dirty="0" smtClean="0"/>
              <a:t>Lecture </a:t>
            </a:r>
            <a:r>
              <a:rPr lang="en-US" dirty="0" smtClean="0"/>
              <a:t>+ Workshop</a:t>
            </a:r>
          </a:p>
          <a:p>
            <a:pPr>
              <a:spcBef>
                <a:spcPts val="0"/>
              </a:spcBef>
              <a:defRPr/>
            </a:pPr>
            <a:endParaRPr lang="en-US" sz="1600" dirty="0" smtClean="0"/>
          </a:p>
          <a:p>
            <a:pPr>
              <a:spcBef>
                <a:spcPts val="0"/>
              </a:spcBef>
              <a:defRPr/>
            </a:pPr>
            <a:r>
              <a:rPr lang="en-US" dirty="0" smtClean="0"/>
              <a:t>November 11</a:t>
            </a:r>
            <a:endParaRPr lang="en-US" dirty="0" smtClean="0"/>
          </a:p>
          <a:p>
            <a:pPr marL="640080" lvl="1">
              <a:defRPr/>
            </a:pPr>
            <a:r>
              <a:rPr lang="en-US" dirty="0" smtClean="0"/>
              <a:t>Technological Lenses: Determinism and Social </a:t>
            </a:r>
            <a:r>
              <a:rPr lang="en-US" dirty="0" err="1" smtClean="0"/>
              <a:t>Constructionism</a:t>
            </a:r>
            <a:endParaRPr lang="en-US" dirty="0" smtClean="0"/>
          </a:p>
          <a:p>
            <a:pPr marL="822960" lvl="2" indent="-192024">
              <a:buClr>
                <a:schemeClr val="accent3"/>
              </a:buClr>
              <a:defRPr/>
            </a:pPr>
            <a:endParaRPr lang="en-US" sz="1600" dirty="0" smtClean="0"/>
          </a:p>
          <a:p>
            <a:pPr>
              <a:spcBef>
                <a:spcPts val="0"/>
              </a:spcBef>
              <a:defRPr/>
            </a:pPr>
            <a:r>
              <a:rPr lang="en-US" dirty="0" smtClean="0"/>
              <a:t>November 18</a:t>
            </a:r>
          </a:p>
          <a:p>
            <a:pPr lvl="1">
              <a:spcBef>
                <a:spcPts val="0"/>
              </a:spcBef>
              <a:defRPr/>
            </a:pPr>
            <a:r>
              <a:rPr lang="en-US" dirty="0" smtClean="0"/>
              <a:t>Group Article Presentations</a:t>
            </a:r>
            <a:endParaRPr lang="en-US" dirty="0" smtClean="0"/>
          </a:p>
          <a:p>
            <a:pPr marL="640080" lvl="1">
              <a:defRPr/>
            </a:pPr>
            <a:endParaRPr lang="en-US" sz="1600" dirty="0" smtClean="0"/>
          </a:p>
          <a:p>
            <a:pPr>
              <a:spcBef>
                <a:spcPts val="0"/>
              </a:spcBef>
              <a:defRPr/>
            </a:pPr>
            <a:r>
              <a:rPr lang="en-US" dirty="0" smtClean="0"/>
              <a:t>November 23</a:t>
            </a:r>
            <a:endParaRPr lang="en-US" dirty="0" smtClean="0"/>
          </a:p>
          <a:p>
            <a:pPr marL="640080" lvl="1">
              <a:defRPr/>
            </a:pPr>
            <a:r>
              <a:rPr lang="en-US" dirty="0" smtClean="0"/>
              <a:t>Environmental Ethics</a:t>
            </a:r>
            <a:endParaRPr lang="en-US" dirty="0" smtClean="0"/>
          </a:p>
          <a:p>
            <a:pPr marL="640080" lvl="1">
              <a:defRPr/>
            </a:pPr>
            <a:endParaRPr lang="en-US" sz="1600" dirty="0" smtClean="0"/>
          </a:p>
          <a:p>
            <a:pPr>
              <a:spcBef>
                <a:spcPts val="0"/>
              </a:spcBef>
              <a:defRPr/>
            </a:pPr>
            <a:r>
              <a:rPr lang="en-US" dirty="0" smtClean="0"/>
              <a:t>December 2</a:t>
            </a:r>
            <a:endParaRPr lang="en-US" dirty="0" smtClean="0"/>
          </a:p>
          <a:p>
            <a:pPr marL="640080" lvl="1">
              <a:defRPr/>
            </a:pPr>
            <a:r>
              <a:rPr lang="en-US" dirty="0" smtClean="0"/>
              <a:t>Ethics of Risk</a:t>
            </a:r>
          </a:p>
          <a:p>
            <a:pPr marL="640080" lvl="1">
              <a:defRPr/>
            </a:pPr>
            <a:endParaRPr lang="en-US" sz="1400" dirty="0"/>
          </a:p>
          <a:p>
            <a:pPr marL="240030">
              <a:defRPr/>
            </a:pPr>
            <a:r>
              <a:rPr lang="en-US" dirty="0" smtClean="0"/>
              <a:t>December 9</a:t>
            </a:r>
          </a:p>
          <a:p>
            <a:pPr marL="640080" lvl="1">
              <a:defRPr/>
            </a:pPr>
            <a:r>
              <a:rPr lang="en-US" dirty="0" smtClean="0"/>
              <a:t>Corporate Social Responsibility</a:t>
            </a:r>
          </a:p>
          <a:p>
            <a:pPr marL="640080" lvl="1">
              <a:defRPr/>
            </a:pPr>
            <a:endParaRPr lang="en-US" sz="1400" dirty="0"/>
          </a:p>
          <a:p>
            <a:pPr marL="240030">
              <a:defRPr/>
            </a:pPr>
            <a:r>
              <a:rPr lang="en-US" dirty="0" smtClean="0"/>
              <a:t>December 16 and 23</a:t>
            </a:r>
          </a:p>
          <a:p>
            <a:pPr marL="640080" lvl="1">
              <a:defRPr/>
            </a:pPr>
            <a:r>
              <a:rPr lang="en-US" dirty="0" smtClean="0"/>
              <a:t>Case study presentations</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The Key Points</a:t>
            </a:r>
            <a:endParaRPr lang="en-US" dirty="0">
              <a:solidFill>
                <a:schemeClr val="tx2">
                  <a:tint val="100000"/>
                  <a:shade val="90000"/>
                  <a:satMod val="250000"/>
                  <a:alpha val="100000"/>
                </a:schemeClr>
              </a:solidFill>
            </a:endParaRPr>
          </a:p>
        </p:txBody>
      </p:sp>
      <p:sp>
        <p:nvSpPr>
          <p:cNvPr id="11267" name="Content Placeholder 2"/>
          <p:cNvSpPr>
            <a:spLocks noGrp="1"/>
          </p:cNvSpPr>
          <p:nvPr>
            <p:ph idx="1"/>
          </p:nvPr>
        </p:nvSpPr>
        <p:spPr/>
        <p:txBody>
          <a:bodyPr/>
          <a:lstStyle/>
          <a:p>
            <a:pPr eaLnBrk="1" hangingPunct="1"/>
            <a:r>
              <a:rPr lang="en-US" smtClean="0"/>
              <a:t>A Case Taxonomy</a:t>
            </a:r>
          </a:p>
          <a:p>
            <a:pPr eaLnBrk="1" hangingPunct="1"/>
            <a:endParaRPr lang="en-US" smtClean="0"/>
          </a:p>
          <a:p>
            <a:pPr eaLnBrk="1" hangingPunct="1"/>
            <a:r>
              <a:rPr lang="en-US" smtClean="0"/>
              <a:t>How to choose your case</a:t>
            </a:r>
          </a:p>
          <a:p>
            <a:pPr eaLnBrk="1" hangingPunct="1"/>
            <a:endParaRPr lang="en-US" smtClean="0"/>
          </a:p>
          <a:p>
            <a:pPr eaLnBrk="1" hangingPunct="1"/>
            <a:r>
              <a:rPr lang="en-US" smtClean="0"/>
              <a:t>A template for writing and analyzing your case</a:t>
            </a:r>
          </a:p>
          <a:p>
            <a:pPr eaLnBrk="1" hangingPunct="1"/>
            <a:endParaRPr lang="en-US" smtClean="0"/>
          </a:p>
          <a:p>
            <a:pPr eaLnBrk="1" hangingPunct="1"/>
            <a:r>
              <a:rPr lang="en-US" smtClean="0"/>
              <a:t>Poster Presentations: a proposal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defRPr/>
            </a:pPr>
            <a:r>
              <a:rPr lang="en-US" dirty="0" smtClean="0"/>
              <a:t>onlineethics.org</a:t>
            </a:r>
          </a:p>
          <a:p>
            <a:pPr marL="640080" lvl="1">
              <a:defRPr/>
            </a:pPr>
            <a:r>
              <a:rPr lang="en-US" dirty="0" smtClean="0"/>
              <a:t>Killer Robot Case</a:t>
            </a:r>
          </a:p>
          <a:p>
            <a:pPr marL="640080" lvl="1">
              <a:defRPr/>
            </a:pPr>
            <a:r>
              <a:rPr lang="en-US" dirty="0" smtClean="0"/>
              <a:t>APPE cases in graduate research ethics</a:t>
            </a:r>
          </a:p>
          <a:p>
            <a:pPr marL="640080" lvl="1">
              <a:defRPr/>
            </a:pPr>
            <a:endParaRPr lang="en-US" dirty="0" smtClean="0"/>
          </a:p>
          <a:p>
            <a:pPr>
              <a:spcBef>
                <a:spcPts val="0"/>
              </a:spcBef>
              <a:defRPr/>
            </a:pPr>
            <a:r>
              <a:rPr lang="en-US" dirty="0" smtClean="0"/>
              <a:t>computingcases.org</a:t>
            </a:r>
          </a:p>
          <a:p>
            <a:pPr marL="640080" lvl="1">
              <a:defRPr/>
            </a:pPr>
            <a:r>
              <a:rPr lang="en-US" dirty="0" smtClean="0"/>
              <a:t>Therac-25</a:t>
            </a:r>
          </a:p>
          <a:p>
            <a:pPr marL="640080" lvl="1">
              <a:defRPr/>
            </a:pPr>
            <a:r>
              <a:rPr lang="en-US" dirty="0" smtClean="0"/>
              <a:t>Hughes Aircraft</a:t>
            </a:r>
          </a:p>
          <a:p>
            <a:pPr marL="640080" lvl="1">
              <a:defRPr/>
            </a:pPr>
            <a:r>
              <a:rPr lang="en-US" dirty="0" smtClean="0"/>
              <a:t>Machado</a:t>
            </a:r>
          </a:p>
          <a:p>
            <a:pPr marL="640080" lvl="1">
              <a:defRPr/>
            </a:pPr>
            <a:endParaRPr lang="en-US" dirty="0" smtClean="0"/>
          </a:p>
          <a:p>
            <a:pPr>
              <a:spcBef>
                <a:spcPts val="0"/>
              </a:spcBef>
              <a:defRPr/>
            </a:pPr>
            <a:r>
              <a:rPr lang="en-US" dirty="0" smtClean="0"/>
              <a:t>uprm.edu/</a:t>
            </a:r>
            <a:r>
              <a:rPr lang="en-US" dirty="0" err="1" smtClean="0"/>
              <a:t>etica</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pPr>
              <a:spcBef>
                <a:spcPts val="0"/>
              </a:spcBef>
              <a:defRPr/>
            </a:pPr>
            <a:r>
              <a:rPr lang="en-US" dirty="0" smtClean="0"/>
              <a:t>Thick vs. Thin</a:t>
            </a:r>
          </a:p>
          <a:p>
            <a:pPr marL="640080" lvl="1">
              <a:defRPr/>
            </a:pPr>
            <a:r>
              <a:rPr lang="en-US" dirty="0" smtClean="0"/>
              <a:t>Thin cases are useful for  abstracting a single point and focusing work on that point. </a:t>
            </a:r>
          </a:p>
          <a:p>
            <a:pPr marL="640080" lvl="1">
              <a:defRPr/>
            </a:pPr>
            <a:r>
              <a:rPr lang="en-US" dirty="0" smtClean="0"/>
              <a:t>Thick cases can give the student practice in making ethical decisions in the full context of the messy real world.</a:t>
            </a:r>
          </a:p>
          <a:p>
            <a:pPr marL="640080" lvl="1">
              <a:defRPr/>
            </a:pPr>
            <a:endParaRPr lang="en-US" sz="1800" dirty="0" smtClean="0"/>
          </a:p>
          <a:p>
            <a:pPr>
              <a:spcBef>
                <a:spcPts val="0"/>
              </a:spcBef>
              <a:defRPr/>
            </a:pPr>
            <a:r>
              <a:rPr lang="en-US" dirty="0" smtClean="0"/>
              <a:t>Historical vs. Hypothetical</a:t>
            </a:r>
          </a:p>
          <a:p>
            <a:pPr marL="640080" lvl="1">
              <a:defRPr/>
            </a:pPr>
            <a:r>
              <a:rPr lang="en-US" dirty="0" smtClean="0"/>
              <a:t>Based in </a:t>
            </a:r>
            <a:r>
              <a:rPr lang="en-US" dirty="0" smtClean="0"/>
              <a:t>actual </a:t>
            </a:r>
            <a:r>
              <a:rPr lang="en-US" dirty="0" smtClean="0"/>
              <a:t>experience in the field. </a:t>
            </a:r>
            <a:endParaRPr lang="en-US" dirty="0" smtClean="0"/>
          </a:p>
          <a:p>
            <a:pPr marL="640080" lvl="1">
              <a:defRPr/>
            </a:pPr>
            <a:r>
              <a:rPr lang="en-US" dirty="0" smtClean="0"/>
              <a:t>These provide </a:t>
            </a:r>
            <a:r>
              <a:rPr lang="en-US" dirty="0" smtClean="0"/>
              <a:t>excitement </a:t>
            </a:r>
            <a:r>
              <a:rPr lang="en-US" dirty="0" smtClean="0"/>
              <a:t>and immediate </a:t>
            </a:r>
            <a:r>
              <a:rPr lang="en-US" dirty="0" smtClean="0"/>
              <a:t>relevance. </a:t>
            </a:r>
            <a:endParaRPr lang="en-US" dirty="0" smtClean="0"/>
          </a:p>
          <a:p>
            <a:pPr marL="640080" lvl="1">
              <a:defRPr/>
            </a:pPr>
            <a:r>
              <a:rPr lang="en-US" dirty="0" smtClean="0"/>
              <a:t>Cases that are hypothetical, fictional, or abstract remove much of the impact of the historical case, </a:t>
            </a:r>
            <a:r>
              <a:rPr lang="en-US" dirty="0" smtClean="0"/>
              <a:t>but allow </a:t>
            </a:r>
            <a:r>
              <a:rPr lang="en-US" dirty="0" smtClean="0"/>
              <a:t>freedom to </a:t>
            </a:r>
            <a:r>
              <a:rPr lang="en-US" dirty="0" smtClean="0"/>
              <a:t>structure </a:t>
            </a:r>
            <a:r>
              <a:rPr lang="en-US" dirty="0" smtClean="0"/>
              <a:t>the discussion on </a:t>
            </a:r>
            <a:r>
              <a:rPr lang="en-US" dirty="0" smtClean="0"/>
              <a:t>specific issues. </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spcBef>
                <a:spcPts val="0"/>
              </a:spcBef>
              <a:defRPr/>
            </a:pPr>
            <a:r>
              <a:rPr lang="en-US" i="1" dirty="0" smtClean="0"/>
              <a:t>Good vs. Bad News cases</a:t>
            </a:r>
          </a:p>
          <a:p>
            <a:pPr marL="640080" lvl="1">
              <a:defRPr/>
            </a:pPr>
            <a:r>
              <a:rPr lang="en-US" i="1" dirty="0" smtClean="0"/>
              <a:t>Tendency </a:t>
            </a:r>
            <a:r>
              <a:rPr lang="en-US" i="1" dirty="0" smtClean="0"/>
              <a:t>in ethics </a:t>
            </a:r>
            <a:r>
              <a:rPr lang="en-US" i="1" dirty="0" smtClean="0"/>
              <a:t>is focus on </a:t>
            </a:r>
            <a:r>
              <a:rPr lang="en-US" i="1" dirty="0" smtClean="0"/>
              <a:t>bad </a:t>
            </a:r>
            <a:r>
              <a:rPr lang="en-US" i="1" dirty="0" smtClean="0"/>
              <a:t>news</a:t>
            </a:r>
            <a:r>
              <a:rPr lang="en-US" dirty="0" smtClean="0"/>
              <a:t> </a:t>
            </a:r>
          </a:p>
          <a:p>
            <a:pPr marL="1040130" lvl="2">
              <a:defRPr/>
            </a:pPr>
            <a:r>
              <a:rPr lang="en-US" dirty="0" smtClean="0"/>
              <a:t>Questionable choices cause bad outcomes.  </a:t>
            </a:r>
            <a:endParaRPr lang="en-US" dirty="0" smtClean="0"/>
          </a:p>
          <a:p>
            <a:pPr marL="640080" lvl="1">
              <a:defRPr/>
            </a:pPr>
            <a:r>
              <a:rPr lang="en-US" dirty="0" smtClean="0"/>
              <a:t>Grabs the imagination and motivates attention</a:t>
            </a:r>
          </a:p>
          <a:p>
            <a:pPr marL="1040130" lvl="2">
              <a:defRPr/>
            </a:pPr>
            <a:r>
              <a:rPr lang="en-US" dirty="0" smtClean="0"/>
              <a:t>but </a:t>
            </a:r>
            <a:r>
              <a:rPr lang="en-US" dirty="0" smtClean="0"/>
              <a:t>can </a:t>
            </a:r>
            <a:r>
              <a:rPr lang="en-US" dirty="0" smtClean="0"/>
              <a:t>give the false impression </a:t>
            </a:r>
            <a:r>
              <a:rPr lang="en-US" dirty="0" smtClean="0"/>
              <a:t>that business and research ethics is primarily about </a:t>
            </a:r>
            <a:r>
              <a:rPr lang="en-US" dirty="0" smtClean="0"/>
              <a:t>staying out of trouble. </a:t>
            </a:r>
            <a:endParaRPr lang="en-US" dirty="0" smtClean="0"/>
          </a:p>
          <a:p>
            <a:pPr marL="640080" lvl="1">
              <a:defRPr/>
            </a:pPr>
            <a:r>
              <a:rPr lang="en-US" dirty="0" smtClean="0"/>
              <a:t>Balance bad news with good news</a:t>
            </a:r>
          </a:p>
          <a:p>
            <a:pPr marL="1040130" lvl="2">
              <a:defRPr/>
            </a:pPr>
            <a:r>
              <a:rPr lang="en-US" dirty="0" smtClean="0"/>
              <a:t>Morally </a:t>
            </a:r>
            <a:r>
              <a:rPr lang="en-US" dirty="0" smtClean="0"/>
              <a:t>exemplary scientists and engineers </a:t>
            </a:r>
            <a:r>
              <a:rPr lang="en-US" dirty="0" smtClean="0"/>
              <a:t>overcome obstacles and realize moral value</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a:spcBef>
                <a:spcPts val="0"/>
              </a:spcBef>
              <a:defRPr/>
            </a:pPr>
            <a:r>
              <a:rPr lang="en-US" i="1" dirty="0" smtClean="0"/>
              <a:t>Big vs. Small News cases</a:t>
            </a:r>
          </a:p>
          <a:p>
            <a:pPr marL="640080" lvl="1">
              <a:defRPr/>
            </a:pPr>
            <a:r>
              <a:rPr lang="en-US" dirty="0" smtClean="0"/>
              <a:t>Disasters and corruption are </a:t>
            </a:r>
            <a:r>
              <a:rPr lang="en-US" dirty="0" smtClean="0"/>
              <a:t>in the </a:t>
            </a:r>
            <a:r>
              <a:rPr lang="en-US" dirty="0" smtClean="0"/>
              <a:t>media.</a:t>
            </a:r>
          </a:p>
          <a:p>
            <a:pPr marL="1040130" lvl="2">
              <a:defRPr/>
            </a:pPr>
            <a:r>
              <a:rPr lang="en-US" dirty="0" smtClean="0"/>
              <a:t>Like </a:t>
            </a:r>
            <a:r>
              <a:rPr lang="en-US" dirty="0" err="1" smtClean="0"/>
              <a:t>Denathor</a:t>
            </a:r>
            <a:r>
              <a:rPr lang="en-US" dirty="0" smtClean="0"/>
              <a:t> looking through the </a:t>
            </a:r>
            <a:r>
              <a:rPr lang="en-US" dirty="0" err="1" smtClean="0"/>
              <a:t>palentir</a:t>
            </a:r>
            <a:r>
              <a:rPr lang="en-US" dirty="0" smtClean="0"/>
              <a:t> controlled by </a:t>
            </a:r>
            <a:r>
              <a:rPr lang="en-US" dirty="0" err="1" smtClean="0"/>
              <a:t>Sauron</a:t>
            </a:r>
            <a:endParaRPr lang="en-US" dirty="0" smtClean="0"/>
          </a:p>
          <a:p>
            <a:pPr marL="1040130" lvl="2">
              <a:defRPr/>
            </a:pPr>
            <a:r>
              <a:rPr lang="en-US" dirty="0" smtClean="0"/>
              <a:t>What he sees is true but one-sidedly bad</a:t>
            </a:r>
            <a:endParaRPr lang="en-US" dirty="0" smtClean="0"/>
          </a:p>
          <a:p>
            <a:pPr marL="640080" lvl="1">
              <a:defRPr/>
            </a:pPr>
            <a:r>
              <a:rPr lang="en-US" dirty="0" smtClean="0"/>
              <a:t>Disasters are rare</a:t>
            </a:r>
          </a:p>
          <a:p>
            <a:pPr marL="1040130" lvl="2">
              <a:defRPr/>
            </a:pPr>
            <a:r>
              <a:rPr lang="en-US" dirty="0" smtClean="0"/>
              <a:t>Focusing on avoiding disasters leaves out important issues. </a:t>
            </a:r>
            <a:endParaRPr lang="en-US" dirty="0" smtClean="0"/>
          </a:p>
          <a:p>
            <a:pPr marL="640080" lvl="1">
              <a:defRPr/>
            </a:pPr>
            <a:r>
              <a:rPr lang="en-US" dirty="0" smtClean="0"/>
              <a:t>Small news cases are </a:t>
            </a:r>
            <a:r>
              <a:rPr lang="en-US" dirty="0" smtClean="0"/>
              <a:t>more likely because they portray everyday problems confronting </a:t>
            </a:r>
            <a:r>
              <a:rPr lang="en-US" dirty="0" smtClean="0"/>
              <a:t>scientists and </a:t>
            </a:r>
            <a:r>
              <a:rPr lang="en-US" dirty="0" smtClean="0"/>
              <a:t>engineers</a:t>
            </a:r>
          </a:p>
          <a:p>
            <a:pPr marL="1040130" lvl="2">
              <a:defRPr/>
            </a:pPr>
            <a:r>
              <a:rPr lang="en-US" dirty="0" smtClean="0"/>
              <a:t>Collecting data, integrating specifications, responding to constraints, making timely decisions, etc. </a:t>
            </a:r>
            <a:endParaRPr lang="en-US" dirty="0" smtClean="0"/>
          </a:p>
          <a:p>
            <a:pPr marL="640080" lvl="1">
              <a:defRPr/>
            </a:pPr>
            <a:r>
              <a:rPr lang="en-US" dirty="0" smtClean="0"/>
              <a:t>Students </a:t>
            </a:r>
            <a:r>
              <a:rPr lang="en-US" dirty="0" smtClean="0"/>
              <a:t>gain insight and practice in managing the issues that they are most likely to encounter </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8" name="Text Placeholder 7"/>
          <p:cNvSpPr>
            <a:spLocks noGrp="1"/>
          </p:cNvSpPr>
          <p:nvPr>
            <p:ph type="body" idx="1"/>
          </p:nvPr>
        </p:nvSpPr>
        <p:spPr/>
        <p:txBody>
          <a:bodyPr/>
          <a:lstStyle/>
          <a:p>
            <a:pPr eaLnBrk="1" fontAlgn="auto" hangingPunct="1">
              <a:spcAft>
                <a:spcPts val="0"/>
              </a:spcAft>
              <a:buFont typeface="Wingdings 2"/>
              <a:buNone/>
              <a:defRPr/>
            </a:pPr>
            <a:r>
              <a:rPr lang="en-US" dirty="0" smtClean="0"/>
              <a:t>Participant</a:t>
            </a:r>
            <a:endParaRPr lang="en-US" dirty="0"/>
          </a:p>
        </p:txBody>
      </p:sp>
      <p:sp>
        <p:nvSpPr>
          <p:cNvPr id="9" name="Content Placeholder 8"/>
          <p:cNvSpPr>
            <a:spLocks noGrp="1"/>
          </p:cNvSpPr>
          <p:nvPr>
            <p:ph sz="half" idx="2"/>
          </p:nvPr>
        </p:nvSpPr>
        <p:spPr/>
        <p:txBody>
          <a:bodyPr>
            <a:normAutofit/>
          </a:bodyPr>
          <a:lstStyle/>
          <a:p>
            <a:pPr marL="457200" indent="-457200">
              <a:spcBef>
                <a:spcPts val="0"/>
              </a:spcBef>
              <a:buFont typeface="+mj-lt"/>
              <a:buAutoNum type="arabicPeriod"/>
              <a:defRPr/>
            </a:pPr>
            <a:r>
              <a:rPr lang="en-US" dirty="0" smtClean="0"/>
              <a:t>Case approached from standpoint of participant</a:t>
            </a:r>
            <a:endParaRPr lang="en-US" dirty="0" smtClean="0"/>
          </a:p>
          <a:p>
            <a:pPr marL="457200" indent="-457200">
              <a:spcBef>
                <a:spcPts val="0"/>
              </a:spcBef>
              <a:buFont typeface="+mj-lt"/>
              <a:buAutoNum type="arabicPeriod"/>
              <a:defRPr/>
            </a:pPr>
            <a:r>
              <a:rPr lang="en-US" dirty="0" smtClean="0"/>
              <a:t>Participant integrates ethical </a:t>
            </a:r>
            <a:r>
              <a:rPr lang="en-US" dirty="0" smtClean="0"/>
              <a:t>considerations into </a:t>
            </a:r>
            <a:r>
              <a:rPr lang="en-US" dirty="0" smtClean="0"/>
              <a:t>solutions designed and implemented in </a:t>
            </a:r>
            <a:r>
              <a:rPr lang="en-US" dirty="0" smtClean="0"/>
              <a:t>real </a:t>
            </a:r>
            <a:r>
              <a:rPr lang="en-US" dirty="0" smtClean="0"/>
              <a:t>world </a:t>
            </a:r>
            <a:endParaRPr lang="en-US" dirty="0" smtClean="0"/>
          </a:p>
          <a:p>
            <a:pPr marL="457200" indent="-457200">
              <a:spcBef>
                <a:spcPts val="0"/>
              </a:spcBef>
              <a:buFont typeface="+mj-lt"/>
              <a:buAutoNum type="arabicPeriod"/>
              <a:defRPr/>
            </a:pPr>
            <a:r>
              <a:rPr lang="en-US" dirty="0" smtClean="0"/>
              <a:t>Case poses real world constraints such as uncertainty </a:t>
            </a:r>
            <a:r>
              <a:rPr lang="en-US" dirty="0" smtClean="0"/>
              <a:t>and </a:t>
            </a:r>
            <a:r>
              <a:rPr lang="en-US" dirty="0" smtClean="0"/>
              <a:t>shortage of time</a:t>
            </a:r>
            <a:endParaRPr lang="en-US" dirty="0"/>
          </a:p>
        </p:txBody>
      </p:sp>
      <p:sp>
        <p:nvSpPr>
          <p:cNvPr id="10" name="Text Placeholder 9"/>
          <p:cNvSpPr>
            <a:spLocks noGrp="1"/>
          </p:cNvSpPr>
          <p:nvPr>
            <p:ph type="body" sz="quarter" idx="3"/>
          </p:nvPr>
        </p:nvSpPr>
        <p:spPr/>
        <p:txBody>
          <a:bodyPr/>
          <a:lstStyle/>
          <a:p>
            <a:pPr eaLnBrk="1" fontAlgn="auto" hangingPunct="1">
              <a:spcAft>
                <a:spcPts val="0"/>
              </a:spcAft>
              <a:buFont typeface="Wingdings 2"/>
              <a:buNone/>
              <a:defRPr/>
            </a:pPr>
            <a:r>
              <a:rPr lang="en-US" dirty="0" smtClean="0"/>
              <a:t>Evaluator</a:t>
            </a:r>
            <a:endParaRPr lang="en-US" dirty="0"/>
          </a:p>
        </p:txBody>
      </p:sp>
      <p:sp>
        <p:nvSpPr>
          <p:cNvPr id="16390" name="Content Placeholder 10"/>
          <p:cNvSpPr>
            <a:spLocks noGrp="1"/>
          </p:cNvSpPr>
          <p:nvPr>
            <p:ph sz="quarter" idx="4"/>
          </p:nvPr>
        </p:nvSpPr>
        <p:spPr/>
        <p:txBody>
          <a:bodyPr>
            <a:normAutofit/>
          </a:bodyPr>
          <a:lstStyle/>
          <a:p>
            <a:pPr marL="457200" indent="-457200" eaLnBrk="1" hangingPunct="1">
              <a:buFont typeface="+mj-lt"/>
              <a:buAutoNum type="arabicPeriod"/>
            </a:pPr>
            <a:r>
              <a:rPr lang="en-US" dirty="0" smtClean="0"/>
              <a:t>Case approached from standpoint of judge</a:t>
            </a:r>
            <a:endParaRPr lang="en-US" dirty="0" smtClean="0"/>
          </a:p>
          <a:p>
            <a:pPr marL="457200" indent="-457200" eaLnBrk="1" hangingPunct="1">
              <a:buFont typeface="+mj-lt"/>
              <a:buAutoNum type="arabicPeriod"/>
            </a:pPr>
            <a:r>
              <a:rPr lang="en-US" dirty="0" smtClean="0"/>
              <a:t>Case introduces ethical </a:t>
            </a:r>
            <a:r>
              <a:rPr lang="en-US" dirty="0" smtClean="0"/>
              <a:t>principles and concepts</a:t>
            </a:r>
          </a:p>
          <a:p>
            <a:pPr marL="457200" indent="-457200" eaLnBrk="1" hangingPunct="1">
              <a:buFont typeface="+mj-lt"/>
              <a:buAutoNum type="arabicPeriod"/>
            </a:pPr>
            <a:r>
              <a:rPr lang="en-US" dirty="0" smtClean="0"/>
              <a:t>Case helps to distinguish ethical principles and rules and decide which is best for which situation</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2400" y="274638"/>
            <a:ext cx="8763000" cy="1143000"/>
          </a:xfrm>
        </p:spPr>
        <p:txBody>
          <a:bodyPr>
            <a:noAutofit/>
          </a:bodyPr>
          <a:lstStyle/>
          <a:p>
            <a:pPr marL="54864">
              <a:defRPr/>
            </a:pPr>
            <a:r>
              <a:rPr lang="en-US" sz="3200" dirty="0" smtClean="0"/>
              <a:t>Example</a:t>
            </a:r>
            <a:r>
              <a:rPr lang="en-US" sz="3200" dirty="0"/>
              <a:t>: </a:t>
            </a:r>
            <a:r>
              <a:rPr lang="en-US" sz="3200" i="1" dirty="0"/>
              <a:t>Aquaculture Case</a:t>
            </a:r>
            <a:r>
              <a:rPr lang="en-US" sz="3200" dirty="0"/>
              <a:t> </a:t>
            </a:r>
            <a:r>
              <a:rPr lang="en-US" sz="3200" dirty="0" smtClean="0"/>
              <a:t>(NSF SBR-9810253)</a:t>
            </a:r>
            <a:endParaRPr lang="en-US" sz="3200" dirty="0">
              <a:solidFill>
                <a:schemeClr val="tx2">
                  <a:tint val="100000"/>
                  <a:shade val="90000"/>
                  <a:satMod val="250000"/>
                  <a:alpha val="100000"/>
                </a:schemeClr>
              </a:solidFill>
            </a:endParaRPr>
          </a:p>
        </p:txBody>
      </p:sp>
      <p:sp>
        <p:nvSpPr>
          <p:cNvPr id="17411" name="Rectangle 3"/>
          <p:cNvSpPr>
            <a:spLocks noGrp="1" noChangeArrowheads="1"/>
          </p:cNvSpPr>
          <p:nvPr>
            <p:ph idx="1"/>
          </p:nvPr>
        </p:nvSpPr>
        <p:spPr>
          <a:xfrm>
            <a:off x="0" y="1371600"/>
            <a:ext cx="8955088" cy="5334000"/>
          </a:xfrm>
        </p:spPr>
        <p:txBody>
          <a:bodyPr>
            <a:noAutofit/>
          </a:bodyPr>
          <a:lstStyle/>
          <a:p>
            <a:pPr eaLnBrk="1" hangingPunct="1">
              <a:lnSpc>
                <a:spcPct val="90000"/>
              </a:lnSpc>
            </a:pPr>
            <a:r>
              <a:rPr lang="en-US" sz="3600" b="1" dirty="0" smtClean="0"/>
              <a:t>Original </a:t>
            </a:r>
            <a:r>
              <a:rPr lang="en-US" sz="3600" b="1" dirty="0" smtClean="0"/>
              <a:t>version</a:t>
            </a:r>
            <a:r>
              <a:rPr lang="en-US" sz="3600" dirty="0" smtClean="0"/>
              <a:t>: A local aquaculture facility near Ponce was closed by the EPA for violating environmental standards.  The EPA claimed they shot birds from endangered species (because the birds were eating the crop, e.g., lobster fingerlings) and also that they dumped untreated waste water into the local river</a:t>
            </a:r>
            <a:r>
              <a:rPr lang="en-US" sz="3600" dirty="0" smtClean="0"/>
              <a:t>.</a:t>
            </a:r>
          </a:p>
          <a:p>
            <a:pPr eaLnBrk="1" hangingPunct="1">
              <a:lnSpc>
                <a:spcPct val="90000"/>
              </a:lnSpc>
            </a:pPr>
            <a:endParaRPr lang="en-US" sz="1100" dirty="0" smtClean="0"/>
          </a:p>
          <a:p>
            <a:pPr eaLnBrk="1" hangingPunct="1">
              <a:lnSpc>
                <a:spcPct val="90000"/>
              </a:lnSpc>
            </a:pPr>
            <a:r>
              <a:rPr lang="en-US" sz="3600" b="1" dirty="0" smtClean="0"/>
              <a:t>Question</a:t>
            </a:r>
            <a:r>
              <a:rPr lang="en-US" sz="3600" dirty="0" smtClean="0"/>
              <a:t>: Was the EPA just or unjust in closing the facility?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nSpc>
                <a:spcPct val="90000"/>
              </a:lnSpc>
            </a:pPr>
            <a:r>
              <a:rPr lang="en-US" dirty="0" smtClean="0"/>
              <a:t>The students rewrote this case…</a:t>
            </a:r>
            <a:endParaRPr lang="en-US" dirty="0" smtClean="0"/>
          </a:p>
        </p:txBody>
      </p:sp>
      <p:sp>
        <p:nvSpPr>
          <p:cNvPr id="18435" name="Rectangle 3"/>
          <p:cNvSpPr>
            <a:spLocks noGrp="1" noChangeArrowheads="1"/>
          </p:cNvSpPr>
          <p:nvPr>
            <p:ph idx="1"/>
          </p:nvPr>
        </p:nvSpPr>
        <p:spPr>
          <a:xfrm>
            <a:off x="0" y="1295400"/>
            <a:ext cx="8955088" cy="5562599"/>
          </a:xfrm>
        </p:spPr>
        <p:txBody>
          <a:bodyPr>
            <a:normAutofit/>
          </a:bodyPr>
          <a:lstStyle/>
          <a:p>
            <a:pPr eaLnBrk="1" hangingPunct="1">
              <a:lnSpc>
                <a:spcPct val="90000"/>
              </a:lnSpc>
            </a:pPr>
            <a:r>
              <a:rPr lang="en-US" dirty="0" smtClean="0"/>
              <a:t>The </a:t>
            </a:r>
            <a:r>
              <a:rPr lang="en-US" dirty="0" smtClean="0"/>
              <a:t>EPA has informed an aquaculture facility that they are in violation of environmental regulations (shooting endangered </a:t>
            </a:r>
            <a:r>
              <a:rPr lang="en-US" dirty="0" smtClean="0"/>
              <a:t>birds; </a:t>
            </a:r>
            <a:r>
              <a:rPr lang="en-US" dirty="0" smtClean="0"/>
              <a:t>improper disposal of waste water</a:t>
            </a:r>
            <a:r>
              <a:rPr lang="en-US" dirty="0" smtClean="0"/>
              <a:t>).</a:t>
            </a:r>
          </a:p>
          <a:p>
            <a:pPr eaLnBrk="1" hangingPunct="1">
              <a:lnSpc>
                <a:spcPct val="90000"/>
              </a:lnSpc>
            </a:pPr>
            <a:endParaRPr lang="en-US" sz="1000" dirty="0"/>
          </a:p>
          <a:p>
            <a:pPr eaLnBrk="1" hangingPunct="1">
              <a:lnSpc>
                <a:spcPct val="90000"/>
              </a:lnSpc>
            </a:pPr>
            <a:r>
              <a:rPr lang="en-US" dirty="0" smtClean="0"/>
              <a:t>This </a:t>
            </a:r>
            <a:r>
              <a:rPr lang="en-US" dirty="0" smtClean="0"/>
              <a:t>facility has two months to submit a compliance report.  To write this report, they have hired a group of engineers as </a:t>
            </a:r>
            <a:r>
              <a:rPr lang="en-US" dirty="0" smtClean="0"/>
              <a:t>consultants.</a:t>
            </a:r>
          </a:p>
          <a:p>
            <a:pPr eaLnBrk="1" hangingPunct="1">
              <a:lnSpc>
                <a:spcPct val="90000"/>
              </a:lnSpc>
            </a:pPr>
            <a:endParaRPr lang="en-US" sz="1000" dirty="0"/>
          </a:p>
          <a:p>
            <a:pPr eaLnBrk="1" hangingPunct="1">
              <a:lnSpc>
                <a:spcPct val="90000"/>
              </a:lnSpc>
            </a:pPr>
            <a:r>
              <a:rPr lang="en-US" dirty="0" smtClean="0"/>
              <a:t>You </a:t>
            </a:r>
            <a:r>
              <a:rPr lang="en-US" dirty="0" smtClean="0"/>
              <a:t>are one of the consultants.  </a:t>
            </a:r>
            <a:r>
              <a:rPr lang="en-US" dirty="0" smtClean="0"/>
              <a:t>Describe several </a:t>
            </a:r>
            <a:r>
              <a:rPr lang="en-US" dirty="0" smtClean="0"/>
              <a:t>possible compliance responses.  </a:t>
            </a:r>
            <a:r>
              <a:rPr lang="en-US" dirty="0" smtClean="0"/>
              <a:t>Compare these in terms of the ethical implications and feasibility.</a:t>
            </a:r>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1454</Words>
  <Application>Microsoft Office PowerPoint</Application>
  <PresentationFormat>On-screen Show (4:3)</PresentationFormat>
  <Paragraphs>188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Rockwell</vt:lpstr>
      <vt:lpstr>Wingdings 2</vt:lpstr>
      <vt:lpstr>Calibri</vt:lpstr>
      <vt:lpstr>Office Theme</vt:lpstr>
      <vt:lpstr>Writing and Analyzing Ethics Cases in Business</vt:lpstr>
      <vt:lpstr>The Key Points</vt:lpstr>
      <vt:lpstr>Examples</vt:lpstr>
      <vt:lpstr>Five Kinds of Cases</vt:lpstr>
      <vt:lpstr>Five Kinds of Cases</vt:lpstr>
      <vt:lpstr>Five Kinds of Cases</vt:lpstr>
      <vt:lpstr>Five Kinds of Cases</vt:lpstr>
      <vt:lpstr>Example: Aquaculture Case (NSF SBR-9810253)</vt:lpstr>
      <vt:lpstr>The students rewrote this case…</vt:lpstr>
      <vt:lpstr>What does student version add?</vt:lpstr>
      <vt:lpstr>What you are going to do</vt:lpstr>
      <vt:lpstr>Choosing Your Case</vt:lpstr>
      <vt:lpstr>Toysmart: A Useful Template</vt:lpstr>
      <vt:lpstr>General Structure</vt:lpstr>
      <vt:lpstr>General Structure</vt:lpstr>
      <vt:lpstr>Case Chronology</vt:lpstr>
      <vt:lpstr>Participant Perspectives</vt:lpstr>
      <vt:lpstr>Ethical Reflections</vt:lpstr>
      <vt:lpstr>Agenda for Fall 2010</vt:lpstr>
    </vt:vector>
  </TitlesOfParts>
  <Company>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and Analyzing Ethics Cases in Business</dc:title>
  <dc:creator>frey.william</dc:creator>
  <cp:lastModifiedBy> </cp:lastModifiedBy>
  <cp:revision>37</cp:revision>
  <dcterms:created xsi:type="dcterms:W3CDTF">2008-03-27T18:12:53Z</dcterms:created>
  <dcterms:modified xsi:type="dcterms:W3CDTF">2010-11-04T13:58:53Z</dcterms:modified>
</cp:coreProperties>
</file>