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28"/>
  </p:notesMasterIdLst>
  <p:sldIdLst>
    <p:sldId id="256" r:id="rId2"/>
    <p:sldId id="257" r:id="rId3"/>
    <p:sldId id="259" r:id="rId4"/>
    <p:sldId id="258" r:id="rId5"/>
    <p:sldId id="260" r:id="rId6"/>
    <p:sldId id="261" r:id="rId7"/>
    <p:sldId id="262" r:id="rId8"/>
    <p:sldId id="266" r:id="rId9"/>
    <p:sldId id="267" r:id="rId10"/>
    <p:sldId id="271" r:id="rId11"/>
    <p:sldId id="273" r:id="rId12"/>
    <p:sldId id="272" r:id="rId13"/>
    <p:sldId id="283" r:id="rId14"/>
    <p:sldId id="286" r:id="rId15"/>
    <p:sldId id="287" r:id="rId16"/>
    <p:sldId id="285" r:id="rId17"/>
    <p:sldId id="288" r:id="rId18"/>
    <p:sldId id="291" r:id="rId19"/>
    <p:sldId id="289" r:id="rId20"/>
    <p:sldId id="292" r:id="rId21"/>
    <p:sldId id="293" r:id="rId22"/>
    <p:sldId id="294" r:id="rId23"/>
    <p:sldId id="295" r:id="rId24"/>
    <p:sldId id="296" r:id="rId25"/>
    <p:sldId id="297" r:id="rId26"/>
    <p:sldId id="290"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4" autoAdjust="0"/>
  </p:normalViewPr>
  <p:slideViewPr>
    <p:cSldViewPr>
      <p:cViewPr varScale="1">
        <p:scale>
          <a:sx n="70" d="100"/>
          <a:sy n="70" d="100"/>
        </p:scale>
        <p:origin x="-510" y="-90"/>
      </p:cViewPr>
      <p:guideLst>
        <p:guide orient="horz" pos="2160"/>
        <p:guide pos="2880"/>
      </p:guideLst>
    </p:cSldViewPr>
  </p:slideViewPr>
  <p:outlineViewPr>
    <p:cViewPr>
      <p:scale>
        <a:sx n="33" d="100"/>
        <a:sy n="33" d="100"/>
      </p:scale>
      <p:origin x="0" y="5388"/>
    </p:cViewPr>
  </p:outlineViewPr>
  <p:notesTextViewPr>
    <p:cViewPr>
      <p:scale>
        <a:sx n="100" d="100"/>
        <a:sy n="100" d="100"/>
      </p:scale>
      <p:origin x="0" y="0"/>
    </p:cViewPr>
  </p:notesTextViewPr>
  <p:sorterViewPr>
    <p:cViewPr>
      <p:scale>
        <a:sx n="66" d="100"/>
        <a:sy n="66" d="100"/>
      </p:scale>
      <p:origin x="0" y="22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C75B676-F71A-4B97-8C37-3D6680A701B5}" type="datetimeFigureOut">
              <a:rPr lang="en-US"/>
              <a:pPr>
                <a:defRPr/>
              </a:pPr>
              <a:t>4/1/2014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A73B814-E34F-4504-A593-DA9C8C364090}" type="slidenum">
              <a:rPr lang="en-US"/>
              <a:pPr>
                <a:defRPr/>
              </a:pPr>
              <a:t>‹#›</a:t>
            </a:fld>
            <a:endParaRPr lang="en-US"/>
          </a:p>
        </p:txBody>
      </p:sp>
    </p:spTree>
    <p:extLst>
      <p:ext uri="{BB962C8B-B14F-4D97-AF65-F5344CB8AC3E}">
        <p14:creationId xmlns:p14="http://schemas.microsoft.com/office/powerpoint/2010/main" val="4451729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31747"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marL="228600" indent="-228600" eaLnBrk="1" hangingPunct="1">
              <a:spcBef>
                <a:spcPct val="0"/>
              </a:spcBef>
            </a:pPr>
            <a:r>
              <a:rPr lang="en-US" smtClean="0"/>
              <a:t>Assumptions in writing the case:</a:t>
            </a:r>
          </a:p>
          <a:p>
            <a:pPr marL="228600" indent="-228600" eaLnBrk="1" hangingPunct="1">
              <a:spcBef>
                <a:spcPct val="0"/>
              </a:spcBef>
              <a:buFontTx/>
              <a:buAutoNum type="arabicPeriod"/>
            </a:pPr>
            <a:r>
              <a:rPr lang="en-US" smtClean="0"/>
              <a:t>Evaluator’s point of view</a:t>
            </a:r>
          </a:p>
          <a:p>
            <a:pPr marL="228600" indent="-228600" eaLnBrk="1" hangingPunct="1">
              <a:spcBef>
                <a:spcPct val="0"/>
              </a:spcBef>
              <a:buFontTx/>
              <a:buAutoNum type="arabicPeriod"/>
            </a:pPr>
            <a:r>
              <a:rPr lang="en-US" smtClean="0"/>
              <a:t>Events of the case are closed; the consequences have occurred.</a:t>
            </a:r>
          </a:p>
          <a:p>
            <a:pPr marL="228600" indent="-228600" eaLnBrk="1" hangingPunct="1">
              <a:spcBef>
                <a:spcPct val="0"/>
              </a:spcBef>
              <a:buFontTx/>
              <a:buAutoNum type="arabicPeriod"/>
            </a:pPr>
            <a:r>
              <a:rPr lang="en-US" smtClean="0"/>
              <a:t>The role of the analyzer is to evaluate the actions taken which results in pinning a moral label on these.</a:t>
            </a:r>
          </a:p>
          <a:p>
            <a:pPr marL="228600" indent="-228600" eaLnBrk="1" hangingPunct="1">
              <a:spcBef>
                <a:spcPct val="0"/>
              </a:spcBef>
              <a:buFontTx/>
              <a:buAutoNum type="arabicPeriod"/>
            </a:pPr>
            <a:r>
              <a:rPr lang="en-US" smtClean="0"/>
              <a:t>The role of conflicting constraints and uncertainty that influenced the decision from the participant point of view are covered over.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32771"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r>
              <a:rPr lang="en-US" smtClean="0"/>
              <a:t>The students asked to rewrite the case because they felt the other version was too constraining.</a:t>
            </a:r>
          </a:p>
          <a:p>
            <a:pPr eaLnBrk="1" hangingPunct="1">
              <a:spcBef>
                <a:spcPct val="0"/>
              </a:spcBef>
            </a:pPr>
            <a:r>
              <a:rPr lang="en-US" smtClean="0"/>
              <a:t>They were apologetic in gaining permission because the second version elicits a technical as well as ethical response.  Their concern was whether working on technical solutions to the aquaculture facilities problems was a violation of the assignment which wanted an ethical analysis.  They feared that I assumed that an ethical solution excludes a technical solution.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solidFill>
                  <a:prstClr val="black"/>
                </a:solidFill>
              </a:rPr>
              <a:pPr/>
              <a:t>20</a:t>
            </a:fld>
            <a:endParaRPr lang="en-US" smtClean="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21</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22</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23</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24</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25</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7BBCECC8-674D-41E1-BCC2-A59285DED10C}" type="datetimeFigureOut">
              <a:rPr lang="en-US" smtClean="0"/>
              <a:pPr>
                <a:defRPr/>
              </a:pPr>
              <a:t>4/1/2014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F578220-1584-4EE1-BF06-C9AD2BFA0953}"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663F0E95-38C7-4E39-B5E4-AB3D66936FC3}" type="datetimeFigureOut">
              <a:rPr lang="en-US" smtClean="0"/>
              <a:pPr>
                <a:defRPr/>
              </a:pPr>
              <a:t>4/1/2014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12C2DAB-39E4-44DB-B366-27B65177BC4E}"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02F84A04-2C3C-4420-9839-5C7DF1C76457}" type="datetimeFigureOut">
              <a:rPr lang="en-US" smtClean="0"/>
              <a:pPr>
                <a:defRPr/>
              </a:pPr>
              <a:t>4/1/2014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C9C2A81-BA8B-472F-A3D8-B74DD02FA2D1}"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926ED391-905D-48A5-8190-4517826982C6}" type="datetimeFigureOut">
              <a:rPr lang="en-US" smtClean="0"/>
              <a:pPr>
                <a:defRPr/>
              </a:pPr>
              <a:t>4/1/2014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2806245-1C40-4534-BCEF-AFE235E0B65B}"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890B4299-CDF3-480B-801B-F1A8F6F54183}" type="datetimeFigureOut">
              <a:rPr lang="en-US" smtClean="0"/>
              <a:pPr>
                <a:defRPr/>
              </a:pPr>
              <a:t>4/1/2014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04298BD-476E-42DA-BDA6-D9B3B3C51071}"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78F2A78A-B1F0-48D2-947F-E4D85BFEF5F8}" type="datetimeFigureOut">
              <a:rPr lang="en-US" smtClean="0"/>
              <a:pPr>
                <a:defRPr/>
              </a:pPr>
              <a:t>4/1/2014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DAC41AA-2F6A-4553-9AB9-DC95B58E27A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A04F812F-A46C-456B-AC64-EC1B4793305A}" type="datetimeFigureOut">
              <a:rPr lang="en-US" smtClean="0"/>
              <a:pPr>
                <a:defRPr/>
              </a:pPr>
              <a:t>4/1/2014</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46AB04C-D4FD-4308-A08E-1C773289996E}"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31844A50-C3F4-4DD5-9C23-76BA4F3FC41D}" type="datetimeFigureOut">
              <a:rPr lang="en-US" smtClean="0"/>
              <a:pPr>
                <a:defRPr/>
              </a:pPr>
              <a:t>4/1/2014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3F58214-FC71-469B-97DA-51A69834B50B}"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54883D56-0176-4C08-A040-ED19A609B736}" type="datetimeFigureOut">
              <a:rPr lang="en-US" smtClean="0"/>
              <a:pPr>
                <a:defRPr/>
              </a:pPr>
              <a:t>4/1/2014</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66FCD629-7B08-445B-A099-8EFC5B379B68}"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ECBE5AF7-D382-45EE-BDF9-C9CEFC5AEE74}" type="datetimeFigureOut">
              <a:rPr lang="en-US" smtClean="0"/>
              <a:pPr>
                <a:defRPr/>
              </a:pPr>
              <a:t>4/1/2014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E335BB3-B702-4462-B081-2969CD932B33}"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7EEF95EB-46FE-4023-8E4D-906E7B057D87}" type="datetimeFigureOut">
              <a:rPr lang="en-US" smtClean="0"/>
              <a:pPr>
                <a:defRPr/>
              </a:pPr>
              <a:t>4/1/2014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7842DED-BF23-43FF-817D-59E04FFD4108}"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0724F43-E908-4049-9087-75893E13B21F}" type="datetimeFigureOut">
              <a:rPr lang="en-US" smtClean="0"/>
              <a:pPr>
                <a:defRPr/>
              </a:pPr>
              <a:t>4/1/2014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1D547B8-1643-44B9-BA36-5597EE3C4BD4}"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indent="0" eaLnBrk="1" fontAlgn="auto" hangingPunct="1">
              <a:spcAft>
                <a:spcPts val="0"/>
              </a:spcAft>
              <a:defRPr/>
            </a:pPr>
            <a:r>
              <a:rPr lang="en-US" dirty="0" smtClean="0"/>
              <a:t>Writing and Analyzing Ethics Cases in Business</a:t>
            </a:r>
            <a:endParaRPr lang="en-US" dirty="0"/>
          </a:p>
        </p:txBody>
      </p:sp>
      <p:sp>
        <p:nvSpPr>
          <p:cNvPr id="10243" name="Subtitle 2"/>
          <p:cNvSpPr>
            <a:spLocks noGrp="1"/>
          </p:cNvSpPr>
          <p:nvPr>
            <p:ph type="subTitle" idx="1"/>
          </p:nvPr>
        </p:nvSpPr>
        <p:spPr/>
        <p:txBody>
          <a:bodyPr/>
          <a:lstStyle/>
          <a:p>
            <a:pPr eaLnBrk="1" hangingPunct="1">
              <a:spcBef>
                <a:spcPct val="0"/>
              </a:spcBef>
            </a:pPr>
            <a:r>
              <a:rPr lang="en-US" dirty="0" smtClean="0">
                <a:solidFill>
                  <a:schemeClr val="tx1"/>
                </a:solidFill>
              </a:rPr>
              <a:t>William Frey</a:t>
            </a:r>
          </a:p>
          <a:p>
            <a:pPr eaLnBrk="1" hangingPunct="1">
              <a:spcBef>
                <a:spcPct val="0"/>
              </a:spcBef>
            </a:pPr>
            <a:r>
              <a:rPr lang="en-US" dirty="0" smtClean="0">
                <a:solidFill>
                  <a:schemeClr val="tx1"/>
                </a:solidFill>
              </a:rPr>
              <a:t>ADMI 6005</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4864" indent="0" eaLnBrk="1" fontAlgn="auto" hangingPunct="1">
              <a:spcAft>
                <a:spcPts val="0"/>
              </a:spcAft>
              <a:defRPr/>
            </a:pPr>
            <a:r>
              <a:rPr lang="en-US" dirty="0" smtClean="0"/>
              <a:t>What does student version add?</a:t>
            </a:r>
            <a:endParaRPr lang="en-US" dirty="0"/>
          </a:p>
        </p:txBody>
      </p:sp>
      <p:sp>
        <p:nvSpPr>
          <p:cNvPr id="3" name="Content Placeholder 2"/>
          <p:cNvSpPr>
            <a:spLocks noGrp="1"/>
          </p:cNvSpPr>
          <p:nvPr>
            <p:ph idx="1"/>
          </p:nvPr>
        </p:nvSpPr>
        <p:spPr/>
        <p:txBody>
          <a:bodyPr>
            <a:normAutofit/>
          </a:bodyPr>
          <a:lstStyle/>
          <a:p>
            <a:pPr>
              <a:spcBef>
                <a:spcPts val="0"/>
              </a:spcBef>
              <a:defRPr/>
            </a:pPr>
            <a:r>
              <a:rPr lang="en-US" dirty="0" smtClean="0"/>
              <a:t>Case approached from perspective of participant rather than judge</a:t>
            </a:r>
          </a:p>
          <a:p>
            <a:pPr>
              <a:spcBef>
                <a:spcPts val="0"/>
              </a:spcBef>
              <a:defRPr/>
            </a:pPr>
            <a:r>
              <a:rPr lang="en-US" dirty="0" smtClean="0"/>
              <a:t>Requires a response that integrates technical and ethical components</a:t>
            </a:r>
          </a:p>
          <a:p>
            <a:pPr lvl="1">
              <a:spcBef>
                <a:spcPts val="0"/>
              </a:spcBef>
              <a:defRPr/>
            </a:pPr>
            <a:r>
              <a:rPr lang="en-US" dirty="0" smtClean="0"/>
              <a:t>it is interdisciplinary</a:t>
            </a:r>
          </a:p>
          <a:p>
            <a:pPr>
              <a:spcBef>
                <a:spcPts val="0"/>
              </a:spcBef>
              <a:defRPr/>
            </a:pPr>
            <a:r>
              <a:rPr lang="en-US" dirty="0" smtClean="0"/>
              <a:t>Business/ engineering skill/knowledge required to specify the ethical problem.</a:t>
            </a:r>
          </a:p>
          <a:p>
            <a:pPr>
              <a:spcBef>
                <a:spcPts val="0"/>
              </a:spcBef>
              <a:defRPr/>
            </a:pPr>
            <a:r>
              <a:rPr lang="en-US" dirty="0" smtClean="0"/>
              <a:t>Elicits a proactive rather than a reactive, judgmental response.</a:t>
            </a:r>
          </a:p>
          <a:p>
            <a:pPr eaLnBrk="1" fontAlgn="auto" hangingPunct="1">
              <a:spcBef>
                <a:spcPts val="0"/>
              </a:spcBef>
              <a:spcAft>
                <a:spcPts val="0"/>
              </a:spcAft>
              <a:buFont typeface="Wingdings 2"/>
              <a:buChar char=""/>
              <a:defRPr/>
            </a:pP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4864" indent="0" eaLnBrk="1" fontAlgn="auto" hangingPunct="1">
              <a:spcAft>
                <a:spcPts val="0"/>
              </a:spcAft>
              <a:defRPr/>
            </a:pPr>
            <a:r>
              <a:rPr lang="en-US" dirty="0" smtClean="0"/>
              <a:t>What you are going to do</a:t>
            </a:r>
            <a:endParaRPr lang="en-US" dirty="0"/>
          </a:p>
        </p:txBody>
      </p:sp>
      <p:sp>
        <p:nvSpPr>
          <p:cNvPr id="3" name="Content Placeholder 2"/>
          <p:cNvSpPr>
            <a:spLocks noGrp="1"/>
          </p:cNvSpPr>
          <p:nvPr>
            <p:ph idx="1"/>
          </p:nvPr>
        </p:nvSpPr>
        <p:spPr>
          <a:xfrm>
            <a:off x="457200" y="1646238"/>
            <a:ext cx="8229600" cy="4830762"/>
          </a:xfrm>
        </p:spPr>
        <p:txBody>
          <a:bodyPr>
            <a:normAutofit fontScale="85000" lnSpcReduction="20000"/>
          </a:bodyPr>
          <a:lstStyle/>
          <a:p>
            <a:pPr>
              <a:spcBef>
                <a:spcPts val="0"/>
              </a:spcBef>
              <a:defRPr/>
            </a:pPr>
            <a:r>
              <a:rPr lang="en-US" dirty="0" smtClean="0"/>
              <a:t>Write several scenarios /Brainstorm different topics</a:t>
            </a:r>
          </a:p>
          <a:p>
            <a:pPr>
              <a:spcBef>
                <a:spcPts val="0"/>
              </a:spcBef>
              <a:defRPr/>
            </a:pPr>
            <a:endParaRPr lang="en-US" dirty="0" smtClean="0"/>
          </a:p>
          <a:p>
            <a:pPr>
              <a:spcBef>
                <a:spcPts val="0"/>
              </a:spcBef>
              <a:defRPr/>
            </a:pPr>
            <a:r>
              <a:rPr lang="en-US" dirty="0" smtClean="0"/>
              <a:t>Choose one</a:t>
            </a:r>
          </a:p>
          <a:p>
            <a:pPr>
              <a:spcBef>
                <a:spcPts val="0"/>
              </a:spcBef>
              <a:defRPr/>
            </a:pPr>
            <a:endParaRPr lang="en-US" dirty="0" smtClean="0"/>
          </a:p>
          <a:p>
            <a:pPr>
              <a:spcBef>
                <a:spcPts val="0"/>
              </a:spcBef>
              <a:defRPr/>
            </a:pPr>
            <a:r>
              <a:rPr lang="en-US" dirty="0" smtClean="0"/>
              <a:t>Identify paths for developing your theme into a case (track 1) or a case (track 2) that involves business, government, and society issues (emphasizing their ethical import)</a:t>
            </a:r>
          </a:p>
          <a:p>
            <a:pPr>
              <a:spcBef>
                <a:spcPts val="0"/>
              </a:spcBef>
              <a:defRPr/>
            </a:pPr>
            <a:endParaRPr lang="en-US" dirty="0" smtClean="0"/>
          </a:p>
          <a:p>
            <a:pPr>
              <a:spcBef>
                <a:spcPts val="0"/>
              </a:spcBef>
              <a:defRPr/>
            </a:pPr>
            <a:r>
              <a:rPr lang="en-US" dirty="0" smtClean="0"/>
              <a:t>Develop either a Social Impact Statement or a Case Study Analysis</a:t>
            </a:r>
          </a:p>
          <a:p>
            <a:pPr marL="640080" lvl="1">
              <a:defRPr/>
            </a:pPr>
            <a:r>
              <a:rPr lang="en-US" dirty="0" smtClean="0"/>
              <a:t>See template used in </a:t>
            </a:r>
            <a:r>
              <a:rPr lang="en-US" dirty="0" err="1" smtClean="0"/>
              <a:t>Toysmart</a:t>
            </a:r>
            <a:r>
              <a:rPr lang="en-US" dirty="0" smtClean="0"/>
              <a:t> case (m14789)</a:t>
            </a:r>
          </a:p>
          <a:p>
            <a:pPr marL="640080" lvl="1">
              <a:defRPr/>
            </a:pPr>
            <a:r>
              <a:rPr lang="en-US" dirty="0" smtClean="0"/>
              <a:t>Prepare a poster presentation for end of semester</a:t>
            </a: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4864" indent="0" eaLnBrk="1" fontAlgn="auto" hangingPunct="1">
              <a:spcAft>
                <a:spcPts val="0"/>
              </a:spcAft>
              <a:defRPr/>
            </a:pPr>
            <a:r>
              <a:rPr lang="en-US" dirty="0" smtClean="0"/>
              <a:t>Choosing Your Topic</a:t>
            </a:r>
            <a:endParaRPr lang="en-US" dirty="0"/>
          </a:p>
        </p:txBody>
      </p:sp>
      <p:sp>
        <p:nvSpPr>
          <p:cNvPr id="3" name="Content Placeholder 2"/>
          <p:cNvSpPr>
            <a:spLocks noGrp="1"/>
          </p:cNvSpPr>
          <p:nvPr>
            <p:ph idx="1"/>
          </p:nvPr>
        </p:nvSpPr>
        <p:spPr>
          <a:xfrm>
            <a:off x="457200" y="1646238"/>
            <a:ext cx="8229600" cy="4830762"/>
          </a:xfrm>
        </p:spPr>
        <p:txBody>
          <a:bodyPr>
            <a:normAutofit fontScale="77500" lnSpcReduction="20000"/>
          </a:bodyPr>
          <a:lstStyle/>
          <a:p>
            <a:pPr>
              <a:spcBef>
                <a:spcPts val="0"/>
              </a:spcBef>
              <a:defRPr/>
            </a:pPr>
            <a:r>
              <a:rPr lang="en-US" dirty="0" smtClean="0"/>
              <a:t>Tie to your areas of interest and research</a:t>
            </a:r>
          </a:p>
          <a:p>
            <a:pPr marL="640080" lvl="1">
              <a:defRPr/>
            </a:pPr>
            <a:endParaRPr lang="en-US" dirty="0" smtClean="0"/>
          </a:p>
          <a:p>
            <a:pPr>
              <a:spcBef>
                <a:spcPts val="0"/>
              </a:spcBef>
              <a:defRPr/>
            </a:pPr>
            <a:r>
              <a:rPr lang="en-US" dirty="0" smtClean="0"/>
              <a:t>Look for an ethical issue such as…</a:t>
            </a:r>
          </a:p>
          <a:p>
            <a:pPr marL="640080" lvl="1">
              <a:defRPr/>
            </a:pPr>
            <a:r>
              <a:rPr lang="en-US" dirty="0" smtClean="0"/>
              <a:t>Avoiding harm</a:t>
            </a:r>
          </a:p>
          <a:p>
            <a:pPr marL="640080" lvl="1">
              <a:defRPr/>
            </a:pPr>
            <a:r>
              <a:rPr lang="en-US" dirty="0" smtClean="0"/>
              <a:t>Integrating ethical and financial value</a:t>
            </a:r>
          </a:p>
          <a:p>
            <a:pPr marL="640080" lvl="1">
              <a:defRPr/>
            </a:pPr>
            <a:r>
              <a:rPr lang="en-US" dirty="0" smtClean="0"/>
              <a:t>Balancing and respecting stakeholder rights</a:t>
            </a:r>
          </a:p>
          <a:p>
            <a:pPr marL="640080" lvl="1">
              <a:defRPr/>
            </a:pPr>
            <a:r>
              <a:rPr lang="en-US" dirty="0" smtClean="0"/>
              <a:t>Transforming a dysfunctional corporate environment</a:t>
            </a:r>
          </a:p>
          <a:p>
            <a:pPr marL="640080" lvl="1">
              <a:defRPr/>
            </a:pPr>
            <a:endParaRPr lang="en-US" dirty="0" smtClean="0"/>
          </a:p>
          <a:p>
            <a:pPr>
              <a:spcBef>
                <a:spcPts val="0"/>
              </a:spcBef>
              <a:defRPr/>
            </a:pPr>
            <a:r>
              <a:rPr lang="en-US" dirty="0" smtClean="0"/>
              <a:t>Topic should be supported with reliable, accessible information</a:t>
            </a:r>
          </a:p>
          <a:p>
            <a:pPr marL="640080" lvl="1">
              <a:defRPr/>
            </a:pPr>
            <a:r>
              <a:rPr lang="en-US" dirty="0" smtClean="0"/>
              <a:t>Look for information on its socio-technical system</a:t>
            </a:r>
          </a:p>
          <a:p>
            <a:pPr marL="640080" lvl="1">
              <a:defRPr/>
            </a:pPr>
            <a:endParaRPr lang="en-US" dirty="0" smtClean="0"/>
          </a:p>
          <a:p>
            <a:pPr>
              <a:spcBef>
                <a:spcPts val="0"/>
              </a:spcBef>
              <a:defRPr/>
            </a:pPr>
            <a:r>
              <a:rPr lang="en-US" dirty="0" smtClean="0"/>
              <a:t>Topic should be interesting and engaging.  The time you spend preparing it should be time well spent.</a:t>
            </a:r>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Track One: Case Study</a:t>
            </a:r>
            <a:endParaRPr lang="en-US" dirty="0"/>
          </a:p>
        </p:txBody>
      </p:sp>
      <p:sp>
        <p:nvSpPr>
          <p:cNvPr id="3" name="Content Placeholder 2"/>
          <p:cNvSpPr>
            <a:spLocks noGrp="1"/>
          </p:cNvSpPr>
          <p:nvPr>
            <p:ph idx="1"/>
          </p:nvPr>
        </p:nvSpPr>
        <p:spPr>
          <a:xfrm>
            <a:off x="304800" y="838200"/>
            <a:ext cx="8534400" cy="5867400"/>
          </a:xfrm>
        </p:spPr>
        <p:txBody>
          <a:bodyPr>
            <a:normAutofit fontScale="55000" lnSpcReduction="20000"/>
          </a:bodyPr>
          <a:lstStyle/>
          <a:p>
            <a:r>
              <a:rPr lang="en-US" dirty="0" smtClean="0"/>
              <a:t>Write out the case narrative</a:t>
            </a:r>
          </a:p>
          <a:p>
            <a:pPr lvl="1"/>
            <a:r>
              <a:rPr lang="en-US" dirty="0" smtClean="0"/>
              <a:t>Accompany with a chronology table to help sum up and relate the different events</a:t>
            </a:r>
          </a:p>
          <a:p>
            <a:pPr lvl="1"/>
            <a:r>
              <a:rPr lang="en-US" dirty="0" smtClean="0"/>
              <a:t>A narrative is a story with a beginning, middle (with some kind of obstacle), and an end (a resolution of the obstacle?)</a:t>
            </a:r>
          </a:p>
          <a:p>
            <a:pPr lvl="1"/>
            <a:endParaRPr lang="en-US" sz="2100" dirty="0" smtClean="0"/>
          </a:p>
          <a:p>
            <a:r>
              <a:rPr lang="en-US" dirty="0" smtClean="0"/>
              <a:t>Design a table portraying the Socio-technical System of your case</a:t>
            </a:r>
          </a:p>
          <a:p>
            <a:pPr lvl="1"/>
            <a:r>
              <a:rPr lang="en-US" dirty="0" smtClean="0"/>
              <a:t>Provide a short paragraph length description of each component of the STS: hardware, software, physical surroundings, people/groups/roles, procedures, laws, information and Information systems</a:t>
            </a:r>
          </a:p>
          <a:p>
            <a:pPr lvl="1"/>
            <a:r>
              <a:rPr lang="en-US" dirty="0" smtClean="0"/>
              <a:t>Use the STS analysis to specify your problem as an impending harm or a value vulnerability</a:t>
            </a:r>
          </a:p>
          <a:p>
            <a:pPr lvl="1"/>
            <a:endParaRPr lang="en-US" sz="2100" dirty="0" smtClean="0"/>
          </a:p>
          <a:p>
            <a:r>
              <a:rPr lang="en-US" dirty="0" smtClean="0"/>
              <a:t>Develop a Decision Point</a:t>
            </a:r>
          </a:p>
          <a:p>
            <a:pPr lvl="1"/>
            <a:r>
              <a:rPr lang="en-US" dirty="0" smtClean="0"/>
              <a:t>This is a crucial point in the narrative where the participants are called upon to solve a problem with social and ethical implications</a:t>
            </a:r>
          </a:p>
          <a:p>
            <a:pPr lvl="1">
              <a:buNone/>
            </a:pPr>
            <a:endParaRPr lang="en-US" sz="2100" dirty="0" smtClean="0"/>
          </a:p>
          <a:p>
            <a:r>
              <a:rPr lang="en-US" dirty="0" smtClean="0"/>
              <a:t>Work through the four steps to problem solving</a:t>
            </a:r>
          </a:p>
          <a:p>
            <a:pPr lvl="1"/>
            <a:r>
              <a:rPr lang="en-US" dirty="0" smtClean="0"/>
              <a:t>Specify the problem</a:t>
            </a:r>
          </a:p>
          <a:p>
            <a:pPr lvl="1"/>
            <a:r>
              <a:rPr lang="en-US" dirty="0" smtClean="0"/>
              <a:t>Generate solutions and refine to 3 or 4</a:t>
            </a:r>
          </a:p>
          <a:p>
            <a:pPr lvl="1"/>
            <a:r>
              <a:rPr lang="en-US" dirty="0" smtClean="0"/>
              <a:t>Construct a Solution Evaluation Matrix to compare the solutions in terms of their ethics</a:t>
            </a:r>
          </a:p>
          <a:p>
            <a:pPr lvl="1"/>
            <a:r>
              <a:rPr lang="en-US" dirty="0" smtClean="0"/>
              <a:t>Carry out a feasibility analysis to anticipate obstacles to solution implementation</a:t>
            </a:r>
          </a:p>
          <a:p>
            <a:pPr lvl="1"/>
            <a:endParaRPr lang="en-US" sz="2100" dirty="0" smtClean="0"/>
          </a:p>
          <a:p>
            <a:r>
              <a:rPr lang="en-US" dirty="0" smtClean="0"/>
              <a:t>Write out a short dialogue and act it out during your presentation (optional)</a:t>
            </a:r>
          </a:p>
          <a:p>
            <a:endParaRPr lang="en-US" sz="2100" dirty="0" smtClean="0"/>
          </a:p>
          <a:p>
            <a:r>
              <a:rPr lang="en-US" dirty="0" smtClean="0"/>
              <a:t>Recommend a course of action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Finance students develop a case that examines using financial instruments to produce deceptive end of year audit</a:t>
            </a:r>
          </a:p>
          <a:p>
            <a:endParaRPr lang="en-US" dirty="0" smtClean="0"/>
          </a:p>
          <a:p>
            <a:r>
              <a:rPr lang="en-US" dirty="0" smtClean="0"/>
              <a:t>Group examines the causes the Oil Storage Tank Explosions in </a:t>
            </a:r>
            <a:r>
              <a:rPr lang="en-US" dirty="0" err="1" smtClean="0"/>
              <a:t>Catano</a:t>
            </a:r>
            <a:endParaRPr lang="en-US" dirty="0" smtClean="0"/>
          </a:p>
          <a:p>
            <a:endParaRPr lang="en-US" dirty="0" smtClean="0"/>
          </a:p>
          <a:p>
            <a:r>
              <a:rPr lang="en-US" dirty="0" smtClean="0"/>
              <a:t>Groups examines a drinking at the workplace problem from the perspective of a supervisor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smtClean="0"/>
              <a:t>Student group adopts an orphan: Laminating Press Case</a:t>
            </a:r>
          </a:p>
          <a:p>
            <a:endParaRPr lang="en-US" dirty="0" smtClean="0"/>
          </a:p>
          <a:p>
            <a:r>
              <a:rPr lang="en-US" dirty="0" smtClean="0"/>
              <a:t>Student group develops a scenario where programmer inserts a backdoor through which government officials can conduct secret </a:t>
            </a:r>
            <a:r>
              <a:rPr lang="en-US" dirty="0" err="1" smtClean="0"/>
              <a:t>surveilance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Track Two: A Socio Impact Statement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Executive Summary</a:t>
            </a:r>
          </a:p>
          <a:p>
            <a:pPr lvl="1"/>
            <a:r>
              <a:rPr lang="en-US" dirty="0" smtClean="0"/>
              <a:t>Outlines problem, describes method used, lays out solutions, and summarizes report’s final recommendations</a:t>
            </a:r>
          </a:p>
          <a:p>
            <a:pPr lvl="1"/>
            <a:endParaRPr lang="en-US" dirty="0" smtClean="0"/>
          </a:p>
          <a:p>
            <a:r>
              <a:rPr lang="en-US" dirty="0" smtClean="0"/>
              <a:t>Construct Socio Technical System</a:t>
            </a:r>
          </a:p>
          <a:p>
            <a:pPr lvl="1"/>
            <a:r>
              <a:rPr lang="en-US" dirty="0" smtClean="0"/>
              <a:t>Triangulate surveys, interviews, participatory observation</a:t>
            </a:r>
          </a:p>
          <a:p>
            <a:pPr lvl="1"/>
            <a:endParaRPr lang="en-US" dirty="0" smtClean="0"/>
          </a:p>
          <a:p>
            <a:r>
              <a:rPr lang="en-US" dirty="0" smtClean="0"/>
              <a:t>Identify Value Vulnerabilities in STS</a:t>
            </a:r>
          </a:p>
          <a:p>
            <a:endParaRPr lang="en-US" dirty="0" smtClean="0"/>
          </a:p>
          <a:p>
            <a:r>
              <a:rPr lang="en-US" dirty="0" smtClean="0"/>
              <a:t>Design and Compare Solutions using a Solution Evaluation Matrix</a:t>
            </a:r>
          </a:p>
          <a:p>
            <a:endParaRPr lang="en-US" dirty="0" smtClean="0"/>
          </a:p>
          <a:p>
            <a:r>
              <a:rPr lang="en-US" dirty="0" smtClean="0"/>
              <a:t>Compare Feasibility using Feasibility table</a:t>
            </a:r>
          </a:p>
          <a:p>
            <a:endParaRPr lang="en-US" dirty="0" smtClean="0"/>
          </a:p>
          <a:p>
            <a:r>
              <a:rPr lang="en-US" dirty="0" smtClean="0"/>
              <a:t>Conclusion</a:t>
            </a:r>
          </a:p>
          <a:p>
            <a:pPr lvl="1"/>
            <a:r>
              <a:rPr lang="en-US" dirty="0" smtClean="0"/>
              <a:t>Restate conclusion and summarize its grounds.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Students assess the </a:t>
            </a:r>
            <a:r>
              <a:rPr lang="en-US" dirty="0" err="1" smtClean="0"/>
              <a:t>Windmar</a:t>
            </a:r>
            <a:r>
              <a:rPr lang="en-US" dirty="0" smtClean="0"/>
              <a:t> Windmill Project</a:t>
            </a:r>
          </a:p>
          <a:p>
            <a:endParaRPr lang="en-US" dirty="0" smtClean="0"/>
          </a:p>
          <a:p>
            <a:r>
              <a:rPr lang="en-US" dirty="0" smtClean="0"/>
              <a:t>Students identify recycling problem with the conversion of televisions from analogical to digital</a:t>
            </a:r>
          </a:p>
          <a:p>
            <a:endParaRPr lang="en-US" dirty="0" smtClean="0"/>
          </a:p>
          <a:p>
            <a:r>
              <a:rPr lang="en-US" dirty="0" smtClean="0"/>
              <a:t>Students examine evidence of harmful impacts of microwave towers </a:t>
            </a:r>
          </a:p>
          <a:p>
            <a:endParaRPr lang="en-US" dirty="0" smtClean="0"/>
          </a:p>
          <a:p>
            <a:r>
              <a:rPr lang="en-US" dirty="0" smtClean="0"/>
              <a:t>Student group identifies and resolves a value vulnerability in the layout of a UPRM computer lab.</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Track Three: Responsible Technological Choice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Provide an executive summary of your case</a:t>
            </a:r>
          </a:p>
          <a:p>
            <a:endParaRPr lang="en-US" dirty="0"/>
          </a:p>
          <a:p>
            <a:r>
              <a:rPr lang="en-US" dirty="0" smtClean="0"/>
              <a:t>Zoom-in: Describe the technical artifact in your case</a:t>
            </a:r>
          </a:p>
          <a:p>
            <a:pPr lvl="1"/>
            <a:r>
              <a:rPr lang="en-US" dirty="0" smtClean="0"/>
              <a:t>Physical description (components and structure)</a:t>
            </a:r>
          </a:p>
          <a:p>
            <a:pPr lvl="1"/>
            <a:r>
              <a:rPr lang="en-US" dirty="0" smtClean="0"/>
              <a:t>Describe it’s functioning: what it does when it functions as designed</a:t>
            </a:r>
          </a:p>
          <a:p>
            <a:pPr lvl="1"/>
            <a:r>
              <a:rPr lang="en-US" dirty="0" smtClean="0"/>
              <a:t>User Manual: what a user has to do to get the artifact “working”</a:t>
            </a:r>
          </a:p>
          <a:p>
            <a:pPr lvl="1"/>
            <a:endParaRPr lang="en-US" dirty="0"/>
          </a:p>
          <a:p>
            <a:r>
              <a:rPr lang="en-US" dirty="0" smtClean="0"/>
              <a:t>Zoom-out: Describe the underlying socio-technical system in terms of </a:t>
            </a:r>
          </a:p>
          <a:p>
            <a:pPr lvl="1"/>
            <a:r>
              <a:rPr lang="en-US" dirty="0" smtClean="0"/>
              <a:t>Hardware, software, physical surroundings, stakeholders, procedures, laws/statutes/regulations, information systems</a:t>
            </a:r>
          </a:p>
          <a:p>
            <a:pPr lvl="1"/>
            <a:endParaRPr lang="en-US" dirty="0"/>
          </a:p>
          <a:p>
            <a:r>
              <a:rPr lang="en-US" dirty="0" smtClean="0"/>
              <a:t>Examine the appropriateness of your technical artifact</a:t>
            </a:r>
          </a:p>
          <a:p>
            <a:endParaRPr lang="en-US" dirty="0"/>
          </a:p>
          <a:p>
            <a:r>
              <a:rPr lang="en-US" dirty="0" smtClean="0"/>
              <a:t>Examine whether your technical artifact helps turn key capabilities into active </a:t>
            </a:r>
            <a:r>
              <a:rPr lang="en-US" dirty="0" err="1" smtClean="0"/>
              <a:t>functionings</a:t>
            </a:r>
            <a:r>
              <a:rPr lang="en-US" dirty="0" smtClean="0"/>
              <a:t>.</a:t>
            </a:r>
          </a:p>
        </p:txBody>
      </p:sp>
    </p:spTree>
    <p:extLst>
      <p:ext uri="{BB962C8B-B14F-4D97-AF65-F5344CB8AC3E}">
        <p14:creationId xmlns:p14="http://schemas.microsoft.com/office/powerpoint/2010/main" val="20409358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Possibilities</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Amish Technological </a:t>
            </a:r>
            <a:r>
              <a:rPr lang="en-US" dirty="0"/>
              <a:t> </a:t>
            </a:r>
            <a:r>
              <a:rPr lang="en-US" dirty="0" smtClean="0"/>
              <a:t>Choice</a:t>
            </a:r>
          </a:p>
          <a:p>
            <a:endParaRPr lang="en-US" dirty="0"/>
          </a:p>
          <a:p>
            <a:r>
              <a:rPr lang="en-US" dirty="0" err="1" smtClean="0"/>
              <a:t>Biosand</a:t>
            </a:r>
            <a:r>
              <a:rPr lang="en-US" dirty="0" smtClean="0"/>
              <a:t> Filters</a:t>
            </a:r>
          </a:p>
          <a:p>
            <a:endParaRPr lang="en-US" dirty="0"/>
          </a:p>
          <a:p>
            <a:r>
              <a:rPr lang="en-US" dirty="0" smtClean="0"/>
              <a:t>Bamboo as construction material for Puerto Rico</a:t>
            </a:r>
            <a:endParaRPr lang="en-US" dirty="0" smtClean="0"/>
          </a:p>
          <a:p>
            <a:endParaRPr lang="en-US" dirty="0" smtClean="0"/>
          </a:p>
          <a:p>
            <a:r>
              <a:rPr lang="en-US" dirty="0" smtClean="0"/>
              <a:t>Fora do </a:t>
            </a:r>
            <a:r>
              <a:rPr lang="en-US" dirty="0" err="1" smtClean="0"/>
              <a:t>Eixo</a:t>
            </a:r>
            <a:endParaRPr lang="en-US" dirty="0" smtClean="0"/>
          </a:p>
          <a:p>
            <a:endParaRPr lang="en-US" dirty="0" smtClean="0"/>
          </a:p>
          <a:p>
            <a:r>
              <a:rPr lang="en-US" dirty="0"/>
              <a:t>Caribbean </a:t>
            </a:r>
            <a:r>
              <a:rPr lang="en-US" dirty="0" err="1"/>
              <a:t>Speleothems</a:t>
            </a:r>
            <a:r>
              <a:rPr lang="en-US" dirty="0"/>
              <a:t> as Climate </a:t>
            </a:r>
            <a:r>
              <a:rPr lang="en-US" dirty="0" smtClean="0"/>
              <a:t>Archives</a:t>
            </a:r>
          </a:p>
          <a:p>
            <a:endParaRPr lang="en-US" dirty="0"/>
          </a:p>
          <a:p>
            <a:r>
              <a:rPr lang="en-US" dirty="0"/>
              <a:t>Hydro-ecological Modeling </a:t>
            </a:r>
            <a:r>
              <a:rPr lang="en-US" dirty="0" smtClean="0"/>
              <a:t>Tools: A Socio-technical approach</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4864" indent="0" eaLnBrk="1" fontAlgn="auto" hangingPunct="1">
              <a:spcAft>
                <a:spcPts val="0"/>
              </a:spcAft>
              <a:defRPr/>
            </a:pPr>
            <a:r>
              <a:rPr lang="en-US" dirty="0" smtClean="0">
                <a:solidFill>
                  <a:schemeClr val="tx2">
                    <a:tint val="100000"/>
                    <a:shade val="90000"/>
                    <a:satMod val="250000"/>
                    <a:alpha val="100000"/>
                  </a:schemeClr>
                </a:solidFill>
              </a:rPr>
              <a:t>The Key Points</a:t>
            </a:r>
            <a:endParaRPr lang="en-US" dirty="0">
              <a:solidFill>
                <a:schemeClr val="tx2">
                  <a:tint val="100000"/>
                  <a:shade val="90000"/>
                  <a:satMod val="250000"/>
                  <a:alpha val="100000"/>
                </a:schemeClr>
              </a:solidFill>
            </a:endParaRPr>
          </a:p>
        </p:txBody>
      </p:sp>
      <p:sp>
        <p:nvSpPr>
          <p:cNvPr id="11267" name="Content Placeholder 2"/>
          <p:cNvSpPr>
            <a:spLocks noGrp="1"/>
          </p:cNvSpPr>
          <p:nvPr>
            <p:ph idx="1"/>
          </p:nvPr>
        </p:nvSpPr>
        <p:spPr/>
        <p:txBody>
          <a:bodyPr/>
          <a:lstStyle/>
          <a:p>
            <a:pPr eaLnBrk="1" hangingPunct="1"/>
            <a:r>
              <a:rPr lang="en-US" smtClean="0"/>
              <a:t>A Case Taxonomy</a:t>
            </a:r>
          </a:p>
          <a:p>
            <a:pPr eaLnBrk="1" hangingPunct="1"/>
            <a:endParaRPr lang="en-US" smtClean="0"/>
          </a:p>
          <a:p>
            <a:pPr eaLnBrk="1" hangingPunct="1"/>
            <a:r>
              <a:rPr lang="en-US" smtClean="0"/>
              <a:t>How to choose your case</a:t>
            </a:r>
          </a:p>
          <a:p>
            <a:pPr eaLnBrk="1" hangingPunct="1"/>
            <a:endParaRPr lang="en-US" smtClean="0"/>
          </a:p>
          <a:p>
            <a:pPr eaLnBrk="1" hangingPunct="1"/>
            <a:r>
              <a:rPr lang="en-US" smtClean="0"/>
              <a:t>A template for writing and analyzing your case</a:t>
            </a:r>
          </a:p>
          <a:p>
            <a:pPr eaLnBrk="1" hangingPunct="1"/>
            <a:endParaRPr lang="en-US" smtClean="0"/>
          </a:p>
          <a:p>
            <a:pPr eaLnBrk="1" hangingPunct="1"/>
            <a:r>
              <a:rPr lang="en-US" smtClean="0"/>
              <a:t>Poster Presentations: a proposal</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838200"/>
          </a:xfrm>
          <a:solidFill>
            <a:srgbClr val="96B45A"/>
          </a:solidFill>
        </p:spPr>
        <p:txBody>
          <a:bodyPr>
            <a:normAutofit/>
          </a:bodyPr>
          <a:lstStyle/>
          <a:p>
            <a:pPr eaLnBrk="1" hangingPunct="1"/>
            <a:r>
              <a:rPr lang="en-US" sz="4800" b="1" dirty="0" smtClean="0">
                <a:solidFill>
                  <a:schemeClr val="tx1"/>
                </a:solidFill>
                <a:latin typeface="Perpetua" pitchFamily="18" charset="0"/>
              </a:rPr>
              <a:t>1. </a:t>
            </a:r>
            <a:r>
              <a:rPr lang="en-US" sz="4800" b="1" dirty="0" smtClean="0">
                <a:latin typeface="Perpetua" pitchFamily="18" charset="0"/>
              </a:rPr>
              <a:t>Provide an Executive Summary</a:t>
            </a:r>
            <a:endParaRPr lang="en-US" sz="4800" b="1" dirty="0" smtClean="0">
              <a:solidFill>
                <a:schemeClr val="tx1"/>
              </a:solidFill>
              <a:latin typeface="Perpetua" pitchFamily="18" charset="0"/>
            </a:endParaRPr>
          </a:p>
        </p:txBody>
      </p:sp>
      <p:sp>
        <p:nvSpPr>
          <p:cNvPr id="3075" name="Content Placeholder 2"/>
          <p:cNvSpPr>
            <a:spLocks noGrp="1"/>
          </p:cNvSpPr>
          <p:nvPr>
            <p:ph idx="1"/>
          </p:nvPr>
        </p:nvSpPr>
        <p:spPr>
          <a:xfrm>
            <a:off x="76200" y="990600"/>
            <a:ext cx="8991600" cy="5715000"/>
          </a:xfrm>
          <a:solidFill>
            <a:schemeClr val="tx1"/>
          </a:solidFill>
        </p:spPr>
        <p:txBody>
          <a:bodyPr>
            <a:normAutofit/>
          </a:bodyPr>
          <a:lstStyle/>
          <a:p>
            <a:pPr>
              <a:buNone/>
            </a:pPr>
            <a:endParaRPr lang="en-US" sz="2800" b="1" dirty="0" smtClean="0">
              <a:solidFill>
                <a:schemeClr val="bg1"/>
              </a:solidFill>
              <a:latin typeface="Perpetua" pitchFamily="18" charset="0"/>
            </a:endParaRPr>
          </a:p>
          <a:p>
            <a:r>
              <a:rPr lang="en-US" sz="4000" b="1" dirty="0" smtClean="0">
                <a:solidFill>
                  <a:schemeClr val="bg1"/>
                </a:solidFill>
                <a:latin typeface="Perpetua" pitchFamily="18" charset="0"/>
              </a:rPr>
              <a:t>Acquaint the reader with highlights of your appropriate technology, the socio-technical system in which it functions, whether it is appropriate, and how it stands with human capabilities</a:t>
            </a:r>
            <a:endParaRPr lang="en-US" sz="3600" b="1" dirty="0" smtClean="0">
              <a:solidFill>
                <a:schemeClr val="bg1"/>
              </a:solidFill>
              <a:latin typeface="Perpetua" pitchFamily="18" charset="0"/>
            </a:endParaRPr>
          </a:p>
        </p:txBody>
      </p:sp>
    </p:spTree>
    <p:extLst>
      <p:ext uri="{BB962C8B-B14F-4D97-AF65-F5344CB8AC3E}">
        <p14:creationId xmlns:p14="http://schemas.microsoft.com/office/powerpoint/2010/main" val="110430399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990600"/>
          </a:xfrm>
          <a:solidFill>
            <a:srgbClr val="96B45A"/>
          </a:solidFill>
        </p:spPr>
        <p:txBody>
          <a:bodyPr>
            <a:noAutofit/>
          </a:bodyPr>
          <a:lstStyle/>
          <a:p>
            <a:pPr eaLnBrk="1" hangingPunct="1"/>
            <a:r>
              <a:rPr lang="en-US" sz="4000" b="1" dirty="0" smtClean="0">
                <a:solidFill>
                  <a:schemeClr val="tx1"/>
                </a:solidFill>
                <a:latin typeface="Perpetua" pitchFamily="18" charset="0"/>
              </a:rPr>
              <a:t>2. Zoom in on your case’s main technical artifact</a:t>
            </a:r>
          </a:p>
        </p:txBody>
      </p:sp>
      <p:sp>
        <p:nvSpPr>
          <p:cNvPr id="3075" name="Content Placeholder 2"/>
          <p:cNvSpPr>
            <a:spLocks noGrp="1"/>
          </p:cNvSpPr>
          <p:nvPr>
            <p:ph idx="1"/>
          </p:nvPr>
        </p:nvSpPr>
        <p:spPr>
          <a:xfrm>
            <a:off x="0" y="990600"/>
            <a:ext cx="9144000" cy="5867400"/>
          </a:xfrm>
          <a:solidFill>
            <a:schemeClr val="tx1"/>
          </a:solidFill>
        </p:spPr>
        <p:txBody>
          <a:bodyPr>
            <a:normAutofit fontScale="85000" lnSpcReduction="20000"/>
          </a:bodyPr>
          <a:lstStyle/>
          <a:p>
            <a:r>
              <a:rPr lang="en-US" sz="3600" b="1" dirty="0" smtClean="0">
                <a:solidFill>
                  <a:schemeClr val="bg1"/>
                </a:solidFill>
                <a:latin typeface="Perpetua" pitchFamily="18" charset="0"/>
              </a:rPr>
              <a:t>Classify the artifact</a:t>
            </a:r>
          </a:p>
          <a:p>
            <a:pPr lvl="1"/>
            <a:r>
              <a:rPr lang="en-US" dirty="0" smtClean="0">
                <a:solidFill>
                  <a:schemeClr val="bg1"/>
                </a:solidFill>
                <a:latin typeface="Perpetua" pitchFamily="18" charset="0"/>
              </a:rPr>
              <a:t>Social</a:t>
            </a:r>
          </a:p>
          <a:p>
            <a:pPr lvl="1"/>
            <a:r>
              <a:rPr lang="en-US" b="1" dirty="0" smtClean="0">
                <a:solidFill>
                  <a:schemeClr val="bg1"/>
                </a:solidFill>
                <a:latin typeface="Perpetua" pitchFamily="18" charset="0"/>
              </a:rPr>
              <a:t>Artistic</a:t>
            </a:r>
          </a:p>
          <a:p>
            <a:pPr lvl="1"/>
            <a:r>
              <a:rPr lang="en-US" b="1" dirty="0" smtClean="0">
                <a:solidFill>
                  <a:schemeClr val="bg1"/>
                </a:solidFill>
                <a:latin typeface="Perpetua" pitchFamily="18" charset="0"/>
              </a:rPr>
              <a:t>Technical</a:t>
            </a:r>
          </a:p>
          <a:p>
            <a:pPr>
              <a:buNone/>
            </a:pPr>
            <a:endParaRPr lang="en-US" sz="1000" b="1" dirty="0" smtClean="0">
              <a:solidFill>
                <a:schemeClr val="bg1"/>
              </a:solidFill>
              <a:latin typeface="Perpetua" pitchFamily="18" charset="0"/>
            </a:endParaRPr>
          </a:p>
          <a:p>
            <a:r>
              <a:rPr lang="en-US" sz="3600" b="1" dirty="0" smtClean="0">
                <a:solidFill>
                  <a:schemeClr val="bg1"/>
                </a:solidFill>
                <a:latin typeface="Perpetua" pitchFamily="18" charset="0"/>
              </a:rPr>
              <a:t>Describe its physical characteristics and how its parts fit together</a:t>
            </a:r>
          </a:p>
          <a:p>
            <a:pPr>
              <a:buNone/>
            </a:pPr>
            <a:endParaRPr lang="en-US" sz="1000" b="1" dirty="0" smtClean="0">
              <a:solidFill>
                <a:schemeClr val="bg1"/>
              </a:solidFill>
              <a:latin typeface="Perpetua" pitchFamily="18" charset="0"/>
            </a:endParaRPr>
          </a:p>
          <a:p>
            <a:r>
              <a:rPr lang="en-US" sz="3600" b="1" dirty="0" smtClean="0">
                <a:solidFill>
                  <a:schemeClr val="bg1"/>
                </a:solidFill>
                <a:latin typeface="Perpetua" pitchFamily="18" charset="0"/>
              </a:rPr>
              <a:t>Outline what the artifact is doing when it is functioning as it was designed to function</a:t>
            </a:r>
          </a:p>
          <a:p>
            <a:pPr lvl="1"/>
            <a:r>
              <a:rPr lang="en-US" b="1" dirty="0" smtClean="0">
                <a:solidFill>
                  <a:schemeClr val="bg1"/>
                </a:solidFill>
                <a:latin typeface="Perpetua" pitchFamily="18" charset="0"/>
              </a:rPr>
              <a:t>Are there any “work </a:t>
            </a:r>
            <a:r>
              <a:rPr lang="en-US" b="1" dirty="0" err="1" smtClean="0">
                <a:solidFill>
                  <a:schemeClr val="bg1"/>
                </a:solidFill>
                <a:latin typeface="Perpetua" pitchFamily="18" charset="0"/>
              </a:rPr>
              <a:t>arounds</a:t>
            </a:r>
            <a:r>
              <a:rPr lang="en-US" b="1" dirty="0" smtClean="0">
                <a:solidFill>
                  <a:schemeClr val="bg1"/>
                </a:solidFill>
                <a:latin typeface="Perpetua" pitchFamily="18" charset="0"/>
              </a:rPr>
              <a:t>” that is </a:t>
            </a:r>
            <a:r>
              <a:rPr lang="en-US" b="1" dirty="0" err="1" smtClean="0">
                <a:solidFill>
                  <a:schemeClr val="bg1"/>
                </a:solidFill>
                <a:latin typeface="Perpetua" pitchFamily="18" charset="0"/>
              </a:rPr>
              <a:t>functionings</a:t>
            </a:r>
            <a:r>
              <a:rPr lang="en-US" b="1" dirty="0" smtClean="0">
                <a:solidFill>
                  <a:schemeClr val="bg1"/>
                </a:solidFill>
                <a:latin typeface="Perpetua" pitchFamily="18" charset="0"/>
              </a:rPr>
              <a:t> that were discovered after the product left the designer’s laboratory?</a:t>
            </a:r>
          </a:p>
          <a:p>
            <a:pPr>
              <a:buNone/>
            </a:pPr>
            <a:endParaRPr lang="en-US" sz="1000" b="1" dirty="0" smtClean="0">
              <a:solidFill>
                <a:schemeClr val="bg1"/>
              </a:solidFill>
              <a:latin typeface="Perpetua" pitchFamily="18" charset="0"/>
            </a:endParaRPr>
          </a:p>
          <a:p>
            <a:r>
              <a:rPr lang="en-US" sz="3600" b="1" dirty="0" smtClean="0">
                <a:solidFill>
                  <a:schemeClr val="bg1"/>
                </a:solidFill>
                <a:latin typeface="Perpetua" pitchFamily="18" charset="0"/>
              </a:rPr>
              <a:t>Provide user instructions that help users deploy the technical artifact or release it for its proper functioning</a:t>
            </a:r>
            <a:endParaRPr lang="en-US" sz="1000" b="1" dirty="0" smtClean="0">
              <a:solidFill>
                <a:schemeClr val="bg1"/>
              </a:solidFill>
              <a:latin typeface="Perpetua" pitchFamily="18" charset="0"/>
            </a:endParaRPr>
          </a:p>
        </p:txBody>
      </p:sp>
    </p:spTree>
    <p:extLst>
      <p:ext uri="{BB962C8B-B14F-4D97-AF65-F5344CB8AC3E}">
        <p14:creationId xmlns:p14="http://schemas.microsoft.com/office/powerpoint/2010/main" val="356039522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990600"/>
          </a:xfrm>
          <a:solidFill>
            <a:srgbClr val="96B45A"/>
          </a:solidFill>
        </p:spPr>
        <p:txBody>
          <a:bodyPr>
            <a:noAutofit/>
          </a:bodyPr>
          <a:lstStyle/>
          <a:p>
            <a:pPr eaLnBrk="1" hangingPunct="1"/>
            <a:r>
              <a:rPr lang="en-US" sz="4000" b="1" dirty="0" smtClean="0">
                <a:solidFill>
                  <a:schemeClr val="tx1"/>
                </a:solidFill>
                <a:latin typeface="Perpetua" pitchFamily="18" charset="0"/>
              </a:rPr>
              <a:t>3. Zoom out by describing the socio-technical system</a:t>
            </a:r>
          </a:p>
        </p:txBody>
      </p:sp>
      <p:sp>
        <p:nvSpPr>
          <p:cNvPr id="3075" name="Content Placeholder 2"/>
          <p:cNvSpPr>
            <a:spLocks noGrp="1"/>
          </p:cNvSpPr>
          <p:nvPr>
            <p:ph idx="1"/>
          </p:nvPr>
        </p:nvSpPr>
        <p:spPr>
          <a:xfrm>
            <a:off x="0" y="990600"/>
            <a:ext cx="9144000" cy="5867400"/>
          </a:xfrm>
          <a:solidFill>
            <a:schemeClr val="tx1"/>
          </a:solidFill>
        </p:spPr>
        <p:txBody>
          <a:bodyPr>
            <a:normAutofit lnSpcReduction="10000"/>
          </a:bodyPr>
          <a:lstStyle/>
          <a:p>
            <a:r>
              <a:rPr lang="en-US" sz="3600" b="1" dirty="0" smtClean="0">
                <a:solidFill>
                  <a:schemeClr val="bg1"/>
                </a:solidFill>
                <a:latin typeface="Perpetua" pitchFamily="18" charset="0"/>
              </a:rPr>
              <a:t>Identify the key sub-environments like…</a:t>
            </a:r>
          </a:p>
          <a:p>
            <a:pPr lvl="1"/>
            <a:r>
              <a:rPr lang="en-US" b="1" dirty="0" smtClean="0">
                <a:solidFill>
                  <a:schemeClr val="bg1"/>
                </a:solidFill>
                <a:latin typeface="Perpetua" pitchFamily="18" charset="0"/>
              </a:rPr>
              <a:t>Hardware, software, physical surroundings, people/groups/roles, procedures, laws, information systems</a:t>
            </a:r>
          </a:p>
          <a:p>
            <a:pPr lvl="2"/>
            <a:r>
              <a:rPr lang="en-US" dirty="0" smtClean="0">
                <a:solidFill>
                  <a:schemeClr val="bg1"/>
                </a:solidFill>
                <a:latin typeface="Perpetua" pitchFamily="18" charset="0"/>
              </a:rPr>
              <a:t>How do these constrain the functioning of the artifact?</a:t>
            </a:r>
          </a:p>
          <a:p>
            <a:pPr lvl="2"/>
            <a:r>
              <a:rPr lang="en-US" b="1" dirty="0" smtClean="0">
                <a:solidFill>
                  <a:schemeClr val="bg1"/>
                </a:solidFill>
                <a:latin typeface="Perpetua" pitchFamily="18" charset="0"/>
              </a:rPr>
              <a:t>How do these enable the functioning of the artifact?</a:t>
            </a:r>
          </a:p>
          <a:p>
            <a:pPr>
              <a:buNone/>
            </a:pPr>
            <a:endParaRPr lang="en-US" sz="1000" b="1" dirty="0" smtClean="0">
              <a:solidFill>
                <a:schemeClr val="bg1"/>
              </a:solidFill>
              <a:latin typeface="Perpetua" pitchFamily="18" charset="0"/>
            </a:endParaRPr>
          </a:p>
          <a:p>
            <a:r>
              <a:rPr lang="en-US" sz="3600" b="1" dirty="0" smtClean="0">
                <a:solidFill>
                  <a:schemeClr val="bg1"/>
                </a:solidFill>
                <a:latin typeface="Perpetua" pitchFamily="18" charset="0"/>
              </a:rPr>
              <a:t>Prepare a socio-technical system to summarize the results of your STS description</a:t>
            </a:r>
          </a:p>
          <a:p>
            <a:pPr>
              <a:buNone/>
            </a:pPr>
            <a:endParaRPr lang="en-US" sz="1000" b="1" dirty="0" smtClean="0">
              <a:solidFill>
                <a:schemeClr val="bg1"/>
              </a:solidFill>
              <a:latin typeface="Perpetua" pitchFamily="18" charset="0"/>
            </a:endParaRPr>
          </a:p>
          <a:p>
            <a:r>
              <a:rPr lang="en-US" sz="3600" b="1" dirty="0" smtClean="0">
                <a:solidFill>
                  <a:schemeClr val="bg1"/>
                </a:solidFill>
                <a:latin typeface="Perpetua" pitchFamily="18" charset="0"/>
              </a:rPr>
              <a:t>What is the trajectory of the STS?  Is it value positive or negative?</a:t>
            </a:r>
            <a:endParaRPr lang="en-US" b="1" dirty="0" smtClean="0">
              <a:solidFill>
                <a:schemeClr val="bg1"/>
              </a:solidFill>
              <a:latin typeface="Perpetua" pitchFamily="18" charset="0"/>
            </a:endParaRPr>
          </a:p>
        </p:txBody>
      </p:sp>
    </p:spTree>
    <p:extLst>
      <p:ext uri="{BB962C8B-B14F-4D97-AF65-F5344CB8AC3E}">
        <p14:creationId xmlns:p14="http://schemas.microsoft.com/office/powerpoint/2010/main" val="146206680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1524000"/>
          </a:xfrm>
          <a:solidFill>
            <a:srgbClr val="96B45A"/>
          </a:solidFill>
        </p:spPr>
        <p:txBody>
          <a:bodyPr>
            <a:normAutofit/>
          </a:bodyPr>
          <a:lstStyle/>
          <a:p>
            <a:pPr eaLnBrk="1" hangingPunct="1"/>
            <a:r>
              <a:rPr lang="en-US" sz="4800" b="1" dirty="0" smtClean="0">
                <a:solidFill>
                  <a:schemeClr val="tx1"/>
                </a:solidFill>
                <a:latin typeface="Perpetua" pitchFamily="18" charset="0"/>
              </a:rPr>
              <a:t>Like this one…</a:t>
            </a:r>
          </a:p>
        </p:txBody>
      </p:sp>
      <p:graphicFrame>
        <p:nvGraphicFramePr>
          <p:cNvPr id="4" name="Content Placeholder 3"/>
          <p:cNvGraphicFramePr>
            <a:graphicFrameLocks noGrp="1"/>
          </p:cNvGraphicFramePr>
          <p:nvPr>
            <p:ph idx="1"/>
          </p:nvPr>
        </p:nvGraphicFramePr>
        <p:xfrm>
          <a:off x="-2" y="1524000"/>
          <a:ext cx="9296402" cy="5303520"/>
        </p:xfrm>
        <a:graphic>
          <a:graphicData uri="http://schemas.openxmlformats.org/drawingml/2006/table">
            <a:tbl>
              <a:tblPr firstRow="1" bandRow="1">
                <a:tableStyleId>{AF606853-7671-496A-8E4F-DF71F8EC918B}</a:tableStyleId>
              </a:tblPr>
              <a:tblGrid>
                <a:gridCol w="1306286"/>
                <a:gridCol w="1306286"/>
                <a:gridCol w="1306286"/>
                <a:gridCol w="1306286"/>
                <a:gridCol w="1306286"/>
                <a:gridCol w="1306286"/>
                <a:gridCol w="1458686"/>
              </a:tblGrid>
              <a:tr h="1371600">
                <a:tc>
                  <a:txBody>
                    <a:bodyPr/>
                    <a:lstStyle/>
                    <a:p>
                      <a:r>
                        <a:rPr lang="en-US" sz="2000" dirty="0" err="1" smtClean="0"/>
                        <a:t>Technol-ogy</a:t>
                      </a:r>
                      <a:endParaRPr lang="en-US" sz="2000" dirty="0"/>
                    </a:p>
                  </a:txBody>
                  <a:tcPr/>
                </a:tc>
                <a:tc>
                  <a:txBody>
                    <a:bodyPr/>
                    <a:lstStyle/>
                    <a:p>
                      <a:r>
                        <a:rPr lang="en-US" sz="2000" dirty="0" smtClean="0"/>
                        <a:t>Software</a:t>
                      </a:r>
                      <a:endParaRPr lang="en-US" sz="2000" dirty="0"/>
                    </a:p>
                  </a:txBody>
                  <a:tcPr/>
                </a:tc>
                <a:tc>
                  <a:txBody>
                    <a:bodyPr/>
                    <a:lstStyle/>
                    <a:p>
                      <a:r>
                        <a:rPr lang="en-US" sz="2000" dirty="0" smtClean="0"/>
                        <a:t>Physical Surround-</a:t>
                      </a:r>
                      <a:r>
                        <a:rPr lang="en-US" sz="2000" dirty="0" err="1" smtClean="0"/>
                        <a:t>ngs</a:t>
                      </a:r>
                      <a:endParaRPr lang="en-US" sz="2000" dirty="0"/>
                    </a:p>
                  </a:txBody>
                  <a:tcPr/>
                </a:tc>
                <a:tc>
                  <a:txBody>
                    <a:bodyPr/>
                    <a:lstStyle/>
                    <a:p>
                      <a:r>
                        <a:rPr lang="en-US" sz="2000" dirty="0" smtClean="0"/>
                        <a:t>Stake-holders</a:t>
                      </a:r>
                      <a:endParaRPr lang="en-US" sz="2000" dirty="0"/>
                    </a:p>
                  </a:txBody>
                  <a:tcPr/>
                </a:tc>
                <a:tc>
                  <a:txBody>
                    <a:bodyPr/>
                    <a:lstStyle/>
                    <a:p>
                      <a:r>
                        <a:rPr lang="en-US" sz="2000" dirty="0" smtClean="0"/>
                        <a:t>Pro-</a:t>
                      </a:r>
                      <a:r>
                        <a:rPr lang="en-US" sz="2000" dirty="0" err="1" smtClean="0"/>
                        <a:t>cedures</a:t>
                      </a:r>
                      <a:endParaRPr lang="en-US" sz="2000" dirty="0"/>
                    </a:p>
                  </a:txBody>
                  <a:tcPr/>
                </a:tc>
                <a:tc>
                  <a:txBody>
                    <a:bodyPr/>
                    <a:lstStyle/>
                    <a:p>
                      <a:r>
                        <a:rPr lang="en-US" sz="2000" dirty="0" smtClean="0"/>
                        <a:t>Laws</a:t>
                      </a:r>
                      <a:r>
                        <a:rPr lang="en-US" sz="2000" baseline="0" dirty="0" smtClean="0"/>
                        <a:t> (</a:t>
                      </a:r>
                      <a:r>
                        <a:rPr lang="en-US" sz="2000" baseline="0" dirty="0" err="1" smtClean="0"/>
                        <a:t>univ</a:t>
                      </a:r>
                      <a:r>
                        <a:rPr lang="en-US" sz="2000" baseline="0" dirty="0" smtClean="0"/>
                        <a:t> </a:t>
                      </a:r>
                      <a:r>
                        <a:rPr lang="en-US" sz="2000" baseline="0" dirty="0" err="1" smtClean="0"/>
                        <a:t>regs</a:t>
                      </a:r>
                      <a:r>
                        <a:rPr lang="en-US" sz="2000" baseline="0" dirty="0" smtClean="0"/>
                        <a:t>)</a:t>
                      </a:r>
                      <a:endParaRPr lang="en-US" sz="2000" dirty="0"/>
                    </a:p>
                  </a:txBody>
                  <a:tcPr/>
                </a:tc>
                <a:tc>
                  <a:txBody>
                    <a:bodyPr/>
                    <a:lstStyle/>
                    <a:p>
                      <a:r>
                        <a:rPr lang="en-US" sz="2000" dirty="0" smtClean="0"/>
                        <a:t>Information systems</a:t>
                      </a:r>
                      <a:endParaRPr lang="en-US" sz="2000" dirty="0"/>
                    </a:p>
                  </a:txBody>
                  <a:tcPr/>
                </a:tc>
              </a:tr>
              <a:tr h="3791639">
                <a:tc>
                  <a:txBody>
                    <a:bodyPr/>
                    <a:lstStyle/>
                    <a:p>
                      <a:r>
                        <a:rPr lang="en-US" sz="1800" dirty="0" smtClean="0"/>
                        <a:t>Classroom Computers</a:t>
                      </a:r>
                    </a:p>
                    <a:p>
                      <a:endParaRPr lang="en-US" sz="1800" dirty="0" smtClean="0"/>
                    </a:p>
                    <a:p>
                      <a:r>
                        <a:rPr lang="en-US" sz="1800" dirty="0" smtClean="0"/>
                        <a:t>Smart Board</a:t>
                      </a:r>
                    </a:p>
                    <a:p>
                      <a:endParaRPr lang="en-US" sz="1800" dirty="0" smtClean="0"/>
                    </a:p>
                    <a:p>
                      <a:r>
                        <a:rPr lang="en-US" sz="1800" dirty="0" smtClean="0"/>
                        <a:t>Data Display Projector</a:t>
                      </a:r>
                    </a:p>
                    <a:p>
                      <a:endParaRPr lang="en-US" sz="1800" dirty="0" smtClean="0"/>
                    </a:p>
                    <a:p>
                      <a:r>
                        <a:rPr lang="en-US" sz="1800" dirty="0" smtClean="0"/>
                        <a:t>Internet Connection</a:t>
                      </a:r>
                      <a:endParaRPr lang="en-US" sz="1800" dirty="0"/>
                    </a:p>
                  </a:txBody>
                  <a:tcPr/>
                </a:tc>
                <a:tc>
                  <a:txBody>
                    <a:bodyPr/>
                    <a:lstStyle/>
                    <a:p>
                      <a:r>
                        <a:rPr lang="en-US" sz="1800" dirty="0" smtClean="0"/>
                        <a:t>Microsoft</a:t>
                      </a:r>
                      <a:r>
                        <a:rPr lang="en-US" sz="1800" baseline="0" dirty="0" smtClean="0"/>
                        <a:t> Office</a:t>
                      </a:r>
                    </a:p>
                    <a:p>
                      <a:r>
                        <a:rPr lang="en-US" sz="1800" baseline="0" dirty="0" smtClean="0"/>
                        <a:t>(Social Networking Media)</a:t>
                      </a:r>
                    </a:p>
                    <a:p>
                      <a:endParaRPr lang="en-US" sz="1800" baseline="0" dirty="0" smtClean="0"/>
                    </a:p>
                    <a:p>
                      <a:r>
                        <a:rPr lang="en-US" sz="1800" baseline="0" dirty="0" smtClean="0"/>
                        <a:t>Google Documents</a:t>
                      </a:r>
                    </a:p>
                    <a:p>
                      <a:endParaRPr lang="en-US" sz="1800" baseline="0" dirty="0" smtClean="0"/>
                    </a:p>
                    <a:p>
                      <a:r>
                        <a:rPr lang="en-US" sz="1800" baseline="0" dirty="0" smtClean="0"/>
                        <a:t>Gantt Charts</a:t>
                      </a:r>
                      <a:endParaRPr lang="en-US" sz="1800" dirty="0"/>
                    </a:p>
                  </a:txBody>
                  <a:tcPr/>
                </a:tc>
                <a:tc>
                  <a:txBody>
                    <a:bodyPr/>
                    <a:lstStyle/>
                    <a:p>
                      <a:r>
                        <a:rPr lang="en-US" sz="1800" dirty="0" smtClean="0"/>
                        <a:t>Describe classroom and show how constrains interaction</a:t>
                      </a:r>
                    </a:p>
                    <a:p>
                      <a:endParaRPr lang="en-US" sz="1800" dirty="0" smtClean="0"/>
                    </a:p>
                    <a:p>
                      <a:r>
                        <a:rPr lang="en-US" sz="1800" dirty="0" smtClean="0"/>
                        <a:t>(Holding discussions with more than three)</a:t>
                      </a:r>
                      <a:endParaRPr lang="en-US" sz="1800" dirty="0"/>
                    </a:p>
                  </a:txBody>
                  <a:tcPr/>
                </a:tc>
                <a:tc>
                  <a:txBody>
                    <a:bodyPr/>
                    <a:lstStyle/>
                    <a:p>
                      <a:r>
                        <a:rPr lang="en-US" sz="1800" dirty="0" smtClean="0"/>
                        <a:t>Teacher, your group members, you, other teachers, other classmates</a:t>
                      </a:r>
                    </a:p>
                    <a:p>
                      <a:endParaRPr lang="en-US" sz="1800" dirty="0" smtClean="0"/>
                    </a:p>
                    <a:p>
                      <a:r>
                        <a:rPr lang="en-US" sz="1800" dirty="0" smtClean="0"/>
                        <a:t>Your boss (if you have a job</a:t>
                      </a:r>
                      <a:r>
                        <a:rPr lang="en-US" sz="1800" baseline="0" dirty="0" smtClean="0"/>
                        <a:t> outside of the </a:t>
                      </a:r>
                      <a:r>
                        <a:rPr lang="en-US" sz="1800" baseline="0" dirty="0" err="1" smtClean="0"/>
                        <a:t>univ</a:t>
                      </a:r>
                      <a:r>
                        <a:rPr lang="en-US" sz="1800" baseline="0" dirty="0" smtClean="0"/>
                        <a:t>)</a:t>
                      </a:r>
                      <a:endParaRPr lang="en-US" sz="1800" dirty="0"/>
                    </a:p>
                  </a:txBody>
                  <a:tcPr/>
                </a:tc>
                <a:tc>
                  <a:txBody>
                    <a:bodyPr/>
                    <a:lstStyle/>
                    <a:p>
                      <a:r>
                        <a:rPr lang="en-US" sz="1800" dirty="0" smtClean="0"/>
                        <a:t>Give one of your procedures for value</a:t>
                      </a:r>
                      <a:r>
                        <a:rPr lang="en-US" sz="1800" baseline="0" dirty="0" smtClean="0"/>
                        <a:t> realization</a:t>
                      </a:r>
                    </a:p>
                    <a:p>
                      <a:endParaRPr lang="en-US" sz="1800" baseline="0" dirty="0" smtClean="0"/>
                    </a:p>
                    <a:p>
                      <a:r>
                        <a:rPr lang="en-US" sz="1800" baseline="0" dirty="0" err="1" smtClean="0"/>
                        <a:t>Matricula</a:t>
                      </a:r>
                      <a:endParaRPr lang="en-US" sz="1800" baseline="0" dirty="0" smtClean="0"/>
                    </a:p>
                    <a:p>
                      <a:r>
                        <a:rPr lang="en-US" sz="1800" baseline="0" dirty="0" smtClean="0"/>
                        <a:t>(Does this procedure embody or frustrate justice?)</a:t>
                      </a:r>
                      <a:endParaRPr lang="en-US" sz="1800" dirty="0"/>
                    </a:p>
                  </a:txBody>
                  <a:tcPr/>
                </a:tc>
                <a:tc>
                  <a:txBody>
                    <a:bodyPr/>
                    <a:lstStyle/>
                    <a:p>
                      <a:r>
                        <a:rPr lang="en-US" sz="1800" dirty="0" smtClean="0"/>
                        <a:t>Rules on research</a:t>
                      </a:r>
                      <a:r>
                        <a:rPr lang="en-US" sz="1800" baseline="0" dirty="0" smtClean="0"/>
                        <a:t> misconduct</a:t>
                      </a:r>
                    </a:p>
                    <a:p>
                      <a:endParaRPr lang="en-US" sz="1800" baseline="0" dirty="0" smtClean="0"/>
                    </a:p>
                    <a:p>
                      <a:r>
                        <a:rPr lang="en-US" sz="1800" baseline="0" dirty="0" smtClean="0"/>
                        <a:t>Crazy Calendar (changing MWF to </a:t>
                      </a:r>
                      <a:r>
                        <a:rPr lang="en-US" sz="1800" baseline="0" dirty="0" err="1" smtClean="0"/>
                        <a:t>TTh</a:t>
                      </a:r>
                      <a:r>
                        <a:rPr lang="en-US" sz="1800" baseline="0" dirty="0" smtClean="0"/>
                        <a:t>; No exams in last week)</a:t>
                      </a:r>
                      <a:endParaRPr lang="en-US" sz="1800" dirty="0"/>
                    </a:p>
                  </a:txBody>
                  <a:tcPr/>
                </a:tc>
                <a:tc>
                  <a:txBody>
                    <a:bodyPr/>
                    <a:lstStyle/>
                    <a:p>
                      <a:r>
                        <a:rPr lang="en-US" sz="1800" dirty="0" smtClean="0"/>
                        <a:t>How your group assembles dispersed information</a:t>
                      </a:r>
                    </a:p>
                    <a:p>
                      <a:endParaRPr lang="en-US" sz="1000" dirty="0" smtClean="0"/>
                    </a:p>
                    <a:p>
                      <a:r>
                        <a:rPr lang="en-US" sz="1800" dirty="0" smtClean="0"/>
                        <a:t>Transferring</a:t>
                      </a:r>
                      <a:r>
                        <a:rPr lang="en-US" sz="1800" baseline="0" dirty="0" smtClean="0"/>
                        <a:t> information across STSs</a:t>
                      </a:r>
                    </a:p>
                    <a:p>
                      <a:endParaRPr lang="en-US" sz="800" baseline="0" dirty="0" smtClean="0"/>
                    </a:p>
                    <a:p>
                      <a:r>
                        <a:rPr lang="en-US" sz="1800" baseline="0" dirty="0" smtClean="0"/>
                        <a:t>Informed Consent (providing info to others)</a:t>
                      </a:r>
                      <a:endParaRPr lang="en-US" sz="1800" dirty="0"/>
                    </a:p>
                  </a:txBody>
                  <a:tcPr/>
                </a:tc>
              </a:tr>
            </a:tbl>
          </a:graphicData>
        </a:graphic>
      </p:graphicFrame>
    </p:spTree>
    <p:extLst>
      <p:ext uri="{BB962C8B-B14F-4D97-AF65-F5344CB8AC3E}">
        <p14:creationId xmlns:p14="http://schemas.microsoft.com/office/powerpoint/2010/main" val="168797631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1417638"/>
          </a:xfrm>
          <a:solidFill>
            <a:srgbClr val="96B45A"/>
          </a:solidFill>
        </p:spPr>
        <p:txBody>
          <a:bodyPr>
            <a:noAutofit/>
          </a:bodyPr>
          <a:lstStyle/>
          <a:p>
            <a:pPr eaLnBrk="1" hangingPunct="1"/>
            <a:r>
              <a:rPr lang="en-US" sz="3600" b="1" dirty="0" smtClean="0">
                <a:solidFill>
                  <a:schemeClr val="tx1"/>
                </a:solidFill>
                <a:latin typeface="Perpetua" pitchFamily="18" charset="0"/>
              </a:rPr>
              <a:t>4. Discuss your technology and case using criteria of appropriate technology such as…</a:t>
            </a:r>
          </a:p>
        </p:txBody>
      </p:sp>
      <p:sp>
        <p:nvSpPr>
          <p:cNvPr id="3075" name="Content Placeholder 2"/>
          <p:cNvSpPr>
            <a:spLocks noGrp="1"/>
          </p:cNvSpPr>
          <p:nvPr>
            <p:ph sz="half" idx="1"/>
          </p:nvPr>
        </p:nvSpPr>
        <p:spPr>
          <a:xfrm>
            <a:off x="0" y="1447800"/>
            <a:ext cx="4648200" cy="5410200"/>
          </a:xfrm>
          <a:solidFill>
            <a:schemeClr val="tx1"/>
          </a:solidFill>
        </p:spPr>
        <p:txBody>
          <a:bodyPr>
            <a:normAutofit/>
          </a:bodyPr>
          <a:lstStyle/>
          <a:p>
            <a:r>
              <a:rPr lang="en-US" b="1" dirty="0" smtClean="0">
                <a:solidFill>
                  <a:schemeClr val="bg1"/>
                </a:solidFill>
                <a:latin typeface="Perpetua" pitchFamily="18" charset="0"/>
              </a:rPr>
              <a:t>Ecologically sound</a:t>
            </a:r>
          </a:p>
          <a:p>
            <a:r>
              <a:rPr lang="en-US" b="1" dirty="0" smtClean="0">
                <a:solidFill>
                  <a:schemeClr val="bg1"/>
                </a:solidFill>
                <a:latin typeface="Perpetua" pitchFamily="18" charset="0"/>
              </a:rPr>
              <a:t>Low-cost</a:t>
            </a:r>
          </a:p>
          <a:p>
            <a:r>
              <a:rPr lang="en-US" b="1" dirty="0" smtClean="0">
                <a:solidFill>
                  <a:schemeClr val="bg1"/>
                </a:solidFill>
                <a:latin typeface="Perpetua" pitchFamily="18" charset="0"/>
              </a:rPr>
              <a:t>Low-maintenance</a:t>
            </a:r>
          </a:p>
          <a:p>
            <a:r>
              <a:rPr lang="en-US" b="1" dirty="0" smtClean="0">
                <a:solidFill>
                  <a:schemeClr val="bg1"/>
                </a:solidFill>
                <a:latin typeface="Perpetua" pitchFamily="18" charset="0"/>
              </a:rPr>
              <a:t>Labor intensive</a:t>
            </a:r>
          </a:p>
          <a:p>
            <a:r>
              <a:rPr lang="en-US" b="1" dirty="0" smtClean="0">
                <a:solidFill>
                  <a:schemeClr val="bg1"/>
                </a:solidFill>
                <a:latin typeface="Perpetua" pitchFamily="18" charset="0"/>
              </a:rPr>
              <a:t>Energy efficient</a:t>
            </a:r>
            <a:endParaRPr lang="en-US" sz="700" b="1" dirty="0" smtClean="0">
              <a:solidFill>
                <a:schemeClr val="bg1"/>
              </a:solidFill>
              <a:latin typeface="Perpetua" pitchFamily="18" charset="0"/>
            </a:endParaRPr>
          </a:p>
          <a:p>
            <a:r>
              <a:rPr lang="en-US" b="1" dirty="0" smtClean="0">
                <a:solidFill>
                  <a:schemeClr val="bg1"/>
                </a:solidFill>
                <a:latin typeface="Perpetua" pitchFamily="18" charset="0"/>
              </a:rPr>
              <a:t>Simple, efficient, non-violent</a:t>
            </a:r>
          </a:p>
          <a:p>
            <a:pPr>
              <a:buNone/>
            </a:pPr>
            <a:endParaRPr lang="en-US" sz="1050" b="1" dirty="0" smtClean="0">
              <a:solidFill>
                <a:schemeClr val="bg1"/>
              </a:solidFill>
              <a:latin typeface="Perpetua" pitchFamily="18" charset="0"/>
            </a:endParaRPr>
          </a:p>
          <a:p>
            <a:r>
              <a:rPr lang="en-US" sz="1800" b="1" dirty="0" err="1" smtClean="0">
                <a:solidFill>
                  <a:schemeClr val="bg1"/>
                </a:solidFill>
                <a:latin typeface="Perpetua" pitchFamily="18" charset="0"/>
              </a:rPr>
              <a:t>Oosterlaken</a:t>
            </a:r>
            <a:r>
              <a:rPr lang="en-US" sz="1800" b="1" dirty="0" smtClean="0">
                <a:solidFill>
                  <a:schemeClr val="bg1"/>
                </a:solidFill>
                <a:latin typeface="Perpetua" pitchFamily="18" charset="0"/>
              </a:rPr>
              <a:t> et al on Appropriate Technology</a:t>
            </a:r>
            <a:endParaRPr lang="en-US" sz="1050" b="1" dirty="0" smtClean="0">
              <a:solidFill>
                <a:schemeClr val="bg1"/>
              </a:solidFill>
              <a:latin typeface="Perpetua" pitchFamily="18" charset="0"/>
            </a:endParaRPr>
          </a:p>
          <a:p>
            <a:pPr>
              <a:buNone/>
            </a:pPr>
            <a:endParaRPr lang="en-US" sz="1200" b="1" dirty="0" smtClean="0">
              <a:solidFill>
                <a:schemeClr val="bg1"/>
              </a:solidFill>
              <a:latin typeface="Perpetua" pitchFamily="18" charset="0"/>
            </a:endParaRPr>
          </a:p>
        </p:txBody>
      </p:sp>
      <p:sp>
        <p:nvSpPr>
          <p:cNvPr id="4" name="Content Placeholder 3"/>
          <p:cNvSpPr>
            <a:spLocks noGrp="1"/>
          </p:cNvSpPr>
          <p:nvPr>
            <p:ph sz="half" idx="2"/>
          </p:nvPr>
        </p:nvSpPr>
        <p:spPr>
          <a:xfrm>
            <a:off x="4648200" y="1447800"/>
            <a:ext cx="4495800" cy="5410200"/>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US" dirty="0" smtClean="0"/>
              <a:t>Conducive to decentralization</a:t>
            </a:r>
          </a:p>
          <a:p>
            <a:r>
              <a:rPr lang="en-US" dirty="0" smtClean="0"/>
              <a:t>Compatible with laws of ecology</a:t>
            </a:r>
          </a:p>
          <a:p>
            <a:r>
              <a:rPr lang="en-US" dirty="0" smtClean="0"/>
              <a:t>Makes use of modern knowledge</a:t>
            </a:r>
          </a:p>
          <a:p>
            <a:r>
              <a:rPr lang="en-US" dirty="0" smtClean="0"/>
              <a:t>Gentle in the use of resources</a:t>
            </a:r>
          </a:p>
          <a:p>
            <a:r>
              <a:rPr lang="en-US" dirty="0" smtClean="0"/>
              <a:t>Serves the human person</a:t>
            </a:r>
          </a:p>
          <a:p>
            <a:r>
              <a:rPr lang="en-US" dirty="0" smtClean="0"/>
              <a:t>Production by the masses</a:t>
            </a:r>
            <a:endParaRPr lang="en-US" b="1" dirty="0"/>
          </a:p>
        </p:txBody>
      </p:sp>
    </p:spTree>
    <p:extLst>
      <p:ext uri="{BB962C8B-B14F-4D97-AF65-F5344CB8AC3E}">
        <p14:creationId xmlns:p14="http://schemas.microsoft.com/office/powerpoint/2010/main" val="323025146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990600"/>
          </a:xfrm>
          <a:solidFill>
            <a:srgbClr val="96B45A"/>
          </a:solidFill>
        </p:spPr>
        <p:txBody>
          <a:bodyPr>
            <a:noAutofit/>
          </a:bodyPr>
          <a:lstStyle/>
          <a:p>
            <a:pPr eaLnBrk="1" hangingPunct="1"/>
            <a:r>
              <a:rPr lang="en-US" sz="3600" b="1" dirty="0" smtClean="0">
                <a:latin typeface="Perpetua" pitchFamily="18" charset="0"/>
              </a:rPr>
              <a:t>5. Evaluate your  technology using the Capability Approach</a:t>
            </a:r>
            <a:endParaRPr lang="en-US" sz="3600" b="1" dirty="0" smtClean="0">
              <a:solidFill>
                <a:schemeClr val="tx1"/>
              </a:solidFill>
              <a:latin typeface="Perpetua" pitchFamily="18" charset="0"/>
            </a:endParaRPr>
          </a:p>
        </p:txBody>
      </p:sp>
      <p:sp>
        <p:nvSpPr>
          <p:cNvPr id="3075" name="Content Placeholder 2"/>
          <p:cNvSpPr>
            <a:spLocks noGrp="1"/>
          </p:cNvSpPr>
          <p:nvPr>
            <p:ph idx="1"/>
          </p:nvPr>
        </p:nvSpPr>
        <p:spPr>
          <a:xfrm>
            <a:off x="76200" y="990600"/>
            <a:ext cx="8991600" cy="5867400"/>
          </a:xfrm>
          <a:solidFill>
            <a:schemeClr val="tx1"/>
          </a:solidFill>
        </p:spPr>
        <p:txBody>
          <a:bodyPr>
            <a:normAutofit lnSpcReduction="10000"/>
          </a:bodyPr>
          <a:lstStyle/>
          <a:p>
            <a:r>
              <a:rPr lang="en-US" sz="3600" dirty="0" smtClean="0">
                <a:solidFill>
                  <a:schemeClr val="bg1"/>
                </a:solidFill>
                <a:latin typeface="Perpetua" pitchFamily="18" charset="0"/>
              </a:rPr>
              <a:t>Does your technical artifact serve as a conversion factor that helps individuals turn capabilities into </a:t>
            </a:r>
            <a:r>
              <a:rPr lang="en-US" sz="3600" dirty="0" err="1" smtClean="0">
                <a:solidFill>
                  <a:schemeClr val="bg1"/>
                </a:solidFill>
                <a:latin typeface="Perpetua" pitchFamily="18" charset="0"/>
              </a:rPr>
              <a:t>functionings</a:t>
            </a:r>
            <a:r>
              <a:rPr lang="en-US" sz="3600" dirty="0" smtClean="0">
                <a:solidFill>
                  <a:schemeClr val="bg1"/>
                </a:solidFill>
                <a:latin typeface="Perpetua" pitchFamily="18" charset="0"/>
              </a:rPr>
              <a:t>? </a:t>
            </a:r>
          </a:p>
          <a:p>
            <a:endParaRPr lang="en-US" sz="3600" dirty="0" smtClean="0">
              <a:solidFill>
                <a:schemeClr val="bg1"/>
              </a:solidFill>
              <a:latin typeface="Perpetua" pitchFamily="18" charset="0"/>
            </a:endParaRPr>
          </a:p>
          <a:p>
            <a:r>
              <a:rPr lang="en-US" sz="3600" dirty="0" smtClean="0">
                <a:solidFill>
                  <a:schemeClr val="bg1"/>
                </a:solidFill>
                <a:latin typeface="Perpetua" pitchFamily="18" charset="0"/>
              </a:rPr>
              <a:t>What environmental/STS features stand in the way of the realization of the capabilities you have chosen? </a:t>
            </a:r>
          </a:p>
          <a:p>
            <a:endParaRPr lang="en-US" sz="3600" dirty="0" smtClean="0">
              <a:solidFill>
                <a:schemeClr val="bg1"/>
              </a:solidFill>
              <a:latin typeface="Perpetua" pitchFamily="18" charset="0"/>
            </a:endParaRPr>
          </a:p>
          <a:p>
            <a:r>
              <a:rPr lang="en-US" sz="3600" dirty="0" smtClean="0">
                <a:solidFill>
                  <a:schemeClr val="bg1"/>
                </a:solidFill>
                <a:latin typeface="Perpetua" pitchFamily="18" charset="0"/>
              </a:rPr>
              <a:t>Is your technical artifact a personal, social, or environmental conversion factor?</a:t>
            </a:r>
          </a:p>
          <a:p>
            <a:pPr>
              <a:buNone/>
            </a:pPr>
            <a:endParaRPr lang="en-US" sz="2800" b="1" dirty="0" smtClean="0">
              <a:solidFill>
                <a:schemeClr val="bg1"/>
              </a:solidFill>
              <a:latin typeface="Perpetua" pitchFamily="18" charset="0"/>
            </a:endParaRPr>
          </a:p>
        </p:txBody>
      </p:sp>
    </p:spTree>
    <p:extLst>
      <p:ext uri="{BB962C8B-B14F-4D97-AF65-F5344CB8AC3E}">
        <p14:creationId xmlns:p14="http://schemas.microsoft.com/office/powerpoint/2010/main" val="322408853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a:t>
            </a:r>
            <a:endParaRPr lang="en-US" dirty="0"/>
          </a:p>
        </p:txBody>
      </p:sp>
      <p:sp>
        <p:nvSpPr>
          <p:cNvPr id="3" name="Content Placeholder 2"/>
          <p:cNvSpPr>
            <a:spLocks noGrp="1"/>
          </p:cNvSpPr>
          <p:nvPr>
            <p:ph idx="1"/>
          </p:nvPr>
        </p:nvSpPr>
        <p:spPr/>
        <p:txBody>
          <a:bodyPr>
            <a:normAutofit fontScale="92500"/>
          </a:bodyPr>
          <a:lstStyle/>
          <a:p>
            <a:r>
              <a:rPr lang="en-US" dirty="0" smtClean="0"/>
              <a:t>Your </a:t>
            </a:r>
            <a:r>
              <a:rPr lang="en-US" dirty="0" smtClean="0"/>
              <a:t>will </a:t>
            </a:r>
            <a:r>
              <a:rPr lang="en-US" dirty="0" smtClean="0"/>
              <a:t>develop a poster presentation for </a:t>
            </a:r>
            <a:r>
              <a:rPr lang="en-US" dirty="0" smtClean="0"/>
              <a:t>May 6.</a:t>
            </a:r>
            <a:endParaRPr lang="en-US" dirty="0" smtClean="0"/>
          </a:p>
          <a:p>
            <a:pPr lvl="1"/>
            <a:r>
              <a:rPr lang="en-US" dirty="0" smtClean="0"/>
              <a:t>Presentation will be graded using a rubric.</a:t>
            </a:r>
          </a:p>
          <a:p>
            <a:pPr lvl="1"/>
            <a:r>
              <a:rPr lang="en-US" dirty="0" smtClean="0"/>
              <a:t>Class and instructor will make suggestions for improvement</a:t>
            </a:r>
          </a:p>
          <a:p>
            <a:pPr lvl="1"/>
            <a:endParaRPr lang="en-US" dirty="0" smtClean="0"/>
          </a:p>
          <a:p>
            <a:r>
              <a:rPr lang="en-US" dirty="0" smtClean="0"/>
              <a:t>You will also will </a:t>
            </a:r>
            <a:r>
              <a:rPr lang="en-US" dirty="0" smtClean="0"/>
              <a:t>prepare a written report summarizing presentation and incorporating class </a:t>
            </a:r>
            <a:r>
              <a:rPr lang="en-US" dirty="0" smtClean="0"/>
              <a:t>feedback</a:t>
            </a:r>
          </a:p>
          <a:p>
            <a:pPr lvl="1"/>
            <a:r>
              <a:rPr lang="en-US" dirty="0" smtClean="0"/>
              <a:t>Due May 13</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4864" indent="0" eaLnBrk="1" fontAlgn="auto" hangingPunct="1">
              <a:spcAft>
                <a:spcPts val="0"/>
              </a:spcAft>
              <a:defRPr/>
            </a:pPr>
            <a:r>
              <a:rPr lang="en-US" dirty="0" smtClean="0"/>
              <a:t>Examples</a:t>
            </a:r>
            <a:endParaRPr lang="en-US" dirty="0"/>
          </a:p>
        </p:txBody>
      </p:sp>
      <p:sp>
        <p:nvSpPr>
          <p:cNvPr id="3" name="Content Placeholder 2"/>
          <p:cNvSpPr>
            <a:spLocks noGrp="1"/>
          </p:cNvSpPr>
          <p:nvPr>
            <p:ph idx="1"/>
          </p:nvPr>
        </p:nvSpPr>
        <p:spPr/>
        <p:txBody>
          <a:bodyPr>
            <a:normAutofit fontScale="92500" lnSpcReduction="10000"/>
          </a:bodyPr>
          <a:lstStyle/>
          <a:p>
            <a:pPr>
              <a:spcBef>
                <a:spcPts val="0"/>
              </a:spcBef>
              <a:defRPr/>
            </a:pPr>
            <a:r>
              <a:rPr lang="en-US" dirty="0" smtClean="0"/>
              <a:t>onlineethics.org</a:t>
            </a:r>
          </a:p>
          <a:p>
            <a:pPr marL="640080" lvl="1">
              <a:defRPr/>
            </a:pPr>
            <a:r>
              <a:rPr lang="en-US" dirty="0" smtClean="0"/>
              <a:t>Killer Robot Case</a:t>
            </a:r>
          </a:p>
          <a:p>
            <a:pPr marL="640080" lvl="1">
              <a:defRPr/>
            </a:pPr>
            <a:r>
              <a:rPr lang="en-US" dirty="0" smtClean="0"/>
              <a:t>APPE cases in graduate research ethics</a:t>
            </a:r>
          </a:p>
          <a:p>
            <a:pPr marL="640080" lvl="1">
              <a:defRPr/>
            </a:pPr>
            <a:endParaRPr lang="en-US" dirty="0" smtClean="0"/>
          </a:p>
          <a:p>
            <a:pPr>
              <a:spcBef>
                <a:spcPts val="0"/>
              </a:spcBef>
              <a:defRPr/>
            </a:pPr>
            <a:r>
              <a:rPr lang="en-US" dirty="0" smtClean="0"/>
              <a:t>computingcases.org</a:t>
            </a:r>
          </a:p>
          <a:p>
            <a:pPr marL="640080" lvl="1">
              <a:defRPr/>
            </a:pPr>
            <a:r>
              <a:rPr lang="en-US" dirty="0" smtClean="0"/>
              <a:t>Therac-25</a:t>
            </a:r>
          </a:p>
          <a:p>
            <a:pPr marL="640080" lvl="1">
              <a:defRPr/>
            </a:pPr>
            <a:r>
              <a:rPr lang="en-US" dirty="0" smtClean="0"/>
              <a:t>Hughes Aircraft</a:t>
            </a:r>
          </a:p>
          <a:p>
            <a:pPr marL="640080" lvl="1">
              <a:defRPr/>
            </a:pPr>
            <a:r>
              <a:rPr lang="en-US" dirty="0" smtClean="0"/>
              <a:t>Machado</a:t>
            </a:r>
          </a:p>
          <a:p>
            <a:pPr marL="640080" lvl="1">
              <a:defRPr/>
            </a:pPr>
            <a:endParaRPr lang="en-US" dirty="0" smtClean="0"/>
          </a:p>
          <a:p>
            <a:pPr>
              <a:spcBef>
                <a:spcPts val="0"/>
              </a:spcBef>
              <a:defRPr/>
            </a:pPr>
            <a:r>
              <a:rPr lang="en-US" dirty="0" smtClean="0"/>
              <a:t>uprm.edu/</a:t>
            </a:r>
            <a:r>
              <a:rPr lang="en-US" dirty="0" err="1" smtClean="0"/>
              <a:t>etica</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4864" indent="0" eaLnBrk="1" fontAlgn="auto" hangingPunct="1">
              <a:spcAft>
                <a:spcPts val="0"/>
              </a:spcAft>
              <a:defRPr/>
            </a:pPr>
            <a:r>
              <a:rPr lang="en-US" dirty="0" smtClean="0"/>
              <a:t>Five Kinds of Cases</a:t>
            </a:r>
            <a:endParaRPr lang="en-US" dirty="0"/>
          </a:p>
        </p:txBody>
      </p:sp>
      <p:sp>
        <p:nvSpPr>
          <p:cNvPr id="3" name="Content Placeholder 2"/>
          <p:cNvSpPr>
            <a:spLocks noGrp="1"/>
          </p:cNvSpPr>
          <p:nvPr>
            <p:ph idx="1"/>
          </p:nvPr>
        </p:nvSpPr>
        <p:spPr>
          <a:xfrm>
            <a:off x="457200" y="1447800"/>
            <a:ext cx="8229600" cy="5029200"/>
          </a:xfrm>
        </p:spPr>
        <p:txBody>
          <a:bodyPr>
            <a:normAutofit fontScale="92500" lnSpcReduction="20000"/>
          </a:bodyPr>
          <a:lstStyle/>
          <a:p>
            <a:pPr>
              <a:spcBef>
                <a:spcPts val="0"/>
              </a:spcBef>
              <a:defRPr/>
            </a:pPr>
            <a:r>
              <a:rPr lang="en-US" dirty="0" smtClean="0"/>
              <a:t>Thick vs. Thin</a:t>
            </a:r>
          </a:p>
          <a:p>
            <a:pPr marL="640080" lvl="1">
              <a:defRPr/>
            </a:pPr>
            <a:r>
              <a:rPr lang="en-US" dirty="0" smtClean="0"/>
              <a:t>Thin cases are useful for  abstracting a single point and focusing work on that point. </a:t>
            </a:r>
          </a:p>
          <a:p>
            <a:pPr marL="640080" lvl="1">
              <a:defRPr/>
            </a:pPr>
            <a:r>
              <a:rPr lang="en-US" dirty="0" smtClean="0"/>
              <a:t>Thick cases can give the student practice in making ethical decisions in the full context of the messy real world.</a:t>
            </a:r>
          </a:p>
          <a:p>
            <a:pPr marL="640080" lvl="1">
              <a:defRPr/>
            </a:pPr>
            <a:endParaRPr lang="en-US" sz="1800" dirty="0" smtClean="0"/>
          </a:p>
          <a:p>
            <a:pPr>
              <a:spcBef>
                <a:spcPts val="0"/>
              </a:spcBef>
              <a:defRPr/>
            </a:pPr>
            <a:r>
              <a:rPr lang="en-US" dirty="0" smtClean="0"/>
              <a:t>Historical vs. Hypothetical</a:t>
            </a:r>
          </a:p>
          <a:p>
            <a:pPr marL="640080" lvl="1">
              <a:defRPr/>
            </a:pPr>
            <a:r>
              <a:rPr lang="en-US" dirty="0" smtClean="0"/>
              <a:t>Based in actual experience in the field. </a:t>
            </a:r>
          </a:p>
          <a:p>
            <a:pPr marL="640080" lvl="1">
              <a:defRPr/>
            </a:pPr>
            <a:r>
              <a:rPr lang="en-US" dirty="0" smtClean="0"/>
              <a:t>These provide excitement and immediate relevance. </a:t>
            </a:r>
          </a:p>
          <a:p>
            <a:pPr marL="640080" lvl="1">
              <a:defRPr/>
            </a:pPr>
            <a:r>
              <a:rPr lang="en-US" dirty="0" smtClean="0"/>
              <a:t>Cases that are hypothetical, fictional, or abstract remove much of the impact of the historical case, but allow freedom to structure the discussion on specific issues. </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4864" indent="0" eaLnBrk="1" fontAlgn="auto" hangingPunct="1">
              <a:spcAft>
                <a:spcPts val="0"/>
              </a:spcAft>
              <a:defRPr/>
            </a:pPr>
            <a:r>
              <a:rPr lang="en-US" dirty="0" smtClean="0"/>
              <a:t>Five Kinds of Cases</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pPr>
              <a:spcBef>
                <a:spcPts val="0"/>
              </a:spcBef>
              <a:defRPr/>
            </a:pPr>
            <a:r>
              <a:rPr lang="en-US" i="1" dirty="0" smtClean="0"/>
              <a:t>Good vs. Bad News cases</a:t>
            </a:r>
          </a:p>
          <a:p>
            <a:pPr marL="640080" lvl="1">
              <a:defRPr/>
            </a:pPr>
            <a:r>
              <a:rPr lang="en-US" i="1" dirty="0" smtClean="0"/>
              <a:t>Tendency in ethics is focus on bad news</a:t>
            </a:r>
            <a:r>
              <a:rPr lang="en-US" dirty="0" smtClean="0"/>
              <a:t> </a:t>
            </a:r>
          </a:p>
          <a:p>
            <a:pPr marL="1040130" lvl="2">
              <a:defRPr/>
            </a:pPr>
            <a:r>
              <a:rPr lang="en-US" dirty="0" smtClean="0"/>
              <a:t>Questionable choices cause bad outcomes.  </a:t>
            </a:r>
          </a:p>
          <a:p>
            <a:pPr marL="640080" lvl="1">
              <a:defRPr/>
            </a:pPr>
            <a:r>
              <a:rPr lang="en-US" dirty="0" smtClean="0"/>
              <a:t>Grabs the imagination and motivates attention</a:t>
            </a:r>
          </a:p>
          <a:p>
            <a:pPr marL="1040130" lvl="2">
              <a:defRPr/>
            </a:pPr>
            <a:r>
              <a:rPr lang="en-US" dirty="0" smtClean="0"/>
              <a:t>but can give the false impression that business and research ethics is primarily about staying out of trouble. </a:t>
            </a:r>
          </a:p>
          <a:p>
            <a:pPr marL="640080" lvl="1">
              <a:defRPr/>
            </a:pPr>
            <a:r>
              <a:rPr lang="en-US" dirty="0" smtClean="0"/>
              <a:t>Balance bad news with good news</a:t>
            </a:r>
          </a:p>
          <a:p>
            <a:pPr marL="1040130" lvl="2">
              <a:defRPr/>
            </a:pPr>
            <a:r>
              <a:rPr lang="en-US" dirty="0" smtClean="0"/>
              <a:t>Morally exemplary scientists and engineers overcome obstacles and realize moral value</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4864" indent="0" eaLnBrk="1" fontAlgn="auto" hangingPunct="1">
              <a:spcAft>
                <a:spcPts val="0"/>
              </a:spcAft>
              <a:defRPr/>
            </a:pPr>
            <a:r>
              <a:rPr lang="en-US" dirty="0" smtClean="0"/>
              <a:t>Five Kinds of Cases</a:t>
            </a:r>
            <a:endParaRPr lang="en-US" dirty="0"/>
          </a:p>
        </p:txBody>
      </p:sp>
      <p:sp>
        <p:nvSpPr>
          <p:cNvPr id="3" name="Content Placeholder 2"/>
          <p:cNvSpPr>
            <a:spLocks noGrp="1"/>
          </p:cNvSpPr>
          <p:nvPr>
            <p:ph idx="1"/>
          </p:nvPr>
        </p:nvSpPr>
        <p:spPr>
          <a:xfrm>
            <a:off x="457200" y="1371600"/>
            <a:ext cx="8229600" cy="5257800"/>
          </a:xfrm>
        </p:spPr>
        <p:txBody>
          <a:bodyPr>
            <a:normAutofit fontScale="92500" lnSpcReduction="20000"/>
          </a:bodyPr>
          <a:lstStyle/>
          <a:p>
            <a:pPr>
              <a:spcBef>
                <a:spcPts val="0"/>
              </a:spcBef>
              <a:defRPr/>
            </a:pPr>
            <a:r>
              <a:rPr lang="en-US" i="1" dirty="0" smtClean="0"/>
              <a:t>Big vs. Small News cases</a:t>
            </a:r>
          </a:p>
          <a:p>
            <a:pPr marL="640080" lvl="1">
              <a:defRPr/>
            </a:pPr>
            <a:r>
              <a:rPr lang="en-US" dirty="0" smtClean="0"/>
              <a:t>Disasters and corruption are in the media.</a:t>
            </a:r>
          </a:p>
          <a:p>
            <a:pPr marL="1040130" lvl="2">
              <a:defRPr/>
            </a:pPr>
            <a:r>
              <a:rPr lang="en-US" dirty="0" smtClean="0"/>
              <a:t>Like </a:t>
            </a:r>
            <a:r>
              <a:rPr lang="en-US" dirty="0" err="1" smtClean="0"/>
              <a:t>Denathor</a:t>
            </a:r>
            <a:r>
              <a:rPr lang="en-US" dirty="0" smtClean="0"/>
              <a:t> looking through the </a:t>
            </a:r>
            <a:r>
              <a:rPr lang="en-US" dirty="0" err="1" smtClean="0"/>
              <a:t>palentir</a:t>
            </a:r>
            <a:r>
              <a:rPr lang="en-US" dirty="0" smtClean="0"/>
              <a:t> controlled by </a:t>
            </a:r>
            <a:r>
              <a:rPr lang="en-US" dirty="0" err="1" smtClean="0"/>
              <a:t>Sauron</a:t>
            </a:r>
            <a:endParaRPr lang="en-US" dirty="0" smtClean="0"/>
          </a:p>
          <a:p>
            <a:pPr marL="1040130" lvl="2">
              <a:defRPr/>
            </a:pPr>
            <a:r>
              <a:rPr lang="en-US" dirty="0" smtClean="0"/>
              <a:t>What he sees is true but one-sidedly bad</a:t>
            </a:r>
          </a:p>
          <a:p>
            <a:pPr marL="640080" lvl="1">
              <a:defRPr/>
            </a:pPr>
            <a:r>
              <a:rPr lang="en-US" dirty="0" smtClean="0"/>
              <a:t>Disasters are rare</a:t>
            </a:r>
          </a:p>
          <a:p>
            <a:pPr marL="1040130" lvl="2">
              <a:defRPr/>
            </a:pPr>
            <a:r>
              <a:rPr lang="en-US" dirty="0" smtClean="0"/>
              <a:t>Focusing on avoiding disasters leaves out important issues. </a:t>
            </a:r>
          </a:p>
          <a:p>
            <a:pPr marL="640080" lvl="1">
              <a:defRPr/>
            </a:pPr>
            <a:r>
              <a:rPr lang="en-US" dirty="0" smtClean="0"/>
              <a:t>Small news cases are more likely because they portray everyday problems confronting scientists and engineers</a:t>
            </a:r>
          </a:p>
          <a:p>
            <a:pPr marL="1040130" lvl="2">
              <a:defRPr/>
            </a:pPr>
            <a:r>
              <a:rPr lang="en-US" dirty="0" smtClean="0"/>
              <a:t>Collecting data, integrating specifications, responding to constraints, making timely decisions, etc. </a:t>
            </a:r>
          </a:p>
          <a:p>
            <a:pPr marL="640080" lvl="1">
              <a:defRPr/>
            </a:pPr>
            <a:r>
              <a:rPr lang="en-US" dirty="0" smtClean="0"/>
              <a:t>Students gain insight and practice in managing the issues that they are most likely to encounter </a:t>
            </a:r>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4864" indent="0" eaLnBrk="1" fontAlgn="auto" hangingPunct="1">
              <a:spcAft>
                <a:spcPts val="0"/>
              </a:spcAft>
              <a:defRPr/>
            </a:pPr>
            <a:r>
              <a:rPr lang="en-US" dirty="0" smtClean="0"/>
              <a:t>Five Kinds of Cases</a:t>
            </a:r>
            <a:endParaRPr lang="en-US" dirty="0"/>
          </a:p>
        </p:txBody>
      </p:sp>
      <p:sp>
        <p:nvSpPr>
          <p:cNvPr id="8" name="Text Placeholder 7"/>
          <p:cNvSpPr>
            <a:spLocks noGrp="1"/>
          </p:cNvSpPr>
          <p:nvPr>
            <p:ph type="body" idx="1"/>
          </p:nvPr>
        </p:nvSpPr>
        <p:spPr/>
        <p:txBody>
          <a:bodyPr/>
          <a:lstStyle/>
          <a:p>
            <a:pPr eaLnBrk="1" fontAlgn="auto" hangingPunct="1">
              <a:spcAft>
                <a:spcPts val="0"/>
              </a:spcAft>
              <a:buFont typeface="Wingdings 2"/>
              <a:buNone/>
              <a:defRPr/>
            </a:pPr>
            <a:r>
              <a:rPr lang="en-US" dirty="0" smtClean="0"/>
              <a:t>Participant</a:t>
            </a:r>
            <a:endParaRPr lang="en-US" dirty="0"/>
          </a:p>
        </p:txBody>
      </p:sp>
      <p:sp>
        <p:nvSpPr>
          <p:cNvPr id="9" name="Content Placeholder 8"/>
          <p:cNvSpPr>
            <a:spLocks noGrp="1"/>
          </p:cNvSpPr>
          <p:nvPr>
            <p:ph sz="half" idx="2"/>
          </p:nvPr>
        </p:nvSpPr>
        <p:spPr/>
        <p:txBody>
          <a:bodyPr>
            <a:normAutofit/>
          </a:bodyPr>
          <a:lstStyle/>
          <a:p>
            <a:pPr marL="457200" indent="-457200">
              <a:spcBef>
                <a:spcPts val="0"/>
              </a:spcBef>
              <a:buFont typeface="+mj-lt"/>
              <a:buAutoNum type="arabicPeriod"/>
              <a:defRPr/>
            </a:pPr>
            <a:r>
              <a:rPr lang="en-US" dirty="0" smtClean="0"/>
              <a:t>Case approached from standpoint of participant</a:t>
            </a:r>
          </a:p>
          <a:p>
            <a:pPr marL="457200" indent="-457200">
              <a:spcBef>
                <a:spcPts val="0"/>
              </a:spcBef>
              <a:buFont typeface="+mj-lt"/>
              <a:buAutoNum type="arabicPeriod"/>
              <a:defRPr/>
            </a:pPr>
            <a:r>
              <a:rPr lang="en-US" dirty="0" smtClean="0"/>
              <a:t>Participant integrates ethical considerations into solutions designed and implemented in real world </a:t>
            </a:r>
          </a:p>
          <a:p>
            <a:pPr marL="457200" indent="-457200">
              <a:spcBef>
                <a:spcPts val="0"/>
              </a:spcBef>
              <a:buFont typeface="+mj-lt"/>
              <a:buAutoNum type="arabicPeriod"/>
              <a:defRPr/>
            </a:pPr>
            <a:r>
              <a:rPr lang="en-US" dirty="0" smtClean="0"/>
              <a:t>Case poses real world constraints such as uncertainty and shortage of time</a:t>
            </a:r>
            <a:endParaRPr lang="en-US" dirty="0"/>
          </a:p>
        </p:txBody>
      </p:sp>
      <p:sp>
        <p:nvSpPr>
          <p:cNvPr id="10" name="Text Placeholder 9"/>
          <p:cNvSpPr>
            <a:spLocks noGrp="1"/>
          </p:cNvSpPr>
          <p:nvPr>
            <p:ph type="body" sz="quarter" idx="3"/>
          </p:nvPr>
        </p:nvSpPr>
        <p:spPr/>
        <p:txBody>
          <a:bodyPr/>
          <a:lstStyle/>
          <a:p>
            <a:pPr eaLnBrk="1" fontAlgn="auto" hangingPunct="1">
              <a:spcAft>
                <a:spcPts val="0"/>
              </a:spcAft>
              <a:buFont typeface="Wingdings 2"/>
              <a:buNone/>
              <a:defRPr/>
            </a:pPr>
            <a:r>
              <a:rPr lang="en-US" dirty="0" smtClean="0"/>
              <a:t>Evaluator</a:t>
            </a:r>
            <a:endParaRPr lang="en-US" dirty="0"/>
          </a:p>
        </p:txBody>
      </p:sp>
      <p:sp>
        <p:nvSpPr>
          <p:cNvPr id="16390" name="Content Placeholder 10"/>
          <p:cNvSpPr>
            <a:spLocks noGrp="1"/>
          </p:cNvSpPr>
          <p:nvPr>
            <p:ph sz="quarter" idx="4"/>
          </p:nvPr>
        </p:nvSpPr>
        <p:spPr/>
        <p:txBody>
          <a:bodyPr>
            <a:normAutofit/>
          </a:bodyPr>
          <a:lstStyle/>
          <a:p>
            <a:pPr marL="457200" indent="-457200" eaLnBrk="1" hangingPunct="1">
              <a:buFont typeface="+mj-lt"/>
              <a:buAutoNum type="arabicPeriod"/>
            </a:pPr>
            <a:r>
              <a:rPr lang="en-US" dirty="0" smtClean="0"/>
              <a:t>Case approached from standpoint of judge</a:t>
            </a:r>
          </a:p>
          <a:p>
            <a:pPr marL="457200" indent="-457200" eaLnBrk="1" hangingPunct="1">
              <a:buFont typeface="+mj-lt"/>
              <a:buAutoNum type="arabicPeriod"/>
            </a:pPr>
            <a:r>
              <a:rPr lang="en-US" dirty="0" smtClean="0"/>
              <a:t>Case introduces ethical principles and concepts</a:t>
            </a:r>
          </a:p>
          <a:p>
            <a:pPr marL="457200" indent="-457200" eaLnBrk="1" hangingPunct="1">
              <a:buFont typeface="+mj-lt"/>
              <a:buAutoNum type="arabicPeriod"/>
            </a:pPr>
            <a:r>
              <a:rPr lang="en-US" dirty="0" smtClean="0"/>
              <a:t>Case helps to distinguish ethical principles and rules and decide which is best for which situation</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52400" y="274638"/>
            <a:ext cx="8763000" cy="1143000"/>
          </a:xfrm>
        </p:spPr>
        <p:txBody>
          <a:bodyPr>
            <a:noAutofit/>
          </a:bodyPr>
          <a:lstStyle/>
          <a:p>
            <a:pPr marL="54864">
              <a:defRPr/>
            </a:pPr>
            <a:r>
              <a:rPr lang="en-US" sz="3200" dirty="0" smtClean="0"/>
              <a:t>Example</a:t>
            </a:r>
            <a:r>
              <a:rPr lang="en-US" sz="3200" dirty="0"/>
              <a:t>: </a:t>
            </a:r>
            <a:r>
              <a:rPr lang="en-US" sz="3200" i="1" dirty="0"/>
              <a:t>Aquaculture Case</a:t>
            </a:r>
            <a:r>
              <a:rPr lang="en-US" sz="3200" dirty="0"/>
              <a:t> </a:t>
            </a:r>
            <a:r>
              <a:rPr lang="en-US" sz="3200" dirty="0" smtClean="0"/>
              <a:t>(NSF SBR-9810253)</a:t>
            </a:r>
            <a:endParaRPr lang="en-US" sz="3200" dirty="0">
              <a:solidFill>
                <a:schemeClr val="tx2">
                  <a:tint val="100000"/>
                  <a:shade val="90000"/>
                  <a:satMod val="250000"/>
                  <a:alpha val="100000"/>
                </a:schemeClr>
              </a:solidFill>
            </a:endParaRPr>
          </a:p>
        </p:txBody>
      </p:sp>
      <p:sp>
        <p:nvSpPr>
          <p:cNvPr id="17411" name="Rectangle 3"/>
          <p:cNvSpPr>
            <a:spLocks noGrp="1" noChangeArrowheads="1"/>
          </p:cNvSpPr>
          <p:nvPr>
            <p:ph idx="1"/>
          </p:nvPr>
        </p:nvSpPr>
        <p:spPr>
          <a:xfrm>
            <a:off x="0" y="1371600"/>
            <a:ext cx="8955088" cy="5334000"/>
          </a:xfrm>
        </p:spPr>
        <p:txBody>
          <a:bodyPr>
            <a:noAutofit/>
          </a:bodyPr>
          <a:lstStyle/>
          <a:p>
            <a:pPr eaLnBrk="1" hangingPunct="1">
              <a:lnSpc>
                <a:spcPct val="90000"/>
              </a:lnSpc>
            </a:pPr>
            <a:r>
              <a:rPr lang="en-US" sz="3600" b="1" dirty="0" smtClean="0"/>
              <a:t>Original version</a:t>
            </a:r>
            <a:r>
              <a:rPr lang="en-US" sz="3600" dirty="0" smtClean="0"/>
              <a:t>: A local aquaculture facility near Ponce was closed by the EPA for violating environmental standards.  The EPA claimed they shot birds from endangered species (because the birds were eating the crop, e.g., lobster fingerlings) and also that they dumped untreated waste water into the local river.</a:t>
            </a:r>
          </a:p>
          <a:p>
            <a:pPr eaLnBrk="1" hangingPunct="1">
              <a:lnSpc>
                <a:spcPct val="90000"/>
              </a:lnSpc>
            </a:pPr>
            <a:endParaRPr lang="en-US" sz="1100" dirty="0" smtClean="0"/>
          </a:p>
          <a:p>
            <a:pPr eaLnBrk="1" hangingPunct="1">
              <a:lnSpc>
                <a:spcPct val="90000"/>
              </a:lnSpc>
            </a:pPr>
            <a:r>
              <a:rPr lang="en-US" sz="3600" b="1" dirty="0" smtClean="0"/>
              <a:t>Question</a:t>
            </a:r>
            <a:r>
              <a:rPr lang="en-US" sz="3600" dirty="0" smtClean="0"/>
              <a:t>: Was the EPA just or unjust in closing the facility?</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lnSpc>
                <a:spcPct val="90000"/>
              </a:lnSpc>
            </a:pPr>
            <a:r>
              <a:rPr lang="en-US" dirty="0" smtClean="0"/>
              <a:t>The students rewrote this case…</a:t>
            </a:r>
          </a:p>
        </p:txBody>
      </p:sp>
      <p:sp>
        <p:nvSpPr>
          <p:cNvPr id="18435" name="Rectangle 3"/>
          <p:cNvSpPr>
            <a:spLocks noGrp="1" noChangeArrowheads="1"/>
          </p:cNvSpPr>
          <p:nvPr>
            <p:ph idx="1"/>
          </p:nvPr>
        </p:nvSpPr>
        <p:spPr>
          <a:xfrm>
            <a:off x="0" y="1295400"/>
            <a:ext cx="8955088" cy="5562599"/>
          </a:xfrm>
        </p:spPr>
        <p:txBody>
          <a:bodyPr>
            <a:normAutofit/>
          </a:bodyPr>
          <a:lstStyle/>
          <a:p>
            <a:pPr eaLnBrk="1" hangingPunct="1">
              <a:lnSpc>
                <a:spcPct val="90000"/>
              </a:lnSpc>
            </a:pPr>
            <a:r>
              <a:rPr lang="en-US" dirty="0" smtClean="0"/>
              <a:t>The EPA has informed an aquaculture facility that they are in violation of environmental regulations (shooting endangered birds; improper disposal of waste water).</a:t>
            </a:r>
          </a:p>
          <a:p>
            <a:pPr eaLnBrk="1" hangingPunct="1">
              <a:lnSpc>
                <a:spcPct val="90000"/>
              </a:lnSpc>
            </a:pPr>
            <a:endParaRPr lang="en-US" sz="1000" dirty="0"/>
          </a:p>
          <a:p>
            <a:pPr eaLnBrk="1" hangingPunct="1">
              <a:lnSpc>
                <a:spcPct val="90000"/>
              </a:lnSpc>
            </a:pPr>
            <a:r>
              <a:rPr lang="en-US" dirty="0" smtClean="0"/>
              <a:t>This facility has two months to submit a compliance report.  To write this report, they have hired a group of engineers as consultants.</a:t>
            </a:r>
          </a:p>
          <a:p>
            <a:pPr eaLnBrk="1" hangingPunct="1">
              <a:lnSpc>
                <a:spcPct val="90000"/>
              </a:lnSpc>
            </a:pPr>
            <a:endParaRPr lang="en-US" sz="1000" dirty="0"/>
          </a:p>
          <a:p>
            <a:pPr eaLnBrk="1" hangingPunct="1">
              <a:lnSpc>
                <a:spcPct val="90000"/>
              </a:lnSpc>
            </a:pPr>
            <a:r>
              <a:rPr lang="en-US" dirty="0" smtClean="0"/>
              <a:t>You are one of the consultants.  Describe several possible compliance responses.  Compare these in terms of the ethical implications and feasibility.</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539</TotalTime>
  <Words>1866</Words>
  <Application>Microsoft Office PowerPoint</Application>
  <PresentationFormat>On-screen Show (4:3)</PresentationFormat>
  <Paragraphs>281</Paragraphs>
  <Slides>26</Slides>
  <Notes>8</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Writing and Analyzing Ethics Cases in Business</vt:lpstr>
      <vt:lpstr>The Key Points</vt:lpstr>
      <vt:lpstr>Examples</vt:lpstr>
      <vt:lpstr>Five Kinds of Cases</vt:lpstr>
      <vt:lpstr>Five Kinds of Cases</vt:lpstr>
      <vt:lpstr>Five Kinds of Cases</vt:lpstr>
      <vt:lpstr>Five Kinds of Cases</vt:lpstr>
      <vt:lpstr>Example: Aquaculture Case (NSF SBR-9810253)</vt:lpstr>
      <vt:lpstr>The students rewrote this case…</vt:lpstr>
      <vt:lpstr>What does student version add?</vt:lpstr>
      <vt:lpstr>What you are going to do</vt:lpstr>
      <vt:lpstr>Choosing Your Topic</vt:lpstr>
      <vt:lpstr>Track One: Case Study</vt:lpstr>
      <vt:lpstr>Examples</vt:lpstr>
      <vt:lpstr>Examples</vt:lpstr>
      <vt:lpstr>Track Two: A Socio Impact Statement</vt:lpstr>
      <vt:lpstr>Examples</vt:lpstr>
      <vt:lpstr>Track Three: Responsible Technological Choice</vt:lpstr>
      <vt:lpstr>Possibilities</vt:lpstr>
      <vt:lpstr>1. Provide an Executive Summary</vt:lpstr>
      <vt:lpstr>2. Zoom in on your case’s main technical artifact</vt:lpstr>
      <vt:lpstr>3. Zoom out by describing the socio-technical system</vt:lpstr>
      <vt:lpstr>Like this one…</vt:lpstr>
      <vt:lpstr>4. Discuss your technology and case using criteria of appropriate technology such as…</vt:lpstr>
      <vt:lpstr>5. Evaluate your  technology using the Capability Approach</vt:lpstr>
      <vt:lpstr>Stages</vt:lpstr>
    </vt:vector>
  </TitlesOfParts>
  <Company>rum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and Analyzing Ethics Cases in Business</dc:title>
  <dc:creator>frey.william</dc:creator>
  <cp:lastModifiedBy>Dr. William Frey</cp:lastModifiedBy>
  <cp:revision>51</cp:revision>
  <dcterms:created xsi:type="dcterms:W3CDTF">2008-03-27T18:12:53Z</dcterms:created>
  <dcterms:modified xsi:type="dcterms:W3CDTF">2014-04-01T19:27:22Z</dcterms:modified>
</cp:coreProperties>
</file>