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88" r:id="rId3"/>
    <p:sldId id="311" r:id="rId4"/>
    <p:sldId id="263" r:id="rId5"/>
    <p:sldId id="319" r:id="rId6"/>
    <p:sldId id="296" r:id="rId7"/>
    <p:sldId id="320" r:id="rId8"/>
    <p:sldId id="321" r:id="rId9"/>
    <p:sldId id="323" r:id="rId10"/>
    <p:sldId id="292" r:id="rId11"/>
    <p:sldId id="289" r:id="rId12"/>
    <p:sldId id="293" r:id="rId13"/>
    <p:sldId id="290" r:id="rId14"/>
    <p:sldId id="318" r:id="rId15"/>
    <p:sldId id="294" r:id="rId16"/>
    <p:sldId id="291" r:id="rId17"/>
    <p:sldId id="306" r:id="rId18"/>
    <p:sldId id="302" r:id="rId19"/>
    <p:sldId id="304" r:id="rId20"/>
    <p:sldId id="308" r:id="rId21"/>
    <p:sldId id="307" r:id="rId22"/>
    <p:sldId id="264" r:id="rId23"/>
    <p:sldId id="312" r:id="rId24"/>
    <p:sldId id="315" r:id="rId25"/>
    <p:sldId id="313" r:id="rId26"/>
    <p:sldId id="314" r:id="rId27"/>
    <p:sldId id="265" r:id="rId28"/>
    <p:sldId id="266" r:id="rId29"/>
    <p:sldId id="267" r:id="rId30"/>
    <p:sldId id="268" r:id="rId31"/>
    <p:sldId id="269" r:id="rId32"/>
    <p:sldId id="270" r:id="rId33"/>
    <p:sldId id="271" r:id="rId34"/>
    <p:sldId id="272" r:id="rId35"/>
    <p:sldId id="316" r:id="rId36"/>
    <p:sldId id="317" r:id="rId37"/>
    <p:sldId id="285" r:id="rId38"/>
    <p:sldId id="286" r:id="rId39"/>
    <p:sldId id="287" r:id="rId4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38" autoAdjust="0"/>
  </p:normalViewPr>
  <p:slideViewPr>
    <p:cSldViewPr>
      <p:cViewPr varScale="1">
        <p:scale>
          <a:sx n="91" d="100"/>
          <a:sy n="91" d="100"/>
        </p:scale>
        <p:origin x="-56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B49E7B99-B4DB-4954-8B7E-F754C75CF5A2}" type="datetimeFigureOut">
              <a:rPr lang="en-US" smtClean="0"/>
              <a:pPr/>
              <a:t>11/1/2011</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4F805CC3-36DE-4E63-9D32-FBC60D98D05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34F467D5-2B91-46E6-BF62-D4CEFFCB1EA7}" type="datetimeFigureOut">
              <a:rPr lang="en-US" smtClean="0"/>
              <a:pPr/>
              <a:t>11/1/2011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1BFF387A-51F9-45E1-BEFC-63ADCFD7A2E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Trato usar cada enfoque como un lente para examinar el proyecto Vía Verde.  Lentes provee estructura a la situación para traer algunos aspectos al área de concentración y poner otros por el lado</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Cada cosa que tiene vida, cada ser viviente, que tiene modos</a:t>
            </a:r>
            <a:r>
              <a:rPr lang="es-ES" sz="1200" kern="1200" baseline="0" dirty="0" smtClean="0">
                <a:solidFill>
                  <a:schemeClr val="tx1"/>
                </a:solidFill>
                <a:latin typeface="+mn-lt"/>
                <a:ea typeface="+mn-ea"/>
                <a:cs typeface="+mn-cs"/>
              </a:rPr>
              <a:t> de vivir que define en un sentido fundamental, esta un centro teleológica de una vida.</a:t>
            </a:r>
            <a:r>
              <a:rPr lang="es-ES"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(1) (</a:t>
            </a:r>
            <a:r>
              <a:rPr lang="es-ES" sz="1200" b="1" kern="1200" dirty="0" smtClean="0">
                <a:solidFill>
                  <a:schemeClr val="accent2"/>
                </a:solidFill>
                <a:latin typeface="+mn-lt"/>
                <a:ea typeface="+mn-ea"/>
                <a:cs typeface="+mn-cs"/>
              </a:rPr>
              <a:t>Empate</a:t>
            </a:r>
            <a:r>
              <a:rPr lang="es-ES" sz="1200" kern="1200" dirty="0" smtClean="0">
                <a:solidFill>
                  <a:schemeClr val="tx1"/>
                </a:solidFill>
                <a:latin typeface="+mn-lt"/>
                <a:ea typeface="+mn-ea"/>
                <a:cs typeface="+mn-cs"/>
              </a:rPr>
              <a:t>)</a:t>
            </a:r>
            <a:r>
              <a:rPr lang="es-ES" sz="1200" kern="1200" baseline="0" dirty="0" smtClean="0">
                <a:solidFill>
                  <a:schemeClr val="tx1"/>
                </a:solidFill>
                <a:latin typeface="+mn-lt"/>
                <a:ea typeface="+mn-ea"/>
                <a:cs typeface="+mn-cs"/>
              </a:rPr>
              <a:t> </a:t>
            </a:r>
            <a:r>
              <a:rPr lang="es-ES" sz="1200" kern="1200" dirty="0" smtClean="0">
                <a:solidFill>
                  <a:schemeClr val="tx1"/>
                </a:solidFill>
                <a:latin typeface="+mn-lt"/>
                <a:ea typeface="+mn-ea"/>
                <a:cs typeface="+mn-cs"/>
              </a:rPr>
              <a:t>Intereses básicos</a:t>
            </a:r>
            <a:r>
              <a:rPr lang="es-ES" sz="1200" kern="1200" baseline="0" dirty="0" smtClean="0">
                <a:solidFill>
                  <a:schemeClr val="tx1"/>
                </a:solidFill>
                <a:latin typeface="+mn-lt"/>
                <a:ea typeface="+mn-ea"/>
                <a:cs typeface="+mn-cs"/>
              </a:rPr>
              <a:t> versus intereses básicos. Los seres tienen el derecho defender sus intereses básicos (porque) pero tenemos que preguntarnos se la Vía Verde represente un interés básico y el mejor medio para realizar este interés básico; (2) (</a:t>
            </a:r>
            <a:r>
              <a:rPr lang="es-ES" sz="1200" b="1" kern="1200" baseline="0" dirty="0" smtClean="0">
                <a:solidFill>
                  <a:schemeClr val="tx1"/>
                </a:solidFill>
                <a:latin typeface="+mn-lt"/>
                <a:ea typeface="+mn-ea"/>
                <a:cs typeface="+mn-cs"/>
              </a:rPr>
              <a:t>Empate</a:t>
            </a:r>
            <a:r>
              <a:rPr lang="es-ES" sz="1200" kern="1200" baseline="0" dirty="0" smtClean="0">
                <a:solidFill>
                  <a:schemeClr val="tx1"/>
                </a:solidFill>
                <a:latin typeface="+mn-lt"/>
                <a:ea typeface="+mn-ea"/>
                <a:cs typeface="+mn-cs"/>
              </a:rPr>
              <a:t>) Intereses no-</a:t>
            </a:r>
            <a:r>
              <a:rPr lang="es-ES" sz="1200" kern="1200" dirty="0" smtClean="0">
                <a:solidFill>
                  <a:schemeClr val="tx1"/>
                </a:solidFill>
                <a:latin typeface="+mn-lt"/>
                <a:ea typeface="+mn-ea"/>
                <a:cs typeface="+mn-cs"/>
              </a:rPr>
              <a:t>básicos</a:t>
            </a:r>
            <a:r>
              <a:rPr lang="es-ES" sz="1200" kern="1200" baseline="0" dirty="0" smtClean="0">
                <a:solidFill>
                  <a:schemeClr val="tx1"/>
                </a:solidFill>
                <a:latin typeface="+mn-lt"/>
                <a:ea typeface="+mn-ea"/>
                <a:cs typeface="+mn-cs"/>
              </a:rPr>
              <a:t> versus intereses no-</a:t>
            </a:r>
            <a:r>
              <a:rPr lang="es-ES" sz="1200" kern="1200" dirty="0" smtClean="0">
                <a:solidFill>
                  <a:schemeClr val="tx1"/>
                </a:solidFill>
                <a:latin typeface="+mn-lt"/>
                <a:ea typeface="+mn-ea"/>
                <a:cs typeface="+mn-cs"/>
              </a:rPr>
              <a:t>básicos</a:t>
            </a:r>
            <a:r>
              <a:rPr lang="es-ES" sz="1200" kern="1200" baseline="0" dirty="0" smtClean="0">
                <a:solidFill>
                  <a:schemeClr val="tx1"/>
                </a:solidFill>
                <a:latin typeface="+mn-lt"/>
                <a:ea typeface="+mn-ea"/>
                <a:cs typeface="+mn-cs"/>
              </a:rPr>
              <a:t>; (3) </a:t>
            </a:r>
            <a:r>
              <a:rPr lang="es-ES" sz="1200" b="1" kern="1200" baseline="0" dirty="0" smtClean="0">
                <a:solidFill>
                  <a:schemeClr val="tx1"/>
                </a:solidFill>
                <a:latin typeface="+mn-lt"/>
                <a:ea typeface="+mn-ea"/>
                <a:cs typeface="+mn-cs"/>
              </a:rPr>
              <a:t>(</a:t>
            </a:r>
            <a:r>
              <a:rPr lang="es-ES" sz="1200" b="1" kern="1200" baseline="0" dirty="0" err="1" smtClean="0">
                <a:solidFill>
                  <a:schemeClr val="tx1"/>
                </a:solidFill>
                <a:latin typeface="+mn-lt"/>
                <a:ea typeface="+mn-ea"/>
                <a:cs typeface="+mn-cs"/>
              </a:rPr>
              <a:t>Interes</a:t>
            </a:r>
            <a:r>
              <a:rPr lang="es-ES" sz="1200" b="1" kern="1200" baseline="0" dirty="0" smtClean="0">
                <a:solidFill>
                  <a:schemeClr val="tx1"/>
                </a:solidFill>
                <a:latin typeface="+mn-lt"/>
                <a:ea typeface="+mn-ea"/>
                <a:cs typeface="+mn-cs"/>
              </a:rPr>
              <a:t> </a:t>
            </a:r>
            <a:r>
              <a:rPr lang="es-ES" sz="1200" b="1" kern="1200" baseline="0" dirty="0" err="1" smtClean="0">
                <a:solidFill>
                  <a:schemeClr val="tx1"/>
                </a:solidFill>
                <a:latin typeface="+mn-lt"/>
                <a:ea typeface="+mn-ea"/>
                <a:cs typeface="+mn-cs"/>
              </a:rPr>
              <a:t>Basico</a:t>
            </a:r>
            <a:r>
              <a:rPr lang="es-ES" sz="1200" b="1" kern="1200" baseline="0" dirty="0" smtClean="0">
                <a:solidFill>
                  <a:schemeClr val="tx1"/>
                </a:solidFill>
                <a:latin typeface="+mn-lt"/>
                <a:ea typeface="+mn-ea"/>
                <a:cs typeface="+mn-cs"/>
              </a:rPr>
              <a:t> Gana</a:t>
            </a:r>
            <a:r>
              <a:rPr lang="es-ES" sz="1200" kern="1200" baseline="0" dirty="0" smtClean="0">
                <a:solidFill>
                  <a:schemeClr val="tx1"/>
                </a:solidFill>
                <a:latin typeface="+mn-lt"/>
                <a:ea typeface="+mn-ea"/>
                <a:cs typeface="+mn-cs"/>
              </a:rPr>
              <a:t>) intereses básicos versus intereses no-</a:t>
            </a:r>
            <a:r>
              <a:rPr lang="es-ES" sz="1200" kern="1200" dirty="0" smtClean="0">
                <a:solidFill>
                  <a:schemeClr val="tx1"/>
                </a:solidFill>
                <a:latin typeface="+mn-lt"/>
                <a:ea typeface="+mn-ea"/>
                <a:cs typeface="+mn-cs"/>
              </a:rPr>
              <a:t>básicos.</a:t>
            </a:r>
            <a:r>
              <a:rPr lang="es-ES" sz="1200" kern="1200" baseline="0" dirty="0" smtClean="0">
                <a:solidFill>
                  <a:schemeClr val="tx1"/>
                </a:solidFill>
                <a:latin typeface="+mn-lt"/>
                <a:ea typeface="+mn-ea"/>
                <a:cs typeface="+mn-cs"/>
              </a:rPr>
              <a:t>  </a:t>
            </a:r>
            <a:r>
              <a:rPr lang="es-ES" sz="1200" kern="1200" dirty="0" smtClean="0">
                <a:solidFill>
                  <a:schemeClr val="tx1"/>
                </a:solidFill>
                <a:latin typeface="+mn-lt"/>
                <a:ea typeface="+mn-ea"/>
                <a:cs typeface="+mn-cs"/>
              </a:rPr>
              <a:t>Este tabla es para identificar y comparar los interés/necesidades de los seres humanos los de seres no-humanos.  También, ayuda en la identificación de conflictos y para arbitrar o adjudicar entre estos conflictos </a:t>
            </a:r>
            <a:endParaRPr lang="en-US"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arbítrate—arbitrar </a:t>
            </a:r>
            <a:endParaRPr lang="en-US"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adjudícate-adjudicar</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err="1" smtClean="0">
                <a:solidFill>
                  <a:schemeClr val="tx1"/>
                </a:solidFill>
                <a:latin typeface="+mn-lt"/>
                <a:ea typeface="+mn-ea"/>
                <a:cs typeface="+mn-cs"/>
              </a:rPr>
              <a:t>Leopold</a:t>
            </a:r>
            <a:r>
              <a:rPr lang="es-ES" sz="1200" kern="1200" dirty="0" smtClean="0">
                <a:solidFill>
                  <a:schemeClr val="tx1"/>
                </a:solidFill>
                <a:latin typeface="+mn-lt"/>
                <a:ea typeface="+mn-ea"/>
                <a:cs typeface="+mn-cs"/>
              </a:rPr>
              <a:t> habla de la extensión de la sombrilla de consideración moral para que incluye los ecosistemas y la comunidad biótica .  Su argumento esta basado en</a:t>
            </a:r>
            <a:r>
              <a:rPr lang="es-ES" sz="1200" kern="1200" baseline="0" dirty="0" smtClean="0">
                <a:solidFill>
                  <a:schemeClr val="tx1"/>
                </a:solidFill>
                <a:latin typeface="+mn-lt"/>
                <a:ea typeface="+mn-ea"/>
                <a:cs typeface="+mn-cs"/>
              </a:rPr>
              <a:t> un analogía entre las extensión de consideración moral al ambiente natural y su extensión a los esclavos y las mujeres en épocas mas temprano en la historia.  </a:t>
            </a: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baseline="0" dirty="0" smtClean="0">
                <a:solidFill>
                  <a:schemeClr val="tx1"/>
                </a:solidFill>
                <a:latin typeface="+mn-lt"/>
                <a:ea typeface="+mn-ea"/>
                <a:cs typeface="+mn-cs"/>
              </a:rPr>
              <a:t>Una cosa es correcta cuando preserve la integridad, estabilidad, y belleza de la comunidad biótica.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R" noProof="0" dirty="0" err="1" smtClean="0"/>
              <a:t>Fit</a:t>
            </a:r>
            <a:r>
              <a:rPr lang="es-PR" noProof="0" dirty="0" smtClean="0"/>
              <a:t>—acomodar(se), adaptar(se), ajustar(se),</a:t>
            </a:r>
          </a:p>
          <a:p>
            <a:r>
              <a:rPr lang="es-PR" noProof="0" dirty="0" err="1" smtClean="0"/>
              <a:t>Fit</a:t>
            </a:r>
            <a:r>
              <a:rPr lang="es-PR" noProof="0" dirty="0" smtClean="0"/>
              <a:t> in-caber(se)</a:t>
            </a:r>
          </a:p>
          <a:p>
            <a:r>
              <a:rPr lang="es-PR" noProof="0" dirty="0" smtClean="0"/>
              <a:t>penetra a través todo de la persona   </a:t>
            </a:r>
          </a:p>
          <a:p>
            <a:r>
              <a:rPr lang="es-PR" noProof="0" dirty="0" smtClean="0"/>
              <a:t>Aplica o penetra hasta a las emociones,</a:t>
            </a:r>
            <a:r>
              <a:rPr lang="es-PR" baseline="0" noProof="0" dirty="0" smtClean="0"/>
              <a:t> motivaciones, percepciones, actitudes, intereses, sensibilidades, etc.  </a:t>
            </a:r>
            <a:endParaRPr lang="es-PR" noProof="0"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25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R" noProof="0" dirty="0" smtClean="0"/>
              <a:t>Arete = excelencia</a:t>
            </a:r>
          </a:p>
          <a:p>
            <a:r>
              <a:rPr lang="es-PR" noProof="0" dirty="0" smtClean="0"/>
              <a:t>El valor moral de una acción depende si</a:t>
            </a:r>
            <a:r>
              <a:rPr lang="es-PR" baseline="0" noProof="0" dirty="0" smtClean="0"/>
              <a:t> la acción cabe en una vida o carrera enfocada en la realización de la excelencia.  </a:t>
            </a:r>
            <a:endParaRPr lang="es-PR" noProof="0" dirty="0" smtClean="0"/>
          </a:p>
          <a:p>
            <a:r>
              <a:rPr lang="es-PR" noProof="0" dirty="0" smtClean="0"/>
              <a:t>Tenemos que visualizar</a:t>
            </a:r>
            <a:r>
              <a:rPr lang="es-PR" baseline="0" noProof="0" dirty="0" smtClean="0"/>
              <a:t> la acción en un contexto mas amplio.  </a:t>
            </a:r>
            <a:r>
              <a:rPr lang="es-PR" noProof="0" dirty="0" smtClean="0"/>
              <a:t>Buscada de excelencia;</a:t>
            </a:r>
            <a:r>
              <a:rPr lang="es-PR" baseline="0" noProof="0" dirty="0" smtClean="0"/>
              <a:t> seguir la excelencia; perseguir la excelencia; dedicarse a excelencia; proseguir la excelencia; perseguir y proseguir la excelencia</a:t>
            </a:r>
          </a:p>
          <a:p>
            <a:r>
              <a:rPr lang="es-PR" baseline="0" noProof="0" dirty="0" smtClean="0"/>
              <a:t>Un virtud en el contexto del comportamiento ambiental es un conjunto de actitudes, emociones, destrezas, disposiciones que sostienen la belleza, estabilidad, y integridad de la comunidad biótica.  </a:t>
            </a:r>
            <a:endParaRPr lang="es-PR" noProof="0"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27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R" noProof="0" dirty="0" smtClean="0"/>
              <a:t>Cabe en una carrera de un ejemplar</a:t>
            </a:r>
            <a:r>
              <a:rPr lang="es-PR" baseline="0" noProof="0" dirty="0" smtClean="0"/>
              <a:t> moral como, por ejemplo, un ingeniero, abogado, medico, etc.?</a:t>
            </a:r>
            <a:endParaRPr lang="es-PR" noProof="0"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28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R" noProof="0" dirty="0" smtClean="0"/>
              <a:t>Si la</a:t>
            </a:r>
            <a:r>
              <a:rPr lang="es-PR" baseline="0" noProof="0" dirty="0" smtClean="0"/>
              <a:t> acción puede caberse (</a:t>
            </a:r>
            <a:r>
              <a:rPr lang="es-PR" baseline="0" noProof="0" dirty="0" err="1" smtClean="0"/>
              <a:t>fit</a:t>
            </a:r>
            <a:r>
              <a:rPr lang="es-PR" baseline="0" noProof="0" dirty="0" smtClean="0"/>
              <a:t> </a:t>
            </a:r>
            <a:r>
              <a:rPr lang="es-PR" baseline="0" noProof="0" dirty="0" err="1" smtClean="0"/>
              <a:t>itself</a:t>
            </a:r>
            <a:r>
              <a:rPr lang="es-PR" baseline="0" noProof="0" dirty="0" smtClean="0"/>
              <a:t>; </a:t>
            </a:r>
            <a:r>
              <a:rPr lang="es-PR" baseline="0" noProof="0" dirty="0" err="1" smtClean="0"/>
              <a:t>find</a:t>
            </a:r>
            <a:r>
              <a:rPr lang="es-PR" baseline="0" noProof="0" dirty="0" smtClean="0"/>
              <a:t> a place) en un contexto de una serie de acciones que promueven los objetivos fundamentales de una profesión.  Que forman una parte de una narrativa de una carera ejemplaría de un miembro de la profesión</a:t>
            </a:r>
            <a:endParaRPr lang="es-PR" noProof="0"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29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R" noProof="0" dirty="0" smtClean="0"/>
              <a:t>Posición, </a:t>
            </a:r>
          </a:p>
          <a:p>
            <a:r>
              <a:rPr lang="es-PR" noProof="0" dirty="0" smtClean="0"/>
              <a:t>cuidado, </a:t>
            </a:r>
          </a:p>
          <a:p>
            <a:r>
              <a:rPr lang="es-PR" noProof="0" dirty="0" smtClean="0"/>
              <a:t>resonancia, y …</a:t>
            </a:r>
          </a:p>
          <a:p>
            <a:r>
              <a:rPr lang="es-PR" noProof="0" dirty="0" smtClean="0"/>
              <a:t>perseverancia </a:t>
            </a:r>
            <a:endParaRPr lang="es-PR" noProof="0"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30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R" noProof="0" dirty="0" smtClean="0"/>
              <a:t>Podemos integrar el gasoducto con las</a:t>
            </a:r>
            <a:r>
              <a:rPr lang="es-PR" baseline="0" noProof="0" dirty="0" smtClean="0"/>
              <a:t> circunstancias naturales? </a:t>
            </a:r>
            <a:endParaRPr lang="es-PR" noProof="0"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31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Involucramiento constrictivo con la naturaleza.</a:t>
            </a:r>
            <a:r>
              <a:rPr lang="es-ES" sz="1200" kern="1200" baseline="0" dirty="0" smtClean="0">
                <a:solidFill>
                  <a:schemeClr val="tx1"/>
                </a:solidFill>
                <a:latin typeface="+mn-lt"/>
                <a:ea typeface="+mn-ea"/>
                <a:cs typeface="+mn-cs"/>
              </a:rPr>
              <a:t>  </a:t>
            </a:r>
            <a:r>
              <a:rPr lang="es-ES" sz="1200" kern="1200" dirty="0" smtClean="0">
                <a:solidFill>
                  <a:schemeClr val="tx1"/>
                </a:solidFill>
                <a:latin typeface="+mn-lt"/>
                <a:ea typeface="+mn-ea"/>
                <a:cs typeface="+mn-cs"/>
              </a:rPr>
              <a:t>Expresa</a:t>
            </a:r>
            <a:r>
              <a:rPr lang="es-ES" sz="1200" kern="1200" baseline="0" dirty="0" smtClean="0">
                <a:solidFill>
                  <a:schemeClr val="tx1"/>
                </a:solidFill>
                <a:latin typeface="+mn-lt"/>
                <a:ea typeface="+mn-ea"/>
                <a:cs typeface="+mn-cs"/>
              </a:rPr>
              <a:t> benevolencia, amor, y amistad con el ambiente natural?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Este</a:t>
            </a:r>
            <a:r>
              <a:rPr lang="es-ES" sz="1200" kern="1200" baseline="0" dirty="0" smtClean="0">
                <a:solidFill>
                  <a:schemeClr val="tx1"/>
                </a:solidFill>
                <a:latin typeface="+mn-lt"/>
                <a:ea typeface="+mn-ea"/>
                <a:cs typeface="+mn-cs"/>
              </a:rPr>
              <a:t> conjunto de virtudes requiere l</a:t>
            </a:r>
            <a:r>
              <a:rPr lang="es-ES" sz="1200" kern="1200" dirty="0" smtClean="0">
                <a:solidFill>
                  <a:schemeClr val="tx1"/>
                </a:solidFill>
                <a:latin typeface="+mn-lt"/>
                <a:ea typeface="+mn-ea"/>
                <a:cs typeface="+mn-cs"/>
              </a:rPr>
              <a:t>a habilidad controlar nuestros deseos.  Incluye </a:t>
            </a:r>
            <a:r>
              <a:rPr lang="es-ES" sz="1200" b="1" kern="1200" dirty="0" smtClean="0">
                <a:solidFill>
                  <a:schemeClr val="tx1"/>
                </a:solidFill>
                <a:latin typeface="+mn-lt"/>
                <a:ea typeface="+mn-ea"/>
                <a:cs typeface="+mn-cs"/>
              </a:rPr>
              <a:t>actividades de conservación </a:t>
            </a:r>
            <a:r>
              <a:rPr lang="es-ES" sz="1200" kern="1200" dirty="0" smtClean="0">
                <a:solidFill>
                  <a:schemeClr val="tx1"/>
                </a:solidFill>
                <a:latin typeface="+mn-lt"/>
                <a:ea typeface="+mn-ea"/>
                <a:cs typeface="+mn-cs"/>
              </a:rPr>
              <a:t>con medidas para </a:t>
            </a:r>
            <a:r>
              <a:rPr lang="es-ES" sz="1200" b="1" kern="1200" dirty="0" smtClean="0">
                <a:solidFill>
                  <a:schemeClr val="tx1"/>
                </a:solidFill>
                <a:latin typeface="+mn-lt"/>
                <a:ea typeface="+mn-ea"/>
                <a:cs typeface="+mn-cs"/>
              </a:rPr>
              <a:t>proteger las</a:t>
            </a:r>
            <a:r>
              <a:rPr lang="es-ES" sz="1200" b="1" kern="1200" baseline="0" dirty="0" smtClean="0">
                <a:solidFill>
                  <a:schemeClr val="tx1"/>
                </a:solidFill>
                <a:latin typeface="+mn-lt"/>
                <a:ea typeface="+mn-ea"/>
                <a:cs typeface="+mn-cs"/>
              </a:rPr>
              <a:t> comunidades humanas y naturales</a:t>
            </a:r>
            <a:r>
              <a:rPr lang="es-ES" sz="1200" kern="1200" dirty="0" smtClean="0">
                <a:solidFill>
                  <a:schemeClr val="tx1"/>
                </a:solidFill>
                <a:latin typeface="+mn-lt"/>
                <a:ea typeface="+mn-ea"/>
                <a:cs typeface="+mn-cs"/>
              </a:rPr>
              <a:t>?   Expresa</a:t>
            </a:r>
            <a:r>
              <a:rPr lang="es-ES" sz="1200" kern="1200" baseline="0" dirty="0" smtClean="0">
                <a:solidFill>
                  <a:schemeClr val="tx1"/>
                </a:solidFill>
                <a:latin typeface="+mn-lt"/>
                <a:ea typeface="+mn-ea"/>
                <a:cs typeface="+mn-cs"/>
              </a:rPr>
              <a:t> </a:t>
            </a:r>
            <a:r>
              <a:rPr lang="es-ES" sz="1200" b="1" kern="1200" baseline="0" dirty="0" smtClean="0">
                <a:solidFill>
                  <a:schemeClr val="tx1"/>
                </a:solidFill>
                <a:latin typeface="+mn-lt"/>
                <a:ea typeface="+mn-ea"/>
                <a:cs typeface="+mn-cs"/>
              </a:rPr>
              <a:t>simplicidad</a:t>
            </a:r>
            <a:r>
              <a:rPr lang="es-ES" sz="1200" kern="1200" baseline="0" dirty="0" smtClean="0">
                <a:solidFill>
                  <a:schemeClr val="tx1"/>
                </a:solidFill>
                <a:latin typeface="+mn-lt"/>
                <a:ea typeface="+mn-ea"/>
                <a:cs typeface="+mn-cs"/>
              </a:rPr>
              <a:t> en actitud, emoción, percepción, y acción hacia el ambiente natural? </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baseline="0" dirty="0" smtClean="0">
                <a:solidFill>
                  <a:schemeClr val="tx1"/>
                </a:solidFill>
                <a:latin typeface="+mn-lt"/>
                <a:ea typeface="+mn-ea"/>
                <a:cs typeface="+mn-cs"/>
              </a:rPr>
              <a:t>Expresa complejidad hacia la naturaliza?  </a:t>
            </a:r>
            <a:endParaRPr lang="en-US"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33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Responder,</a:t>
            </a:r>
            <a:r>
              <a:rPr lang="en-US" baseline="0" dirty="0" smtClean="0"/>
              <a:t> no </a:t>
            </a:r>
            <a:r>
              <a:rPr lang="en-US" baseline="0" dirty="0" err="1" smtClean="0"/>
              <a:t>solamente</a:t>
            </a:r>
            <a:r>
              <a:rPr lang="en-US" baseline="0" dirty="0" smtClean="0"/>
              <a:t> a </a:t>
            </a:r>
            <a:r>
              <a:rPr lang="en-US" baseline="0" dirty="0" err="1" smtClean="0"/>
              <a:t>obstaculos</a:t>
            </a:r>
            <a:r>
              <a:rPr lang="en-US" baseline="0" dirty="0" smtClean="0"/>
              <a:t> y </a:t>
            </a:r>
            <a:r>
              <a:rPr lang="en-US" baseline="0" dirty="0" err="1" smtClean="0"/>
              <a:t>limtaciones</a:t>
            </a:r>
            <a:r>
              <a:rPr lang="en-US" baseline="0" dirty="0" smtClean="0"/>
              <a:t> </a:t>
            </a:r>
            <a:r>
              <a:rPr lang="en-US" baseline="0" dirty="0" err="1" smtClean="0"/>
              <a:t>pero</a:t>
            </a:r>
            <a:r>
              <a:rPr lang="en-US" baseline="0" dirty="0" smtClean="0"/>
              <a:t> </a:t>
            </a:r>
            <a:r>
              <a:rPr lang="en-US" baseline="0" dirty="0" err="1" smtClean="0"/>
              <a:t>tambien</a:t>
            </a:r>
            <a:r>
              <a:rPr lang="en-US" baseline="0" dirty="0" smtClean="0"/>
              <a:t> </a:t>
            </a:r>
            <a:r>
              <a:rPr lang="en-US" baseline="0" dirty="0" err="1" smtClean="0"/>
              <a:t>mantener</a:t>
            </a:r>
            <a:r>
              <a:rPr lang="en-US" baseline="0" dirty="0" smtClean="0"/>
              <a:t> </a:t>
            </a:r>
            <a:r>
              <a:rPr lang="en-US" baseline="0" dirty="0" err="1" smtClean="0"/>
              <a:t>firme</a:t>
            </a:r>
            <a:r>
              <a:rPr lang="en-US" baseline="0" dirty="0" smtClean="0"/>
              <a:t> en </a:t>
            </a:r>
            <a:r>
              <a:rPr lang="en-US" baseline="0" dirty="0" err="1" smtClean="0"/>
              <a:t>su</a:t>
            </a:r>
            <a:r>
              <a:rPr lang="en-US" baseline="0" dirty="0" smtClean="0"/>
              <a:t> </a:t>
            </a:r>
            <a:r>
              <a:rPr lang="en-US" baseline="0" dirty="0" err="1" smtClean="0"/>
              <a:t>compromiso</a:t>
            </a:r>
            <a:r>
              <a:rPr lang="en-US" baseline="0" dirty="0" smtClean="0"/>
              <a:t> a </a:t>
            </a:r>
            <a:r>
              <a:rPr lang="en-US" baseline="0" dirty="0" err="1" smtClean="0"/>
              <a:t>promover</a:t>
            </a:r>
            <a:r>
              <a:rPr lang="en-US" baseline="0" dirty="0" smtClean="0"/>
              <a:t> la </a:t>
            </a:r>
            <a:r>
              <a:rPr lang="en-US" baseline="0" dirty="0" err="1" smtClean="0"/>
              <a:t>belleza</a:t>
            </a:r>
            <a:r>
              <a:rPr lang="en-US" baseline="0" dirty="0" smtClean="0"/>
              <a:t>, </a:t>
            </a:r>
            <a:r>
              <a:rPr lang="en-US" baseline="0" dirty="0" err="1" smtClean="0"/>
              <a:t>integridad</a:t>
            </a:r>
            <a:r>
              <a:rPr lang="en-US" baseline="0" dirty="0" smtClean="0"/>
              <a:t>, y, </a:t>
            </a:r>
            <a:r>
              <a:rPr lang="en-US" baseline="0" dirty="0" err="1" smtClean="0"/>
              <a:t>establiidad</a:t>
            </a:r>
            <a:r>
              <a:rPr lang="en-US" baseline="0" dirty="0" smtClean="0"/>
              <a:t> de la </a:t>
            </a:r>
            <a:r>
              <a:rPr lang="en-US" baseline="0" dirty="0" err="1" smtClean="0"/>
              <a:t>comunidad</a:t>
            </a:r>
            <a:r>
              <a:rPr lang="en-US" baseline="0" dirty="0" smtClean="0"/>
              <a:t> </a:t>
            </a:r>
            <a:r>
              <a:rPr lang="en-US" baseline="0" dirty="0" err="1" smtClean="0"/>
              <a:t>bioetica</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34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R" noProof="0" dirty="0" smtClean="0"/>
              <a:t>Hay dos marcos para estructurar nuestra posición hacia el ambiente y la generación de energía.</a:t>
            </a:r>
            <a:r>
              <a:rPr lang="es-PR" baseline="0" noProof="0" dirty="0" smtClean="0"/>
              <a:t>  El paradigma viejo presupone que la demanda va a crecer y debe crecer.  Formulación de problema: Como podemos producir mas energía para responder a una demanda que debe crecer. La producción de energía tiene prioridad. </a:t>
            </a:r>
          </a:p>
          <a:p>
            <a:endParaRPr lang="es-PR" baseline="0" noProof="0" dirty="0" smtClean="0"/>
          </a:p>
          <a:p>
            <a:r>
              <a:rPr lang="es-PR" baseline="0" noProof="0" dirty="0" smtClean="0"/>
              <a:t>El otro marco?  La reducción de la demanda (a través de conservación), el uso de recursos renovables, y el énfasis en actividades que, en su totalidad, mantiene niveles de producción y consunción sostenible de energía en el largo plazo.  </a:t>
            </a:r>
            <a:endParaRPr lang="es-PR" noProof="0"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35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PR" noProof="0" dirty="0" smtClean="0"/>
              <a:t>Consistente con la ética de los virtudes,</a:t>
            </a:r>
            <a:r>
              <a:rPr lang="es-PR" baseline="0" noProof="0" dirty="0" smtClean="0"/>
              <a:t> estos dos paradigmas representan dos caminos, dos futuros para los puertorriqueños.  Y nuestra decisión con respeto a este selección no solamente expresa nuestra identidad y compromisos actuales pero constituye nuestra identidad para el futuro.  </a:t>
            </a:r>
            <a:endParaRPr lang="es-PR" noProof="0"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36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Podemos clasificar teorías</a:t>
            </a:r>
            <a:r>
              <a:rPr lang="es-ES" sz="1200" kern="1200" baseline="0" dirty="0" smtClean="0">
                <a:solidFill>
                  <a:schemeClr val="tx1"/>
                </a:solidFill>
                <a:latin typeface="+mn-lt"/>
                <a:ea typeface="+mn-ea"/>
                <a:cs typeface="+mn-cs"/>
              </a:rPr>
              <a:t> de la ética ambiental según su método.  Bajo individualismo, podemos</a:t>
            </a:r>
            <a:r>
              <a:rPr lang="es-ES" sz="1200" kern="1200" dirty="0" smtClean="0">
                <a:solidFill>
                  <a:schemeClr val="tx1"/>
                </a:solidFill>
                <a:latin typeface="+mn-lt"/>
                <a:ea typeface="+mn-ea"/>
                <a:cs typeface="+mn-cs"/>
              </a:rPr>
              <a:t> compartir totalidades en sus partes y examinar estos partes uno por uno pero no podemos substituir este análisis por una exanimación de la totalidad en si como un sistema.  Bajo </a:t>
            </a:r>
            <a:r>
              <a:rPr lang="es-ES" sz="1200" kern="1200" dirty="0" err="1" smtClean="0">
                <a:solidFill>
                  <a:schemeClr val="tx1"/>
                </a:solidFill>
                <a:latin typeface="+mn-lt"/>
                <a:ea typeface="+mn-ea"/>
                <a:cs typeface="+mn-cs"/>
              </a:rPr>
              <a:t>holismo</a:t>
            </a:r>
            <a:r>
              <a:rPr lang="es-ES" sz="1200" kern="1200" dirty="0" smtClean="0">
                <a:solidFill>
                  <a:schemeClr val="tx1"/>
                </a:solidFill>
                <a:latin typeface="+mn-lt"/>
                <a:ea typeface="+mn-ea"/>
                <a:cs typeface="+mn-cs"/>
              </a:rPr>
              <a:t>, no podemos reducir la</a:t>
            </a:r>
            <a:r>
              <a:rPr lang="es-ES" sz="1200" kern="1200" baseline="0" dirty="0" smtClean="0">
                <a:solidFill>
                  <a:schemeClr val="tx1"/>
                </a:solidFill>
                <a:latin typeface="+mn-lt"/>
                <a:ea typeface="+mn-ea"/>
                <a:cs typeface="+mn-cs"/>
              </a:rPr>
              <a:t> totalidad a sus partes.  </a:t>
            </a:r>
            <a:r>
              <a:rPr lang="es-ES"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Clasificamos los enfoques según</a:t>
            </a:r>
            <a:r>
              <a:rPr lang="es-ES" sz="1200" kern="1200" baseline="0" dirty="0" smtClean="0">
                <a:solidFill>
                  <a:schemeClr val="tx1"/>
                </a:solidFill>
                <a:latin typeface="+mn-lt"/>
                <a:ea typeface="+mn-ea"/>
                <a:cs typeface="+mn-cs"/>
              </a:rPr>
              <a:t> su perspectiva dominante.  </a:t>
            </a:r>
            <a:r>
              <a:rPr lang="es-ES" sz="1200" kern="1200" dirty="0" err="1" smtClean="0">
                <a:solidFill>
                  <a:schemeClr val="tx1"/>
                </a:solidFill>
                <a:latin typeface="+mn-lt"/>
                <a:ea typeface="+mn-ea"/>
                <a:cs typeface="+mn-cs"/>
              </a:rPr>
              <a:t>Antoropocentrico</a:t>
            </a:r>
            <a:r>
              <a:rPr lang="es-ES" sz="1200" kern="1200" dirty="0" smtClean="0">
                <a:solidFill>
                  <a:schemeClr val="tx1"/>
                </a:solidFill>
                <a:latin typeface="+mn-lt"/>
                <a:ea typeface="+mn-ea"/>
                <a:cs typeface="+mn-cs"/>
              </a:rPr>
              <a:t>:</a:t>
            </a:r>
            <a:r>
              <a:rPr lang="es-ES" sz="1200" kern="1200" baseline="0" dirty="0" smtClean="0">
                <a:solidFill>
                  <a:schemeClr val="tx1"/>
                </a:solidFill>
                <a:latin typeface="+mn-lt"/>
                <a:ea typeface="+mn-ea"/>
                <a:cs typeface="+mn-cs"/>
              </a:rPr>
              <a:t> no podemos abandonar nuestro proprio punto de vista o perspectivo.  Hay que ver la naturaliza desde un perspectivo humano.  </a:t>
            </a:r>
            <a:r>
              <a:rPr lang="es-ES" sz="1200" kern="1200" dirty="0" smtClean="0">
                <a:solidFill>
                  <a:schemeClr val="tx1"/>
                </a:solidFill>
                <a:latin typeface="+mn-lt"/>
                <a:ea typeface="+mn-ea"/>
                <a:cs typeface="+mn-cs"/>
              </a:rPr>
              <a:t>No-antropocéntrico.  </a:t>
            </a:r>
            <a:r>
              <a:rPr lang="es-ES" sz="1200" kern="1200" dirty="0" err="1" smtClean="0">
                <a:solidFill>
                  <a:schemeClr val="tx1"/>
                </a:solidFill>
                <a:latin typeface="+mn-lt"/>
                <a:ea typeface="+mn-ea"/>
                <a:cs typeface="+mn-cs"/>
              </a:rPr>
              <a:t>Berry</a:t>
            </a:r>
            <a:r>
              <a:rPr lang="es-ES" sz="1200" kern="1200" dirty="0" smtClean="0">
                <a:solidFill>
                  <a:schemeClr val="tx1"/>
                </a:solidFill>
                <a:latin typeface="+mn-lt"/>
                <a:ea typeface="+mn-ea"/>
                <a:cs typeface="+mn-cs"/>
              </a:rPr>
              <a:t>—carácter central de su novela fue una finca.  </a:t>
            </a:r>
            <a:r>
              <a:rPr lang="es-ES" sz="1200" kern="1200" dirty="0" err="1" smtClean="0">
                <a:solidFill>
                  <a:schemeClr val="tx1"/>
                </a:solidFill>
                <a:latin typeface="+mn-lt"/>
                <a:ea typeface="+mn-ea"/>
                <a:cs typeface="+mn-cs"/>
              </a:rPr>
              <a:t>Leopold</a:t>
            </a:r>
            <a:r>
              <a:rPr lang="es-ES" sz="1200" kern="1200" dirty="0" smtClean="0">
                <a:solidFill>
                  <a:schemeClr val="tx1"/>
                </a:solidFill>
                <a:latin typeface="+mn-lt"/>
                <a:ea typeface="+mn-ea"/>
                <a:cs typeface="+mn-cs"/>
              </a:rPr>
              <a:t>—tiene que pensar como una montana.</a:t>
            </a:r>
            <a:endParaRPr lang="en-US"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Rango = alcance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sz="1200" kern="1200" dirty="0" err="1" smtClean="0">
                <a:solidFill>
                  <a:schemeClr val="tx1"/>
                </a:solidFill>
                <a:latin typeface="+mn-lt"/>
                <a:ea typeface="+mn-ea"/>
                <a:cs typeface="+mn-cs"/>
              </a:rPr>
              <a:t>Sentiencia</a:t>
            </a:r>
            <a:r>
              <a:rPr lang="es-ES" sz="1200" kern="1200" dirty="0" smtClean="0">
                <a:solidFill>
                  <a:schemeClr val="tx1"/>
                </a:solidFill>
                <a:latin typeface="+mn-lt"/>
                <a:ea typeface="+mn-ea"/>
                <a:cs typeface="+mn-cs"/>
              </a:rPr>
              <a:t>—capacidad de sentir placer y dolor</a:t>
            </a:r>
            <a:endParaRPr lang="en-US"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Conciencia—conocimiento de sus circunstancies </a:t>
            </a:r>
          </a:p>
          <a:p>
            <a:r>
              <a:rPr lang="es-ES" sz="1200" kern="1200" dirty="0" smtClean="0">
                <a:solidFill>
                  <a:schemeClr val="tx1"/>
                </a:solidFill>
                <a:latin typeface="+mn-lt"/>
                <a:ea typeface="+mn-ea"/>
                <a:cs typeface="+mn-cs"/>
              </a:rPr>
              <a:t>Anteriormente,</a:t>
            </a:r>
            <a:r>
              <a:rPr lang="es-ES" sz="1200" kern="1200" baseline="0" dirty="0" smtClean="0">
                <a:solidFill>
                  <a:schemeClr val="tx1"/>
                </a:solidFill>
                <a:latin typeface="+mn-lt"/>
                <a:ea typeface="+mn-ea"/>
                <a:cs typeface="+mn-cs"/>
              </a:rPr>
              <a:t> contamos solamente beneficios y costos para los seres humanos.  Ahora, contamos los beneficios y costos para todos los seres que tienen la capacidad de sentir y que tienen conciencia.</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Animales son pacientes morales.  Un derecho es una capacidad de actuar que otros están obligados a reconocer y respetar.  Reconocemos y respetemos estas preferencias de los animales como capacidades.  Extendemos la sombrilla de derechos para cubrir los seres no-humanos que tienen preferencias (deseos que implican un concept del futuro) y la capacidad de actuar para realizar las.</a:t>
            </a:r>
            <a:endParaRPr lang="en-US" dirty="0"/>
          </a:p>
        </p:txBody>
      </p:sp>
      <p:sp>
        <p:nvSpPr>
          <p:cNvPr id="4" name="Slide Number Placeholder 3"/>
          <p:cNvSpPr>
            <a:spLocks noGrp="1"/>
          </p:cNvSpPr>
          <p:nvPr>
            <p:ph type="sldNum" sz="quarter" idx="10"/>
          </p:nvPr>
        </p:nvSpPr>
        <p:spPr/>
        <p:txBody>
          <a:bodyPr/>
          <a:lstStyle/>
          <a:p>
            <a:fld id="{1BFF387A-51F9-45E1-BEFC-63ADCFD7A2E9}"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latin typeface="+mn-lt"/>
                <a:ea typeface="+mn-ea"/>
                <a:cs typeface="+mn-cs"/>
              </a:rPr>
              <a:t>La práctica de agricultura en una manera tradicional fomenta virtudes como humildad, confiabilidad y prudencia.  Además las comunidades pequeñas que forman una parte de la vida de agricultura tradicional fomentan el desarrollo de virtudes como responsabilidad civil, etc.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Impacto de la industrialización de agricultura.  Finca como un ecosistema versus finca como un negocio</a:t>
            </a:r>
            <a:r>
              <a:rPr lang="es-ES" sz="1200" kern="1200" baseline="0" dirty="0" smtClean="0">
                <a:solidFill>
                  <a:schemeClr val="tx1"/>
                </a:solidFill>
                <a:latin typeface="+mn-lt"/>
                <a:ea typeface="+mn-ea"/>
                <a:cs typeface="+mn-cs"/>
              </a:rPr>
              <a:t> grande.  Menos énfasis en sostenibilidad mas en ganancias.  </a:t>
            </a:r>
            <a:r>
              <a:rPr lang="es-ES"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La finca como un ecosistema (importancia de sostenibilidad)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16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s-ES" sz="1200" kern="1200" dirty="0" smtClean="0">
                <a:solidFill>
                  <a:schemeClr val="tx1"/>
                </a:solidFill>
                <a:latin typeface="+mn-lt"/>
                <a:ea typeface="+mn-ea"/>
                <a:cs typeface="+mn-cs"/>
              </a:rPr>
              <a:t>Tenemos obligaciones morales</a:t>
            </a:r>
            <a:r>
              <a:rPr lang="es-ES" sz="1200" kern="1200" baseline="0" dirty="0" smtClean="0">
                <a:solidFill>
                  <a:schemeClr val="tx1"/>
                </a:solidFill>
                <a:latin typeface="+mn-lt"/>
                <a:ea typeface="+mn-ea"/>
                <a:cs typeface="+mn-cs"/>
              </a:rPr>
              <a:t> de no interferir con seres que están centros de vidas teleológicas.  </a:t>
            </a:r>
            <a:r>
              <a:rPr lang="es-ES" sz="1200"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s-ES" sz="1200" kern="1200" dirty="0" smtClean="0">
                <a:solidFill>
                  <a:schemeClr val="tx1"/>
                </a:solidFill>
                <a:latin typeface="+mn-lt"/>
                <a:ea typeface="+mn-ea"/>
                <a:cs typeface="+mn-cs"/>
              </a:rPr>
              <a:t>Centro teleológica de una vida </a:t>
            </a:r>
            <a:endParaRPr lang="en-US" sz="1200" kern="1200" dirty="0" smtClean="0">
              <a:solidFill>
                <a:schemeClr val="tx1"/>
              </a:solidFill>
              <a:latin typeface="+mn-lt"/>
              <a:ea typeface="+mn-ea"/>
              <a:cs typeface="+mn-cs"/>
            </a:endParaRPr>
          </a:p>
          <a:p>
            <a:r>
              <a:rPr lang="es-ES" sz="1200" kern="1200" dirty="0" err="1" smtClean="0">
                <a:solidFill>
                  <a:schemeClr val="tx1"/>
                </a:solidFill>
                <a:latin typeface="+mn-lt"/>
                <a:ea typeface="+mn-ea"/>
                <a:cs typeface="+mn-cs"/>
              </a:rPr>
              <a:t>Telos</a:t>
            </a:r>
            <a:r>
              <a:rPr lang="es-ES" sz="1200" kern="1200" dirty="0" smtClean="0">
                <a:solidFill>
                  <a:schemeClr val="tx1"/>
                </a:solidFill>
                <a:latin typeface="+mn-lt"/>
                <a:ea typeface="+mn-ea"/>
                <a:cs typeface="+mn-cs"/>
              </a:rPr>
              <a:t> = objetivo, meta, fin.  Un actividad fundamental que define la identidad o esencia de un ser viviente.</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1BFF387A-51F9-45E1-BEFC-63ADCFD7A2E9}"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509AB1-7DC7-42EF-A652-3EC64E39B7B7}"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09AB1-7DC7-42EF-A652-3EC64E39B7B7}"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09AB1-7DC7-42EF-A652-3EC64E39B7B7}"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509AB1-7DC7-42EF-A652-3EC64E39B7B7}"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509AB1-7DC7-42EF-A652-3EC64E39B7B7}" type="datetimeFigureOut">
              <a:rPr lang="en-US" smtClean="0"/>
              <a:pPr/>
              <a:t>11/1/2011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509AB1-7DC7-42EF-A652-3EC64E39B7B7}" type="datetimeFigureOut">
              <a:rPr lang="en-US" smtClean="0"/>
              <a:pPr/>
              <a:t>11/1/2011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509AB1-7DC7-42EF-A652-3EC64E39B7B7}" type="datetimeFigureOut">
              <a:rPr lang="en-US" smtClean="0"/>
              <a:pPr/>
              <a:t>11/1/2011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509AB1-7DC7-42EF-A652-3EC64E39B7B7}" type="datetimeFigureOut">
              <a:rPr lang="en-US" smtClean="0"/>
              <a:pPr/>
              <a:t>11/1/2011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509AB1-7DC7-42EF-A652-3EC64E39B7B7}" type="datetimeFigureOut">
              <a:rPr lang="en-US" smtClean="0"/>
              <a:pPr/>
              <a:t>11/1/2011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509AB1-7DC7-42EF-A652-3EC64E39B7B7}" type="datetimeFigureOut">
              <a:rPr lang="en-US" smtClean="0"/>
              <a:pPr/>
              <a:t>11/1/2011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509AB1-7DC7-42EF-A652-3EC64E39B7B7}" type="datetimeFigureOut">
              <a:rPr lang="en-US" smtClean="0"/>
              <a:pPr/>
              <a:t>11/1/2011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96B4FE-5C8A-40AF-B742-07C149BFC3B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509AB1-7DC7-42EF-A652-3EC64E39B7B7}" type="datetimeFigureOut">
              <a:rPr lang="en-US" smtClean="0"/>
              <a:pPr/>
              <a:t>11/1/2011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96B4FE-5C8A-40AF-B742-07C149BFC3B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Environmental Ethics and the Via Verde</a:t>
            </a:r>
            <a:endParaRPr lang="en-US" dirty="0"/>
          </a:p>
        </p:txBody>
      </p:sp>
      <p:sp>
        <p:nvSpPr>
          <p:cNvPr id="3" name="Subtitle 2"/>
          <p:cNvSpPr>
            <a:spLocks noGrp="1"/>
          </p:cNvSpPr>
          <p:nvPr>
            <p:ph type="subTitle" idx="1"/>
          </p:nvPr>
        </p:nvSpPr>
        <p:spPr/>
        <p:txBody>
          <a:bodyPr>
            <a:normAutofit/>
          </a:bodyPr>
          <a:lstStyle/>
          <a:p>
            <a:r>
              <a:rPr lang="en-US" dirty="0" smtClean="0">
                <a:solidFill>
                  <a:schemeClr val="tx1"/>
                </a:solidFill>
              </a:rPr>
              <a:t>What Environmental Ethics has to says about the Via Verde Project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2152651"/>
          </a:xfrm>
        </p:spPr>
        <p:txBody>
          <a:bodyPr>
            <a:normAutofit fontScale="90000"/>
          </a:bodyPr>
          <a:lstStyle/>
          <a:p>
            <a:r>
              <a:rPr lang="en-US" dirty="0" smtClean="0">
                <a:solidFill>
                  <a:schemeClr val="tx1"/>
                </a:solidFill>
              </a:rPr>
              <a:t>1a. Extending the umbrella of utilitarianism to cover animals (Peter Singer)</a:t>
            </a:r>
            <a:br>
              <a:rPr lang="en-US" dirty="0" smtClean="0">
                <a:solidFill>
                  <a:schemeClr val="tx1"/>
                </a:solidFill>
              </a:rPr>
            </a:br>
            <a:endParaRPr lang="en-US" dirty="0"/>
          </a:p>
        </p:txBody>
      </p:sp>
      <p:sp>
        <p:nvSpPr>
          <p:cNvPr id="4" name="Subtitle 3"/>
          <p:cNvSpPr>
            <a:spLocks noGrp="1"/>
          </p:cNvSpPr>
          <p:nvPr>
            <p:ph type="subTitle" idx="1"/>
          </p:nvPr>
        </p:nvSpPr>
        <p:spPr>
          <a:xfrm>
            <a:off x="1371600" y="3733800"/>
            <a:ext cx="6400800" cy="1524000"/>
          </a:xfrm>
        </p:spPr>
        <p:txBody>
          <a:bodyPr>
            <a:normAutofit/>
          </a:bodyPr>
          <a:lstStyle/>
          <a:p>
            <a:r>
              <a:rPr lang="en-US" sz="4000" dirty="0" smtClean="0">
                <a:solidFill>
                  <a:schemeClr val="tx1"/>
                </a:solidFill>
              </a:rPr>
              <a:t>Individualistic and Anthropocentric</a:t>
            </a:r>
            <a:endParaRPr lang="en-US" sz="4000"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Singer: Animal Liberation</a:t>
            </a:r>
            <a:endParaRPr lang="en-US" dirty="0"/>
          </a:p>
        </p:txBody>
      </p:sp>
      <p:sp>
        <p:nvSpPr>
          <p:cNvPr id="3" name="Content Placeholder 2"/>
          <p:cNvSpPr>
            <a:spLocks noGrp="1"/>
          </p:cNvSpPr>
          <p:nvPr>
            <p:ph idx="1"/>
          </p:nvPr>
        </p:nvSpPr>
        <p:spPr>
          <a:xfrm>
            <a:off x="457200" y="1295400"/>
            <a:ext cx="8229600" cy="5257800"/>
          </a:xfrm>
        </p:spPr>
        <p:txBody>
          <a:bodyPr>
            <a:normAutofit fontScale="92500"/>
          </a:bodyPr>
          <a:lstStyle/>
          <a:p>
            <a:r>
              <a:rPr lang="en-US" dirty="0" smtClean="0"/>
              <a:t>Utilitarianism</a:t>
            </a:r>
          </a:p>
          <a:p>
            <a:pPr lvl="1"/>
            <a:r>
              <a:rPr lang="en-US" dirty="0" smtClean="0"/>
              <a:t>Actions and policies derive their moral worth from their consequences</a:t>
            </a:r>
          </a:p>
          <a:p>
            <a:pPr lvl="1"/>
            <a:r>
              <a:rPr lang="en-US" dirty="0" smtClean="0"/>
              <a:t>Maximize good results and minimize bad results</a:t>
            </a:r>
          </a:p>
          <a:p>
            <a:pPr lvl="1"/>
            <a:endParaRPr lang="en-US" sz="1200" dirty="0" smtClean="0"/>
          </a:p>
          <a:p>
            <a:r>
              <a:rPr lang="en-US" dirty="0" smtClean="0"/>
              <a:t>All sentient beings have moral worth</a:t>
            </a:r>
          </a:p>
          <a:p>
            <a:pPr lvl="1"/>
            <a:r>
              <a:rPr lang="en-US" dirty="0" smtClean="0"/>
              <a:t>Sentiency includes consciousness and ability to feel pleasure and pain</a:t>
            </a:r>
          </a:p>
          <a:p>
            <a:pPr lvl="1"/>
            <a:endParaRPr lang="en-US" sz="1100" dirty="0" smtClean="0"/>
          </a:p>
          <a:p>
            <a:r>
              <a:rPr lang="en-US" dirty="0" smtClean="0"/>
              <a:t>The umbrella of moral consideration is extended to animals because they have sentiency</a:t>
            </a:r>
          </a:p>
          <a:p>
            <a:pPr lvl="1"/>
            <a:r>
              <a:rPr lang="en-US" dirty="0" smtClean="0"/>
              <a:t>Their pleasures and pains count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828801"/>
            <a:ext cx="7772400" cy="1771650"/>
          </a:xfrm>
        </p:spPr>
        <p:txBody>
          <a:bodyPr>
            <a:normAutofit/>
          </a:bodyPr>
          <a:lstStyle/>
          <a:p>
            <a:r>
              <a:rPr lang="en-US" dirty="0" smtClean="0"/>
              <a:t>1b. </a:t>
            </a:r>
            <a:r>
              <a:rPr lang="en-US" dirty="0" smtClean="0">
                <a:solidFill>
                  <a:schemeClr val="tx1"/>
                </a:solidFill>
              </a:rPr>
              <a:t>Extended moral rights to animal (</a:t>
            </a:r>
            <a:r>
              <a:rPr lang="en-US" dirty="0" smtClean="0"/>
              <a:t>Tom Regan)</a:t>
            </a:r>
            <a:endParaRPr lang="en-US" dirty="0"/>
          </a:p>
        </p:txBody>
      </p:sp>
      <p:sp>
        <p:nvSpPr>
          <p:cNvPr id="5" name="Subtitle 4"/>
          <p:cNvSpPr>
            <a:spLocks noGrp="1"/>
          </p:cNvSpPr>
          <p:nvPr>
            <p:ph type="subTitle" idx="1"/>
          </p:nvPr>
        </p:nvSpPr>
        <p:spPr/>
        <p:txBody>
          <a:bodyPr>
            <a:normAutofit/>
          </a:bodyPr>
          <a:lstStyle/>
          <a:p>
            <a:r>
              <a:rPr lang="en-US" sz="4000" dirty="0" smtClean="0">
                <a:solidFill>
                  <a:schemeClr val="tx1"/>
                </a:solidFill>
              </a:rPr>
              <a:t>Anthropocentric and Individualistic</a:t>
            </a:r>
            <a:endParaRPr lang="en-US" sz="4000"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Regan: The Case for Animal Rights</a:t>
            </a:r>
            <a:endParaRPr lang="en-US" dirty="0"/>
          </a:p>
        </p:txBody>
      </p:sp>
      <p:sp>
        <p:nvSpPr>
          <p:cNvPr id="3" name="Content Placeholder 2"/>
          <p:cNvSpPr>
            <a:spLocks noGrp="1"/>
          </p:cNvSpPr>
          <p:nvPr>
            <p:ph idx="1"/>
          </p:nvPr>
        </p:nvSpPr>
        <p:spPr>
          <a:xfrm>
            <a:off x="457200" y="1447800"/>
            <a:ext cx="8229600" cy="5029200"/>
          </a:xfrm>
        </p:spPr>
        <p:txBody>
          <a:bodyPr>
            <a:normAutofit lnSpcReduction="10000"/>
          </a:bodyPr>
          <a:lstStyle/>
          <a:p>
            <a:r>
              <a:rPr lang="en-US" dirty="0" smtClean="0"/>
              <a:t>Animals are moral patients and have “preference autonomy” </a:t>
            </a:r>
          </a:p>
          <a:p>
            <a:pPr lvl="1"/>
            <a:r>
              <a:rPr lang="en-US" dirty="0" smtClean="0"/>
              <a:t>= preferences along with the ability to act on them</a:t>
            </a:r>
          </a:p>
          <a:p>
            <a:endParaRPr lang="en-US" sz="1050" dirty="0"/>
          </a:p>
          <a:p>
            <a:r>
              <a:rPr lang="en-US" dirty="0" smtClean="0"/>
              <a:t>Humans have duties to recognize and respect preference autonomy of moral patients including animals</a:t>
            </a:r>
          </a:p>
          <a:p>
            <a:endParaRPr lang="en-US" sz="1000" dirty="0"/>
          </a:p>
          <a:p>
            <a:r>
              <a:rPr lang="en-US" dirty="0" smtClean="0"/>
              <a:t>Rights would include right to life, right to a livable environment (=environment in which they can pursue their preferences)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Regan Quotes</a:t>
            </a:r>
            <a:endParaRPr lang="en-US" dirty="0"/>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r>
              <a:rPr lang="en-US" dirty="0" smtClean="0"/>
              <a:t>“The fundamental wrong is the system that allows us to view animals as our resources, here for us—to be eaten, or surgically manipulated, or put in our cross hairs for sport or money.”  </a:t>
            </a:r>
            <a:r>
              <a:rPr lang="en-US" sz="1900" dirty="0" smtClean="0"/>
              <a:t>Joseph R. Des </a:t>
            </a:r>
            <a:r>
              <a:rPr lang="en-US" sz="1900" dirty="0" err="1" smtClean="0"/>
              <a:t>Jardins</a:t>
            </a:r>
            <a:r>
              <a:rPr lang="en-US" sz="1900" dirty="0" smtClean="0"/>
              <a:t>.  (1993).  </a:t>
            </a:r>
            <a:r>
              <a:rPr lang="en-US" sz="1900" b="1" dirty="0" smtClean="0"/>
              <a:t>Environmental Ethics: An Introduction to Environmental Philosophy</a:t>
            </a:r>
            <a:r>
              <a:rPr lang="en-US" sz="1900" dirty="0" smtClean="0"/>
              <a:t>.  Wadsworth, 126</a:t>
            </a:r>
          </a:p>
          <a:p>
            <a:endParaRPr lang="en-US" sz="1200" dirty="0" smtClean="0"/>
          </a:p>
          <a:p>
            <a:r>
              <a:rPr lang="en-US" dirty="0" smtClean="0"/>
              <a:t>“To be the subject –of-a-life…involves more than merely being alive and more than merely being conscious.  To be the subject-of-a-life is to…have beliefs and desires; perceptions, memory, and a sense of the future, including their own future…their experiential life fares well or ill for them, independently of their utility for others” (Des </a:t>
            </a:r>
            <a:r>
              <a:rPr lang="en-US" dirty="0" err="1" smtClean="0"/>
              <a:t>Jardins</a:t>
            </a:r>
            <a:r>
              <a:rPr lang="en-US" dirty="0" smtClean="0"/>
              <a:t> 128)</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3733800"/>
          </a:xfrm>
        </p:spPr>
        <p:txBody>
          <a:bodyPr>
            <a:normAutofit fontScale="90000"/>
          </a:bodyPr>
          <a:lstStyle/>
          <a:p>
            <a:r>
              <a:rPr lang="en-US" b="1" dirty="0"/>
              <a:t>2</a:t>
            </a:r>
            <a:r>
              <a:rPr lang="en-US" b="1" dirty="0" smtClean="0"/>
              <a:t>. Agrarianism: </a:t>
            </a:r>
            <a:r>
              <a:rPr lang="en-US" sz="4000" dirty="0" smtClean="0"/>
              <a:t/>
            </a:r>
            <a:br>
              <a:rPr lang="en-US" sz="4000" dirty="0" smtClean="0"/>
            </a:br>
            <a:r>
              <a:rPr lang="en-US" sz="4000" dirty="0" smtClean="0"/>
              <a:t>Living in small farms and practicing traditional agriculture fosters key civic and moral virtues (</a:t>
            </a:r>
            <a:r>
              <a:rPr lang="en-US" sz="4000" dirty="0" smtClean="0">
                <a:solidFill>
                  <a:schemeClr val="tx1"/>
                </a:solidFill>
              </a:rPr>
              <a:t>Paul Thompson, </a:t>
            </a:r>
            <a:r>
              <a:rPr lang="en-US" sz="4000" i="1" dirty="0" smtClean="0">
                <a:solidFill>
                  <a:schemeClr val="tx1"/>
                </a:solidFill>
              </a:rPr>
              <a:t>Spirit of the Soil</a:t>
            </a:r>
            <a:r>
              <a:rPr lang="en-US" sz="4000" dirty="0" smtClean="0">
                <a:solidFill>
                  <a:schemeClr val="tx1"/>
                </a:solidFill>
              </a:rPr>
              <a:t>, and Wendell Berry, </a:t>
            </a:r>
            <a:r>
              <a:rPr lang="en-US" sz="4000" i="1" dirty="0" smtClean="0">
                <a:solidFill>
                  <a:schemeClr val="tx1"/>
                </a:solidFill>
              </a:rPr>
              <a:t>The Unsettling of America</a:t>
            </a:r>
            <a:r>
              <a:rPr lang="en-US" sz="4000" dirty="0" smtClean="0">
                <a:solidFill>
                  <a:schemeClr val="tx1"/>
                </a:solidFill>
              </a:rPr>
              <a:t>, </a:t>
            </a:r>
            <a:r>
              <a:rPr lang="en-US" sz="4000" i="1" dirty="0" smtClean="0">
                <a:solidFill>
                  <a:schemeClr val="tx1"/>
                </a:solidFill>
              </a:rPr>
              <a:t>A Place on the Earth</a:t>
            </a:r>
            <a:endParaRPr lang="en-US" i="1" dirty="0"/>
          </a:p>
        </p:txBody>
      </p:sp>
      <p:sp>
        <p:nvSpPr>
          <p:cNvPr id="5" name="Subtitle 4"/>
          <p:cNvSpPr>
            <a:spLocks noGrp="1"/>
          </p:cNvSpPr>
          <p:nvPr>
            <p:ph type="subTitle" idx="1"/>
          </p:nvPr>
        </p:nvSpPr>
        <p:spPr>
          <a:xfrm>
            <a:off x="1371600" y="4876800"/>
            <a:ext cx="6400800" cy="914400"/>
          </a:xfrm>
        </p:spPr>
        <p:txBody>
          <a:bodyPr>
            <a:normAutofit/>
          </a:bodyPr>
          <a:lstStyle/>
          <a:p>
            <a:r>
              <a:rPr lang="en-US" sz="4000" dirty="0" smtClean="0">
                <a:solidFill>
                  <a:schemeClr val="tx1"/>
                </a:solidFill>
              </a:rPr>
              <a:t>Holistic and Anthropocentric</a:t>
            </a:r>
            <a:endParaRPr lang="en-US" sz="4000" dirty="0">
              <a:solidFill>
                <a:schemeClr val="tx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Wendell Berry</a:t>
            </a:r>
            <a:endParaRPr lang="en-US" dirty="0"/>
          </a:p>
        </p:txBody>
      </p:sp>
      <p:sp>
        <p:nvSpPr>
          <p:cNvPr id="3" name="Content Placeholder 2"/>
          <p:cNvSpPr>
            <a:spLocks noGrp="1"/>
          </p:cNvSpPr>
          <p:nvPr>
            <p:ph idx="1"/>
          </p:nvPr>
        </p:nvSpPr>
        <p:spPr>
          <a:xfrm>
            <a:off x="457200" y="1371600"/>
            <a:ext cx="8229600" cy="5334000"/>
          </a:xfrm>
        </p:spPr>
        <p:txBody>
          <a:bodyPr>
            <a:normAutofit fontScale="92500" lnSpcReduction="20000"/>
          </a:bodyPr>
          <a:lstStyle/>
          <a:p>
            <a:r>
              <a:rPr lang="en-US" dirty="0" smtClean="0"/>
              <a:t>Unsettling of America</a:t>
            </a:r>
          </a:p>
          <a:p>
            <a:pPr lvl="1"/>
            <a:r>
              <a:rPr lang="en-US" dirty="0" smtClean="0"/>
              <a:t>Adverse consequences of industrialization of agriculture</a:t>
            </a:r>
          </a:p>
          <a:p>
            <a:pPr lvl="2"/>
            <a:r>
              <a:rPr lang="en-US" dirty="0" smtClean="0"/>
              <a:t>Small farms give way to industrialized agriculture</a:t>
            </a:r>
          </a:p>
          <a:p>
            <a:pPr lvl="2"/>
            <a:r>
              <a:rPr lang="en-US" dirty="0" smtClean="0"/>
              <a:t>Had small farm in Kentucky; treated it as an ecosystem</a:t>
            </a:r>
          </a:p>
          <a:p>
            <a:pPr lvl="1"/>
            <a:endParaRPr lang="en-US" sz="1000" dirty="0"/>
          </a:p>
          <a:p>
            <a:r>
              <a:rPr lang="en-US" dirty="0" smtClean="0"/>
              <a:t>Accords Jefferson’s view that small farms were essential to democracy</a:t>
            </a:r>
          </a:p>
          <a:p>
            <a:pPr lvl="1"/>
            <a:r>
              <a:rPr lang="en-US" dirty="0" smtClean="0"/>
              <a:t>Fostered development of moral and civic virtues</a:t>
            </a:r>
          </a:p>
          <a:p>
            <a:pPr lvl="1"/>
            <a:r>
              <a:rPr lang="en-US" dirty="0" smtClean="0"/>
              <a:t>Dispersed power (Decentralized)</a:t>
            </a:r>
          </a:p>
          <a:p>
            <a:endParaRPr lang="en-US" sz="1100" dirty="0"/>
          </a:p>
          <a:p>
            <a:r>
              <a:rPr lang="en-US" i="1" dirty="0" smtClean="0"/>
              <a:t>A Place on Earth</a:t>
            </a:r>
            <a:r>
              <a:rPr lang="en-US" dirty="0" smtClean="0"/>
              <a:t>: main character of novel is a farm</a:t>
            </a:r>
          </a:p>
          <a:p>
            <a:pPr lvl="1"/>
            <a:r>
              <a:rPr lang="en-US" dirty="0" smtClean="0"/>
              <a:t>Personification of the land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3400" y="1295400"/>
            <a:ext cx="8001000" cy="2895600"/>
          </a:xfrm>
        </p:spPr>
        <p:txBody>
          <a:bodyPr>
            <a:normAutofit fontScale="90000"/>
          </a:bodyPr>
          <a:lstStyle/>
          <a:p>
            <a:r>
              <a:rPr lang="en-US" dirty="0" smtClean="0"/>
              <a:t>3. Biocentrism: </a:t>
            </a:r>
            <a:r>
              <a:rPr lang="en-US" dirty="0" smtClean="0">
                <a:solidFill>
                  <a:schemeClr val="tx1"/>
                </a:solidFill>
              </a:rPr>
              <a:t>Each living thing is a “teleological center of a life”.</a:t>
            </a:r>
            <a:br>
              <a:rPr lang="en-US" dirty="0" smtClean="0">
                <a:solidFill>
                  <a:schemeClr val="tx1"/>
                </a:solidFill>
              </a:rPr>
            </a:br>
            <a:r>
              <a:rPr lang="en-US" dirty="0" smtClean="0">
                <a:solidFill>
                  <a:schemeClr val="tx1"/>
                </a:solidFill>
              </a:rPr>
              <a:t>There are moral obligations to recognize and respect these “centers”</a:t>
            </a:r>
            <a:endParaRPr lang="en-US" dirty="0"/>
          </a:p>
        </p:txBody>
      </p:sp>
      <p:sp>
        <p:nvSpPr>
          <p:cNvPr id="5" name="Subtitle 4"/>
          <p:cNvSpPr>
            <a:spLocks noGrp="1"/>
          </p:cNvSpPr>
          <p:nvPr>
            <p:ph type="subTitle" idx="1"/>
          </p:nvPr>
        </p:nvSpPr>
        <p:spPr>
          <a:xfrm>
            <a:off x="1371600" y="4648200"/>
            <a:ext cx="6400800" cy="1524000"/>
          </a:xfrm>
        </p:spPr>
        <p:txBody>
          <a:bodyPr>
            <a:normAutofit/>
          </a:bodyPr>
          <a:lstStyle/>
          <a:p>
            <a:r>
              <a:rPr lang="en-US" sz="4000" dirty="0" smtClean="0">
                <a:solidFill>
                  <a:schemeClr val="tx1"/>
                </a:solidFill>
              </a:rPr>
              <a:t>Non-anthropocentric and individualistic</a:t>
            </a:r>
            <a:endParaRPr lang="en-US" sz="4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smtClean="0"/>
              <a:t>Paul Taylor: Biocentrism</a:t>
            </a:r>
            <a:endParaRPr lang="en-US" dirty="0"/>
          </a:p>
        </p:txBody>
      </p:sp>
      <p:sp>
        <p:nvSpPr>
          <p:cNvPr id="3" name="Content Placeholder 2"/>
          <p:cNvSpPr>
            <a:spLocks noGrp="1"/>
          </p:cNvSpPr>
          <p:nvPr>
            <p:ph idx="1"/>
          </p:nvPr>
        </p:nvSpPr>
        <p:spPr>
          <a:xfrm>
            <a:off x="457200" y="1066800"/>
            <a:ext cx="8229600" cy="5791200"/>
          </a:xfrm>
        </p:spPr>
        <p:txBody>
          <a:bodyPr>
            <a:normAutofit/>
          </a:bodyPr>
          <a:lstStyle/>
          <a:p>
            <a:r>
              <a:rPr lang="en-US" dirty="0" err="1" smtClean="0"/>
              <a:t>Hursthouse</a:t>
            </a:r>
            <a:r>
              <a:rPr lang="en-US" dirty="0" smtClean="0"/>
              <a:t> summarizes: </a:t>
            </a:r>
          </a:p>
          <a:p>
            <a:pPr lvl="1"/>
            <a:r>
              <a:rPr lang="en-US" sz="2300" b="1" dirty="0" smtClean="0"/>
              <a:t>“Environmental Virtue Ethics” in Working Virtue edited by R. Walker and P. Ivanhoe.  Oxford: 163.</a:t>
            </a:r>
          </a:p>
          <a:p>
            <a:endParaRPr lang="en-US" sz="1000" dirty="0"/>
          </a:p>
          <a:p>
            <a:r>
              <a:rPr lang="en-US" dirty="0" smtClean="0"/>
              <a:t>Every living thing has a </a:t>
            </a:r>
            <a:r>
              <a:rPr lang="en-US" dirty="0" err="1" smtClean="0"/>
              <a:t>telos</a:t>
            </a:r>
            <a:r>
              <a:rPr lang="en-US" dirty="0" smtClean="0"/>
              <a:t> = a good of its own.  </a:t>
            </a:r>
          </a:p>
          <a:p>
            <a:pPr lvl="1"/>
            <a:r>
              <a:rPr lang="en-US" dirty="0" smtClean="0"/>
              <a:t>Fish swim, birds fly</a:t>
            </a:r>
          </a:p>
          <a:p>
            <a:pPr lvl="1"/>
            <a:r>
              <a:rPr lang="en-US" dirty="0" smtClean="0"/>
              <a:t>Its nature or being is fulfilled by exercising its proper </a:t>
            </a:r>
            <a:r>
              <a:rPr lang="en-US" dirty="0" err="1" smtClean="0"/>
              <a:t>telos</a:t>
            </a:r>
            <a:endParaRPr lang="en-US" dirty="0" smtClean="0"/>
          </a:p>
          <a:p>
            <a:endParaRPr lang="en-US" sz="1000" dirty="0"/>
          </a:p>
          <a:p>
            <a:r>
              <a:rPr lang="en-US" dirty="0" smtClean="0"/>
              <a:t>Positive duties to promote the </a:t>
            </a:r>
            <a:r>
              <a:rPr lang="en-US" dirty="0" err="1" smtClean="0"/>
              <a:t>telos</a:t>
            </a:r>
            <a:endParaRPr lang="en-US" dirty="0" smtClean="0"/>
          </a:p>
          <a:p>
            <a:endParaRPr lang="en-US" sz="1000" dirty="0"/>
          </a:p>
          <a:p>
            <a:r>
              <a:rPr lang="en-US" dirty="0" smtClean="0"/>
              <a:t>Negative duties not to interfere with </a:t>
            </a:r>
            <a:r>
              <a:rPr lang="en-US" dirty="0" err="1" smtClean="0"/>
              <a:t>telos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228599"/>
          <a:ext cx="8229600" cy="6577345"/>
        </p:xfrm>
        <a:graphic>
          <a:graphicData uri="http://schemas.openxmlformats.org/drawingml/2006/table">
            <a:tbl>
              <a:tblPr firstRow="1" bandRow="1">
                <a:tableStyleId>{5C22544A-7EE6-4342-B048-85BDC9FD1C3A}</a:tableStyleId>
              </a:tblPr>
              <a:tblGrid>
                <a:gridCol w="2743200"/>
                <a:gridCol w="2743200"/>
                <a:gridCol w="2743200"/>
              </a:tblGrid>
              <a:tr h="869023">
                <a:tc>
                  <a:txBody>
                    <a:bodyPr/>
                    <a:lstStyle/>
                    <a:p>
                      <a:r>
                        <a:rPr lang="en-US" sz="2400" b="1" dirty="0" smtClean="0">
                          <a:solidFill>
                            <a:schemeClr val="tx1"/>
                          </a:solidFill>
                        </a:rPr>
                        <a:t>Human Goods / Non-Human Goods</a:t>
                      </a:r>
                      <a:endParaRPr lang="en-US" sz="2400" b="1" dirty="0">
                        <a:solidFill>
                          <a:schemeClr val="tx1"/>
                        </a:solidFill>
                      </a:endParaRPr>
                    </a:p>
                  </a:txBody>
                  <a:tcPr/>
                </a:tc>
                <a:tc>
                  <a:txBody>
                    <a:bodyPr/>
                    <a:lstStyle/>
                    <a:p>
                      <a:r>
                        <a:rPr lang="en-US" sz="2400" b="1" dirty="0" smtClean="0">
                          <a:solidFill>
                            <a:schemeClr val="tx1"/>
                          </a:solidFill>
                        </a:rPr>
                        <a:t>Basic Non-Human Good</a:t>
                      </a:r>
                      <a:endParaRPr lang="en-US" sz="2400" b="1" dirty="0">
                        <a:solidFill>
                          <a:schemeClr val="tx1"/>
                        </a:solidFill>
                      </a:endParaRPr>
                    </a:p>
                  </a:txBody>
                  <a:tcPr/>
                </a:tc>
                <a:tc>
                  <a:txBody>
                    <a:bodyPr/>
                    <a:lstStyle/>
                    <a:p>
                      <a:r>
                        <a:rPr lang="en-US" sz="2400" b="1" dirty="0" smtClean="0">
                          <a:solidFill>
                            <a:schemeClr val="tx1"/>
                          </a:solidFill>
                        </a:rPr>
                        <a:t>Non-Basic, Non-Human Good</a:t>
                      </a:r>
                      <a:endParaRPr lang="en-US" sz="2400" b="1" dirty="0">
                        <a:solidFill>
                          <a:schemeClr val="tx1"/>
                        </a:solidFill>
                      </a:endParaRPr>
                    </a:p>
                  </a:txBody>
                  <a:tcPr/>
                </a:tc>
              </a:tr>
              <a:tr h="2551416">
                <a:tc>
                  <a:txBody>
                    <a:bodyPr/>
                    <a:lstStyle/>
                    <a:p>
                      <a:r>
                        <a:rPr lang="en-US" sz="2400" b="1" dirty="0" smtClean="0">
                          <a:solidFill>
                            <a:srgbClr val="FF0000"/>
                          </a:solidFill>
                        </a:rPr>
                        <a:t>Basic Human Good</a:t>
                      </a:r>
                      <a:endParaRPr lang="en-US" sz="2400" b="1" dirty="0">
                        <a:solidFill>
                          <a:srgbClr val="FF0000"/>
                        </a:solidFill>
                      </a:endParaRPr>
                    </a:p>
                  </a:txBody>
                  <a:tcPr/>
                </a:tc>
                <a:tc>
                  <a:txBody>
                    <a:bodyPr/>
                    <a:lstStyle/>
                    <a:p>
                      <a:r>
                        <a:rPr lang="en-US" sz="2000" dirty="0" smtClean="0"/>
                        <a:t>Basic human good has priority</a:t>
                      </a:r>
                      <a:r>
                        <a:rPr lang="en-US" sz="2000" baseline="0" dirty="0" smtClean="0"/>
                        <a:t> (Right of Self-Defense)  </a:t>
                      </a:r>
                      <a:endParaRPr lang="en-US" sz="1200" baseline="0" dirty="0" smtClean="0">
                        <a:solidFill>
                          <a:srgbClr val="FF0000"/>
                        </a:solidFill>
                      </a:endParaRPr>
                    </a:p>
                    <a:p>
                      <a:r>
                        <a:rPr lang="en-US" sz="1800" baseline="0" dirty="0" smtClean="0">
                          <a:solidFill>
                            <a:srgbClr val="FF0000"/>
                          </a:solidFill>
                        </a:rPr>
                        <a:t>Do humans have  a basic need for energy?  Do the cases under consideration violate basic non-human needs?  Are there alternatives?  </a:t>
                      </a:r>
                      <a:endParaRPr lang="en-US" sz="2000" dirty="0">
                        <a:solidFill>
                          <a:srgbClr val="FF0000"/>
                        </a:solidFill>
                      </a:endParaRPr>
                    </a:p>
                  </a:txBody>
                  <a:tcPr/>
                </a:tc>
                <a:tc>
                  <a:txBody>
                    <a:bodyPr/>
                    <a:lstStyle/>
                    <a:p>
                      <a:r>
                        <a:rPr lang="en-US" sz="2000" dirty="0" smtClean="0"/>
                        <a:t>Basic human</a:t>
                      </a:r>
                      <a:r>
                        <a:rPr lang="en-US" sz="2000" baseline="0" dirty="0" smtClean="0"/>
                        <a:t> good has priority because a basic good trumps a non-basic good.  </a:t>
                      </a:r>
                      <a:endParaRPr lang="en-US" sz="1200" baseline="0" dirty="0" smtClean="0">
                        <a:solidFill>
                          <a:srgbClr val="FF0000"/>
                        </a:solidFill>
                      </a:endParaRPr>
                    </a:p>
                    <a:p>
                      <a:r>
                        <a:rPr lang="en-US" sz="1800" baseline="0" dirty="0" smtClean="0">
                          <a:solidFill>
                            <a:srgbClr val="FF0000"/>
                          </a:solidFill>
                        </a:rPr>
                        <a:t>Humans need for energy would trump if project did not violate basic, non-human needs</a:t>
                      </a:r>
                      <a:endParaRPr lang="en-US" sz="2000" dirty="0"/>
                    </a:p>
                  </a:txBody>
                  <a:tcPr/>
                </a:tc>
              </a:tr>
              <a:tr h="3056562">
                <a:tc>
                  <a:txBody>
                    <a:bodyPr/>
                    <a:lstStyle/>
                    <a:p>
                      <a:r>
                        <a:rPr lang="en-US" sz="2400" b="1" dirty="0" smtClean="0">
                          <a:solidFill>
                            <a:srgbClr val="FF0000"/>
                          </a:solidFill>
                        </a:rPr>
                        <a:t>Non-Basic Human Good</a:t>
                      </a:r>
                      <a:endParaRPr lang="en-US" sz="2400" b="1" dirty="0">
                        <a:solidFill>
                          <a:srgbClr val="FF0000"/>
                        </a:solidFill>
                      </a:endParaRPr>
                    </a:p>
                  </a:txBody>
                  <a:tcPr/>
                </a:tc>
                <a:tc>
                  <a:txBody>
                    <a:bodyPr/>
                    <a:lstStyle/>
                    <a:p>
                      <a:r>
                        <a:rPr lang="en-US" sz="2000" dirty="0" smtClean="0"/>
                        <a:t>The basic,</a:t>
                      </a:r>
                      <a:r>
                        <a:rPr lang="en-US" sz="2000" baseline="0" dirty="0" smtClean="0"/>
                        <a:t> non-human good has priority because a basic good trumps a non-basic good.  </a:t>
                      </a:r>
                    </a:p>
                    <a:p>
                      <a:endParaRPr lang="en-US" sz="1200"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solidFill>
                            <a:srgbClr val="FF0000"/>
                          </a:solidFill>
                        </a:rPr>
                        <a:t>Humans need energy for recreational activities.  Do these interfere with basic, non-human needs?</a:t>
                      </a:r>
                      <a:endParaRPr lang="en-US" sz="2000" baseline="0" dirty="0" smtClean="0">
                        <a:solidFill>
                          <a:srgbClr val="FF0000"/>
                        </a:solidFill>
                      </a:endParaRPr>
                    </a:p>
                  </a:txBody>
                  <a:tcPr/>
                </a:tc>
                <a:tc>
                  <a:txBody>
                    <a:bodyPr/>
                    <a:lstStyle/>
                    <a:p>
                      <a:r>
                        <a:rPr lang="en-US" sz="2000" dirty="0" smtClean="0"/>
                        <a:t>Toss up.  Some non-basic goods have priority over others.  </a:t>
                      </a:r>
                    </a:p>
                    <a:p>
                      <a:endParaRPr lang="en-US" sz="1200" dirty="0" smtClean="0">
                        <a:solidFill>
                          <a:srgbClr val="FF0000"/>
                        </a:solidFill>
                      </a:endParaRPr>
                    </a:p>
                    <a:p>
                      <a:r>
                        <a:rPr lang="en-US" sz="1800" dirty="0" smtClean="0">
                          <a:solidFill>
                            <a:srgbClr val="FF0000"/>
                          </a:solidFill>
                        </a:rPr>
                        <a:t>If non-basic human</a:t>
                      </a:r>
                      <a:r>
                        <a:rPr lang="en-US" sz="1800" baseline="0" dirty="0" smtClean="0">
                          <a:solidFill>
                            <a:srgbClr val="FF0000"/>
                          </a:solidFill>
                        </a:rPr>
                        <a:t> needs conflict with non-basic non-human needs in the cases under consideration, this is a toss up.</a:t>
                      </a:r>
                      <a:endParaRPr lang="en-US" sz="1800" dirty="0"/>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What is Environmental Ethics?</a:t>
            </a:r>
            <a:endParaRPr lang="en-US" sz="4800" dirty="0"/>
          </a:p>
        </p:txBody>
      </p:sp>
      <p:sp>
        <p:nvSpPr>
          <p:cNvPr id="3" name="Content Placeholder 2"/>
          <p:cNvSpPr>
            <a:spLocks noGrp="1"/>
          </p:cNvSpPr>
          <p:nvPr>
            <p:ph idx="1"/>
          </p:nvPr>
        </p:nvSpPr>
        <p:spPr>
          <a:xfrm>
            <a:off x="457200" y="1524000"/>
            <a:ext cx="8229600" cy="5029200"/>
          </a:xfrm>
        </p:spPr>
        <p:txBody>
          <a:bodyPr>
            <a:normAutofit lnSpcReduction="10000"/>
          </a:bodyPr>
          <a:lstStyle/>
          <a:p>
            <a:r>
              <a:rPr lang="en-US" sz="4000" dirty="0" smtClean="0"/>
              <a:t>A systematic and critical study of different moral approaches to the environment such as…</a:t>
            </a:r>
          </a:p>
          <a:p>
            <a:pPr lvl="1"/>
            <a:r>
              <a:rPr lang="en-US" sz="3600" dirty="0" err="1" smtClean="0"/>
              <a:t>Extensionism</a:t>
            </a:r>
            <a:endParaRPr lang="en-US" sz="3600" dirty="0" smtClean="0"/>
          </a:p>
          <a:p>
            <a:pPr lvl="1"/>
            <a:r>
              <a:rPr lang="en-US" sz="3600" dirty="0" smtClean="0"/>
              <a:t>Agrarianism</a:t>
            </a:r>
          </a:p>
          <a:p>
            <a:pPr lvl="1"/>
            <a:r>
              <a:rPr lang="en-US" sz="3600" dirty="0" smtClean="0"/>
              <a:t>Biocentrism</a:t>
            </a:r>
          </a:p>
          <a:p>
            <a:pPr lvl="1"/>
            <a:r>
              <a:rPr lang="en-US" sz="3600" dirty="0" err="1" smtClean="0"/>
              <a:t>Ecocentrism</a:t>
            </a:r>
            <a:endParaRPr lang="en-US" sz="3600" dirty="0" smtClean="0"/>
          </a:p>
          <a:p>
            <a:pPr lvl="1"/>
            <a:r>
              <a:rPr lang="en-US" sz="3600" dirty="0" smtClean="0"/>
              <a:t>Environmental Virtue Ethics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4. </a:t>
            </a:r>
            <a:r>
              <a:rPr lang="en-US" dirty="0" err="1" smtClean="0"/>
              <a:t>Ecocentrism</a:t>
            </a:r>
            <a:r>
              <a:rPr lang="en-US" dirty="0" smtClean="0"/>
              <a:t>: Aldo Leopold’s Land Ethic</a:t>
            </a:r>
            <a:endParaRPr lang="en-US" dirty="0"/>
          </a:p>
        </p:txBody>
      </p:sp>
      <p:sp>
        <p:nvSpPr>
          <p:cNvPr id="5" name="Subtitle 4"/>
          <p:cNvSpPr>
            <a:spLocks noGrp="1"/>
          </p:cNvSpPr>
          <p:nvPr>
            <p:ph type="subTitle" idx="1"/>
          </p:nvPr>
        </p:nvSpPr>
        <p:spPr/>
        <p:txBody>
          <a:bodyPr>
            <a:normAutofit/>
          </a:bodyPr>
          <a:lstStyle/>
          <a:p>
            <a:r>
              <a:rPr lang="en-US" sz="3600" dirty="0" smtClean="0">
                <a:solidFill>
                  <a:schemeClr val="tx1"/>
                </a:solidFill>
              </a:rPr>
              <a:t>Non-anthropocentric (under most interpretations) and Holistic</a:t>
            </a:r>
            <a:endParaRPr lang="en-US" sz="3600"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dirty="0" err="1" smtClean="0"/>
              <a:t>Ecocentrism</a:t>
            </a:r>
            <a:endParaRPr lang="en-US" dirty="0"/>
          </a:p>
        </p:txBody>
      </p:sp>
      <p:sp>
        <p:nvSpPr>
          <p:cNvPr id="3" name="Content Placeholder 2"/>
          <p:cNvSpPr>
            <a:spLocks noGrp="1"/>
          </p:cNvSpPr>
          <p:nvPr>
            <p:ph idx="1"/>
          </p:nvPr>
        </p:nvSpPr>
        <p:spPr>
          <a:xfrm>
            <a:off x="152400" y="1066800"/>
            <a:ext cx="8839200" cy="5791200"/>
          </a:xfrm>
        </p:spPr>
        <p:txBody>
          <a:bodyPr>
            <a:normAutofit fontScale="92500" lnSpcReduction="20000"/>
          </a:bodyPr>
          <a:lstStyle/>
          <a:p>
            <a:r>
              <a:rPr lang="en-US" dirty="0" smtClean="0"/>
              <a:t>Aldo Leopold, “The Land Ethic” in </a:t>
            </a:r>
            <a:r>
              <a:rPr lang="en-US" b="1" dirty="0" smtClean="0"/>
              <a:t>A Sand County Almanac. </a:t>
            </a:r>
            <a:r>
              <a:rPr lang="en-US" dirty="0" smtClean="0"/>
              <a:t> </a:t>
            </a:r>
          </a:p>
          <a:p>
            <a:pPr lvl="1"/>
            <a:endParaRPr lang="en-US" sz="1300" dirty="0"/>
          </a:p>
          <a:p>
            <a:r>
              <a:rPr lang="en-US" dirty="0" smtClean="0"/>
              <a:t>“There is as yet no ethic dealing with man’s relation to land and to the animals and plants which grow upon it.  Land, like Odysseus’ slave-girls, is still property.  The land-relation is still strictly economic, entailing privileges but not obligations.”</a:t>
            </a:r>
          </a:p>
          <a:p>
            <a:endParaRPr lang="en-US" sz="1300" dirty="0"/>
          </a:p>
          <a:p>
            <a:r>
              <a:rPr lang="en-US" dirty="0" smtClean="0"/>
              <a:t>“The land ethic simply enlarges the boundaries of the community to include soils, waters, plants, and animals, or collectively: the land.”</a:t>
            </a:r>
          </a:p>
          <a:p>
            <a:endParaRPr lang="en-US" sz="1200" dirty="0"/>
          </a:p>
          <a:p>
            <a:r>
              <a:rPr lang="en-US" b="1" dirty="0" smtClean="0">
                <a:solidFill>
                  <a:srgbClr val="C00000"/>
                </a:solidFill>
              </a:rPr>
              <a:t>“A thing is right when it tends to preserve the integrity, stability, and beauty of the biotic community.  It is wrong when it tends otherwise.”</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 Virtue Approach to Environmental Ethics</a:t>
            </a:r>
            <a:endParaRPr lang="en-US" dirty="0"/>
          </a:p>
        </p:txBody>
      </p:sp>
      <p:sp>
        <p:nvSpPr>
          <p:cNvPr id="5" name="Subtitle 4"/>
          <p:cNvSpPr>
            <a:spLocks noGrp="1"/>
          </p:cNvSpPr>
          <p:nvPr>
            <p:ph type="subTitle" idx="1"/>
          </p:nvPr>
        </p:nvSpPr>
        <p:spPr>
          <a:xfrm>
            <a:off x="990600" y="4343400"/>
            <a:ext cx="7162800" cy="1295400"/>
          </a:xfrm>
        </p:spPr>
        <p:txBody>
          <a:bodyPr>
            <a:noAutofit/>
          </a:bodyPr>
          <a:lstStyle/>
          <a:p>
            <a:r>
              <a:rPr lang="en-US" sz="1800" b="1" dirty="0" err="1" smtClean="0">
                <a:solidFill>
                  <a:schemeClr val="tx1"/>
                </a:solidFill>
              </a:rPr>
              <a:t>Wensveen</a:t>
            </a:r>
            <a:r>
              <a:rPr lang="en-US" sz="1800" b="1" dirty="0" smtClean="0">
                <a:solidFill>
                  <a:schemeClr val="tx1"/>
                </a:solidFill>
              </a:rPr>
              <a:t>, “Cardinal Environmental Virtues: A Neurobiological Perspective,” in Environmental Virtue Ethics, edited by R. Sandler and P. </a:t>
            </a:r>
            <a:r>
              <a:rPr lang="en-US" sz="1800" b="1" dirty="0" err="1" smtClean="0">
                <a:solidFill>
                  <a:schemeClr val="tx1"/>
                </a:solidFill>
              </a:rPr>
              <a:t>Cafaro</a:t>
            </a:r>
            <a:r>
              <a:rPr lang="en-US" sz="1800" b="1" dirty="0" smtClean="0">
                <a:solidFill>
                  <a:schemeClr val="tx1"/>
                </a:solidFill>
              </a:rPr>
              <a:t>.  </a:t>
            </a:r>
            <a:r>
              <a:rPr lang="en-US" sz="1800" b="1" dirty="0" err="1" smtClean="0">
                <a:solidFill>
                  <a:schemeClr val="tx1"/>
                </a:solidFill>
              </a:rPr>
              <a:t>Rowman</a:t>
            </a:r>
            <a:r>
              <a:rPr lang="en-US" sz="1800" b="1" dirty="0" smtClean="0">
                <a:solidFill>
                  <a:schemeClr val="tx1"/>
                </a:solidFill>
              </a:rPr>
              <a:t> &amp; Littlefield: 176-177</a:t>
            </a:r>
          </a:p>
          <a:p>
            <a:endParaRPr lang="en-US" sz="1800" b="1"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normAutofit fontScale="90000"/>
          </a:bodyPr>
          <a:lstStyle/>
          <a:p>
            <a:r>
              <a:rPr lang="en-US" dirty="0" smtClean="0"/>
              <a:t>Definitions of Virtue and Virtue Ethics</a:t>
            </a:r>
            <a:endParaRPr lang="en-US" dirty="0"/>
          </a:p>
        </p:txBody>
      </p:sp>
      <p:sp>
        <p:nvSpPr>
          <p:cNvPr id="3" name="Content Placeholder 2"/>
          <p:cNvSpPr>
            <a:spLocks noGrp="1"/>
          </p:cNvSpPr>
          <p:nvPr>
            <p:ph idx="1"/>
          </p:nvPr>
        </p:nvSpPr>
        <p:spPr>
          <a:xfrm>
            <a:off x="228600" y="1219200"/>
            <a:ext cx="8610600" cy="5638800"/>
          </a:xfrm>
        </p:spPr>
        <p:txBody>
          <a:bodyPr>
            <a:normAutofit fontScale="85000" lnSpcReduction="20000"/>
          </a:bodyPr>
          <a:lstStyle/>
          <a:p>
            <a:r>
              <a:rPr lang="es-ES" dirty="0" smtClean="0"/>
              <a:t>“</a:t>
            </a:r>
            <a:r>
              <a:rPr lang="es-ES" b="1" dirty="0" smtClean="0">
                <a:solidFill>
                  <a:srgbClr val="FF0000"/>
                </a:solidFill>
              </a:rPr>
              <a:t>Las </a:t>
            </a:r>
            <a:r>
              <a:rPr lang="es-ES" b="1" dirty="0">
                <a:solidFill>
                  <a:srgbClr val="FF0000"/>
                </a:solidFill>
              </a:rPr>
              <a:t>virtudes son disposiciones y rasgos del carácter del agente moral a la hora de ejecutar las acciones inherentes al ser persona.</a:t>
            </a:r>
            <a:endParaRPr lang="en-US" b="1" dirty="0">
              <a:solidFill>
                <a:srgbClr val="FF0000"/>
              </a:solidFill>
            </a:endParaRPr>
          </a:p>
          <a:p>
            <a:endParaRPr lang="en-US" sz="1000" dirty="0" smtClean="0"/>
          </a:p>
          <a:p>
            <a:pPr lvl="1"/>
            <a:r>
              <a:rPr lang="es-ES" dirty="0"/>
              <a:t>se trata de un </a:t>
            </a:r>
            <a:r>
              <a:rPr lang="es-ES" dirty="0">
                <a:solidFill>
                  <a:srgbClr val="FF0000"/>
                </a:solidFill>
              </a:rPr>
              <a:t>punto intermedio entre dos extremos</a:t>
            </a:r>
            <a:r>
              <a:rPr lang="es-ES" dirty="0"/>
              <a:t>, ninguno de los cuales representa un valor moral, sino que más bien puede constituir un vicio o al menos carecer de </a:t>
            </a:r>
            <a:r>
              <a:rPr lang="es-ES" dirty="0" smtClean="0"/>
              <a:t>excelencia</a:t>
            </a:r>
          </a:p>
          <a:p>
            <a:pPr lvl="1"/>
            <a:endParaRPr lang="es-ES" sz="800" dirty="0"/>
          </a:p>
          <a:p>
            <a:pPr lvl="1"/>
            <a:r>
              <a:rPr lang="es-ES" dirty="0"/>
              <a:t>no son meros rasgos del carácter que se operan automáticamente, sino </a:t>
            </a:r>
            <a:r>
              <a:rPr lang="es-ES" dirty="0">
                <a:solidFill>
                  <a:srgbClr val="FF0000"/>
                </a:solidFill>
              </a:rPr>
              <a:t>respuestas deliberadas </a:t>
            </a:r>
            <a:r>
              <a:rPr lang="es-ES" dirty="0"/>
              <a:t>ante las situaciones </a:t>
            </a:r>
            <a:r>
              <a:rPr lang="es-ES" dirty="0" smtClean="0"/>
              <a:t>concretas</a:t>
            </a:r>
          </a:p>
          <a:p>
            <a:pPr lvl="1"/>
            <a:endParaRPr lang="es-ES" sz="1200" dirty="0"/>
          </a:p>
          <a:p>
            <a:pPr lvl="1"/>
            <a:r>
              <a:rPr lang="es-ES" dirty="0"/>
              <a:t>existe un cierto </a:t>
            </a:r>
            <a:r>
              <a:rPr lang="es-ES" dirty="0">
                <a:solidFill>
                  <a:srgbClr val="FF0000"/>
                </a:solidFill>
              </a:rPr>
              <a:t>grado de influencia cultural </a:t>
            </a:r>
            <a:r>
              <a:rPr lang="es-ES" dirty="0"/>
              <a:t>que puede hacer que la manifestación de la virtud varíe según el contexto</a:t>
            </a:r>
            <a:endParaRPr lang="en-US" dirty="0"/>
          </a:p>
          <a:p>
            <a:pPr lvl="1"/>
            <a:endParaRPr lang="en-US" sz="1200" dirty="0"/>
          </a:p>
          <a:p>
            <a:pPr lvl="1"/>
            <a:r>
              <a:rPr lang="es-ES" dirty="0"/>
              <a:t>se puede distinguir la “virtud” de las virtudes, en cuanto que la primera se refiere a la </a:t>
            </a:r>
            <a:r>
              <a:rPr lang="es-ES" dirty="0">
                <a:solidFill>
                  <a:srgbClr val="FF0000"/>
                </a:solidFill>
              </a:rPr>
              <a:t>integridad o coherencia de la personalidad ante la vida</a:t>
            </a:r>
            <a:r>
              <a:rPr lang="es-ES" dirty="0"/>
              <a:t>, mientras que las segundas son reacciones a situaciones </a:t>
            </a:r>
            <a:r>
              <a:rPr lang="es-ES" dirty="0" smtClean="0"/>
              <a:t>especificas”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24000"/>
            <a:ext cx="7772400" cy="3276599"/>
          </a:xfrm>
        </p:spPr>
        <p:txBody>
          <a:bodyPr>
            <a:normAutofit/>
          </a:bodyPr>
          <a:lstStyle/>
          <a:p>
            <a:r>
              <a:rPr lang="es-ES" sz="3200" b="1" dirty="0" err="1" smtClean="0"/>
              <a:t>Lugo,E</a:t>
            </a:r>
            <a:r>
              <a:rPr lang="es-ES" sz="3200" b="1" dirty="0" smtClean="0"/>
              <a:t>. (2002) </a:t>
            </a:r>
            <a:r>
              <a:rPr lang="es-ES" sz="3200" b="1" i="1" dirty="0" smtClean="0"/>
              <a:t>Relación Medico/paciente: encuentro interpersonal ética y espiritualidad.  </a:t>
            </a:r>
            <a:r>
              <a:rPr lang="es-ES" sz="2800" b="1" dirty="0" smtClean="0"/>
              <a:t>Pontificia Universidad </a:t>
            </a:r>
            <a:r>
              <a:rPr lang="es-ES" sz="2800" b="1" dirty="0"/>
              <a:t>Católica </a:t>
            </a:r>
            <a:r>
              <a:rPr lang="en-US" sz="2800" b="1" dirty="0"/>
              <a:t/>
            </a:r>
            <a:br>
              <a:rPr lang="en-US" sz="2800" b="1" dirty="0"/>
            </a:br>
            <a:r>
              <a:rPr lang="en-US" sz="2800" b="1" dirty="0" smtClean="0"/>
              <a:t>de Puerto Rico: </a:t>
            </a:r>
            <a:r>
              <a:rPr lang="es-ES" sz="2800" b="1" dirty="0" smtClean="0"/>
              <a:t>88</a:t>
            </a:r>
            <a:endParaRPr lang="en-US" sz="3200" b="1" dirty="0"/>
          </a:p>
        </p:txBody>
      </p:sp>
      <p:sp>
        <p:nvSpPr>
          <p:cNvPr id="5" name="Subtitle 4"/>
          <p:cNvSpPr>
            <a:spLocks noGrp="1"/>
          </p:cNvSpPr>
          <p:nvPr>
            <p:ph type="subTitle" idx="1"/>
          </p:nvPr>
        </p:nvSpPr>
        <p:spPr>
          <a:xfrm>
            <a:off x="1371600" y="4953000"/>
            <a:ext cx="6400800" cy="1752600"/>
          </a:xfrm>
        </p:spPr>
        <p:txBody>
          <a:bodyPr/>
          <a:lstStyle/>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Definition of Virtue and Virtue Ethics</a:t>
            </a:r>
            <a:endParaRPr lang="en-US" dirty="0"/>
          </a:p>
        </p:txBody>
      </p:sp>
      <p:sp>
        <p:nvSpPr>
          <p:cNvPr id="3" name="Content Placeholder 2"/>
          <p:cNvSpPr>
            <a:spLocks noGrp="1"/>
          </p:cNvSpPr>
          <p:nvPr>
            <p:ph idx="1"/>
          </p:nvPr>
        </p:nvSpPr>
        <p:spPr>
          <a:xfrm>
            <a:off x="457200" y="1295400"/>
            <a:ext cx="8229600" cy="5410200"/>
          </a:xfrm>
        </p:spPr>
        <p:txBody>
          <a:bodyPr>
            <a:normAutofit fontScale="77500" lnSpcReduction="20000"/>
          </a:bodyPr>
          <a:lstStyle/>
          <a:p>
            <a:r>
              <a:rPr lang="en-US" dirty="0" smtClean="0"/>
              <a:t>“A virtue such as honesty or generosity is not just a tendency to do what is honest or generous, nor is it to be helpfully specified as a “desirable” or “morally valuable” character trait.</a:t>
            </a:r>
          </a:p>
          <a:p>
            <a:endParaRPr lang="en-US" sz="1400" dirty="0"/>
          </a:p>
          <a:p>
            <a:r>
              <a:rPr lang="en-US" dirty="0" smtClean="0"/>
              <a:t>It is, indeed a character trait—that is, a disposition which is well entrenched in its possessor, something that, as we say </a:t>
            </a:r>
            <a:r>
              <a:rPr lang="en-US" dirty="0" smtClean="0">
                <a:solidFill>
                  <a:srgbClr val="FF0000"/>
                </a:solidFill>
              </a:rPr>
              <a:t>“goes all the way down”, </a:t>
            </a:r>
            <a:r>
              <a:rPr lang="en-US" dirty="0" smtClean="0"/>
              <a:t>unlike a habit such as being a tea-drinker—but the disposition in question…is multi-track.</a:t>
            </a:r>
          </a:p>
          <a:p>
            <a:endParaRPr lang="en-US" sz="1400" dirty="0"/>
          </a:p>
          <a:p>
            <a:r>
              <a:rPr lang="en-US" dirty="0" smtClean="0"/>
              <a:t>It is concerned with many other actions as well, with emotions and emotional reactions, choices, values, desires, perceptions, attitudes, interests expectations and sensibilities.</a:t>
            </a:r>
          </a:p>
          <a:p>
            <a:endParaRPr lang="en-US" sz="1400" dirty="0"/>
          </a:p>
          <a:p>
            <a:r>
              <a:rPr lang="en-US" dirty="0" smtClean="0"/>
              <a:t>To possess a virtue is to be a certain sort of person with a certain complex mindset.”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600" dirty="0" err="1" smtClean="0"/>
              <a:t>Hursthouse</a:t>
            </a:r>
            <a:r>
              <a:rPr lang="en-US" sz="3600" dirty="0" smtClean="0"/>
              <a:t>, R. (2007) “Virtue Ethics” Stanford Encyclopedia of Philosophy </a:t>
            </a:r>
            <a:endParaRPr lang="en-US" sz="3600" dirty="0"/>
          </a:p>
        </p:txBody>
      </p:sp>
      <p:sp>
        <p:nvSpPr>
          <p:cNvPr id="5" name="Subtitle 4"/>
          <p:cNvSpPr>
            <a:spLocks noGrp="1"/>
          </p:cNvSpPr>
          <p:nvPr>
            <p:ph type="subTitle" idx="1"/>
          </p:nvPr>
        </p:nvSpPr>
        <p:spPr>
          <a:xfrm>
            <a:off x="457200" y="4343400"/>
            <a:ext cx="8001000" cy="1295400"/>
          </a:xfrm>
        </p:spPr>
        <p:txBody>
          <a:bodyPr/>
          <a:lstStyle/>
          <a:p>
            <a:r>
              <a:rPr lang="en-US" sz="2800" dirty="0" smtClean="0">
                <a:solidFill>
                  <a:schemeClr val="tx1"/>
                </a:solidFill>
              </a:rPr>
              <a:t>http://plato.stanford.edu/entries/ethics-virtue/</a:t>
            </a:r>
          </a:p>
          <a:p>
            <a:r>
              <a:rPr lang="en-US" sz="2800" dirty="0" smtClean="0">
                <a:solidFill>
                  <a:schemeClr val="tx1"/>
                </a:solidFill>
              </a:rPr>
              <a:t>Accessed 11/11/2008</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Virtue Ethics</a:t>
            </a:r>
            <a:endParaRPr lang="en-US" dirty="0"/>
          </a:p>
        </p:txBody>
      </p:sp>
      <p:sp>
        <p:nvSpPr>
          <p:cNvPr id="3" name="Content Placeholder 2"/>
          <p:cNvSpPr>
            <a:spLocks noGrp="1"/>
          </p:cNvSpPr>
          <p:nvPr>
            <p:ph idx="1"/>
          </p:nvPr>
        </p:nvSpPr>
        <p:spPr>
          <a:xfrm>
            <a:off x="457200" y="1371600"/>
            <a:ext cx="8229600" cy="5334000"/>
          </a:xfrm>
        </p:spPr>
        <p:txBody>
          <a:bodyPr>
            <a:normAutofit lnSpcReduction="10000"/>
          </a:bodyPr>
          <a:lstStyle/>
          <a:p>
            <a:r>
              <a:rPr lang="en-US" dirty="0" smtClean="0"/>
              <a:t>Virtue ethics does focus on individual actions but in a different way than other theories</a:t>
            </a:r>
          </a:p>
          <a:p>
            <a:pPr>
              <a:buNone/>
            </a:pPr>
            <a:endParaRPr lang="en-US" sz="1000" dirty="0" smtClean="0"/>
          </a:p>
          <a:p>
            <a:r>
              <a:rPr lang="en-US" dirty="0" smtClean="0"/>
              <a:t>It assesses the moral worth of an action by “fitting” into different contexts:</a:t>
            </a:r>
          </a:p>
          <a:p>
            <a:pPr lvl="1"/>
            <a:r>
              <a:rPr lang="en-US" dirty="0" smtClean="0"/>
              <a:t>Narrative of a morally exemplary career</a:t>
            </a:r>
          </a:p>
          <a:p>
            <a:pPr lvl="1"/>
            <a:r>
              <a:rPr lang="en-US" dirty="0" smtClean="0"/>
              <a:t>Practice or community</a:t>
            </a:r>
          </a:p>
          <a:p>
            <a:pPr>
              <a:buNone/>
            </a:pPr>
            <a:endParaRPr lang="en-US" sz="1000" dirty="0" smtClean="0"/>
          </a:p>
          <a:p>
            <a:r>
              <a:rPr lang="en-US" dirty="0" smtClean="0"/>
              <a:t>So, an environmental virtue = that which, together with other actions, sustains the “beauty, stability, and integrity of the biotic community”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1: Moral Exemplar</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Would this action fit into the career of a morally exemplary …</a:t>
            </a:r>
          </a:p>
          <a:p>
            <a:pPr lvl="1"/>
            <a:r>
              <a:rPr lang="en-US" dirty="0" smtClean="0"/>
              <a:t>Engineer</a:t>
            </a:r>
          </a:p>
          <a:p>
            <a:pPr lvl="1"/>
            <a:r>
              <a:rPr lang="en-US" dirty="0" smtClean="0"/>
              <a:t>Business practitioner</a:t>
            </a:r>
          </a:p>
          <a:p>
            <a:pPr lvl="1"/>
            <a:r>
              <a:rPr lang="en-US" dirty="0" smtClean="0"/>
              <a:t>Community leader</a:t>
            </a:r>
          </a:p>
          <a:p>
            <a:pPr lvl="1"/>
            <a:endParaRPr lang="en-US" dirty="0" smtClean="0"/>
          </a:p>
          <a:p>
            <a:r>
              <a:rPr lang="en-US" dirty="0" smtClean="0"/>
              <a:t>This action instantiates certain values.  Would I want these values to become central parts of my core self identity?</a:t>
            </a:r>
          </a:p>
          <a:p>
            <a:pPr lvl="1"/>
            <a:r>
              <a:rPr lang="en-US" dirty="0" smtClean="0"/>
              <a:t>How does this action and the values it instantiates fit into my own self-narrative?</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Context 2: Practice</a:t>
            </a:r>
            <a:endParaRPr lang="en-US" dirty="0"/>
          </a:p>
        </p:txBody>
      </p:sp>
      <p:sp>
        <p:nvSpPr>
          <p:cNvPr id="3" name="Content Placeholder 2"/>
          <p:cNvSpPr>
            <a:spLocks noGrp="1"/>
          </p:cNvSpPr>
          <p:nvPr>
            <p:ph idx="1"/>
          </p:nvPr>
        </p:nvSpPr>
        <p:spPr>
          <a:xfrm>
            <a:off x="457200" y="1447800"/>
            <a:ext cx="8229600" cy="5181600"/>
          </a:xfrm>
        </p:spPr>
        <p:txBody>
          <a:bodyPr>
            <a:normAutofit fontScale="85000" lnSpcReduction="10000"/>
          </a:bodyPr>
          <a:lstStyle/>
          <a:p>
            <a:r>
              <a:rPr lang="en-US" dirty="0" smtClean="0"/>
              <a:t>Does this action resonates with the values professed (and actually constitutive of) my practice or profession?</a:t>
            </a:r>
          </a:p>
          <a:p>
            <a:pPr lvl="1"/>
            <a:r>
              <a:rPr lang="en-US" dirty="0" smtClean="0"/>
              <a:t>Doctor: Does this resonate with a practice devoted to health?</a:t>
            </a:r>
          </a:p>
          <a:p>
            <a:pPr lvl="1"/>
            <a:r>
              <a:rPr lang="en-US" dirty="0" smtClean="0"/>
              <a:t>Lawyer: Does this action resonate with a practice devoted to an adversarial approach to justice and truth?</a:t>
            </a:r>
          </a:p>
          <a:p>
            <a:pPr lvl="1"/>
            <a:r>
              <a:rPr lang="en-US" dirty="0" smtClean="0"/>
              <a:t>Engineer: Does this action resonate with a practice devoted to public wellbeing (health and welfare), client fidelity, peer collegiality, and professional integrity</a:t>
            </a:r>
          </a:p>
          <a:p>
            <a:pPr lvl="1"/>
            <a:r>
              <a:rPr lang="en-US" dirty="0" smtClean="0"/>
              <a:t>Business practitioner: Does this practice resonate with the prosperity and sustainability (taken in its widest sense) of the community?</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Agenda</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Use these approaches as lenses through which to examine three cases in environmental ethics</a:t>
            </a:r>
          </a:p>
          <a:p>
            <a:endParaRPr lang="en-US" sz="1000" dirty="0"/>
          </a:p>
          <a:p>
            <a:r>
              <a:rPr lang="en-US" dirty="0" smtClean="0"/>
              <a:t>Give a brief account of each approach</a:t>
            </a:r>
          </a:p>
          <a:p>
            <a:endParaRPr lang="en-US" sz="1000" dirty="0"/>
          </a:p>
          <a:p>
            <a:r>
              <a:rPr lang="en-US" dirty="0" smtClean="0"/>
              <a:t>Raise questions from each approach to help structure an inquiry into the project’s ethical implications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Context 3: Biotic Community</a:t>
            </a:r>
            <a:endParaRPr lang="en-US" dirty="0"/>
          </a:p>
        </p:txBody>
      </p:sp>
      <p:sp>
        <p:nvSpPr>
          <p:cNvPr id="3" name="Content Placeholder 2"/>
          <p:cNvSpPr>
            <a:spLocks noGrp="1"/>
          </p:cNvSpPr>
          <p:nvPr>
            <p:ph idx="1"/>
          </p:nvPr>
        </p:nvSpPr>
        <p:spPr>
          <a:xfrm>
            <a:off x="457200" y="1371600"/>
            <a:ext cx="8229600" cy="5486400"/>
          </a:xfrm>
        </p:spPr>
        <p:txBody>
          <a:bodyPr>
            <a:normAutofit fontScale="92500" lnSpcReduction="10000"/>
          </a:bodyPr>
          <a:lstStyle/>
          <a:p>
            <a:r>
              <a:rPr lang="en-US" dirty="0" smtClean="0"/>
              <a:t>To paraphrase Leopold, does this action resonate with the beauty, stability, and integrity of the biotic community (which includes inanimate as well as animate matter).</a:t>
            </a:r>
          </a:p>
          <a:p>
            <a:endParaRPr lang="en-US" sz="1200" dirty="0" smtClean="0"/>
          </a:p>
          <a:p>
            <a:r>
              <a:rPr lang="en-US" dirty="0" smtClean="0"/>
              <a:t>This involves four virtues (reconfigured from a human context to a trans-human context)</a:t>
            </a:r>
          </a:p>
          <a:p>
            <a:pPr lvl="1"/>
            <a:r>
              <a:rPr lang="en-US" dirty="0" smtClean="0">
                <a:solidFill>
                  <a:srgbClr val="FF0000"/>
                </a:solidFill>
              </a:rPr>
              <a:t>Virtues of position</a:t>
            </a:r>
          </a:p>
          <a:p>
            <a:pPr lvl="1"/>
            <a:r>
              <a:rPr lang="en-US" dirty="0" smtClean="0">
                <a:solidFill>
                  <a:srgbClr val="FF0000"/>
                </a:solidFill>
              </a:rPr>
              <a:t>Virtues of care</a:t>
            </a:r>
          </a:p>
          <a:p>
            <a:pPr lvl="1"/>
            <a:r>
              <a:rPr lang="en-US" dirty="0" smtClean="0">
                <a:solidFill>
                  <a:srgbClr val="FF0000"/>
                </a:solidFill>
              </a:rPr>
              <a:t>Virtues of attunement</a:t>
            </a:r>
          </a:p>
          <a:p>
            <a:pPr lvl="1"/>
            <a:r>
              <a:rPr lang="en-US" dirty="0" smtClean="0">
                <a:solidFill>
                  <a:srgbClr val="FF0000"/>
                </a:solidFill>
              </a:rPr>
              <a:t>Virtues of endurance</a:t>
            </a:r>
          </a:p>
          <a:p>
            <a:pPr lvl="1"/>
            <a:endParaRPr lang="en-US" sz="1100" dirty="0" smtClean="0"/>
          </a:p>
          <a:p>
            <a:r>
              <a:rPr lang="en-US" sz="2300" b="1" dirty="0" err="1" smtClean="0"/>
              <a:t>Louke</a:t>
            </a:r>
            <a:r>
              <a:rPr lang="en-US" sz="2300" b="1" dirty="0" smtClean="0"/>
              <a:t> Van </a:t>
            </a:r>
            <a:r>
              <a:rPr lang="en-US" sz="2300" b="1" dirty="0" err="1" smtClean="0"/>
              <a:t>Wensveen</a:t>
            </a:r>
            <a:r>
              <a:rPr lang="en-US" sz="2300" b="1" dirty="0" smtClean="0"/>
              <a:t>: “Cardinal Environmental Virtues”</a:t>
            </a: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Environmental Virtues from </a:t>
            </a:r>
            <a:r>
              <a:rPr lang="en-US" dirty="0" err="1" smtClean="0"/>
              <a:t>Wensveen</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r>
              <a:rPr lang="en-US" b="1" dirty="0" smtClean="0"/>
              <a:t>Virtues of Position</a:t>
            </a:r>
            <a:r>
              <a:rPr lang="en-US" dirty="0" smtClean="0"/>
              <a:t>: "Constructive habits of seeing ourselves in a particular place in a relational structure and interacting accordingly.”</a:t>
            </a:r>
          </a:p>
          <a:p>
            <a:pPr lvl="1"/>
            <a:r>
              <a:rPr lang="en-US" b="1" dirty="0" smtClean="0">
                <a:solidFill>
                  <a:srgbClr val="FF0000"/>
                </a:solidFill>
              </a:rPr>
              <a:t>Can we integrate energy production technologies</a:t>
            </a:r>
            <a:r>
              <a:rPr lang="en-US" dirty="0" smtClean="0">
                <a:solidFill>
                  <a:srgbClr val="FF0000"/>
                </a:solidFill>
              </a:rPr>
              <a:t> </a:t>
            </a:r>
            <a:r>
              <a:rPr lang="en-US" b="1" dirty="0" smtClean="0">
                <a:solidFill>
                  <a:srgbClr val="FF0000"/>
                </a:solidFill>
              </a:rPr>
              <a:t>with the surrounding natural environment?</a:t>
            </a:r>
          </a:p>
          <a:p>
            <a:pPr lvl="1"/>
            <a:endParaRPr lang="en-US" sz="1000" b="1" dirty="0" smtClean="0">
              <a:solidFill>
                <a:srgbClr val="FF0000"/>
              </a:solidFill>
            </a:endParaRPr>
          </a:p>
          <a:p>
            <a:r>
              <a:rPr lang="en-US" b="1" dirty="0" smtClean="0"/>
              <a:t>Examples:</a:t>
            </a:r>
          </a:p>
          <a:p>
            <a:pPr lvl="1"/>
            <a:r>
              <a:rPr lang="en-US" dirty="0" smtClean="0"/>
              <a:t>Humility, self-acceptance, gratitude, appreciation of good in others, prudence, and practical judgment</a:t>
            </a:r>
          </a:p>
          <a:p>
            <a:pPr lvl="1"/>
            <a:endParaRPr lang="en-US" sz="1200" dirty="0" smtClean="0"/>
          </a:p>
          <a:p>
            <a:r>
              <a:rPr lang="en-US" b="1" dirty="0" smtClean="0"/>
              <a:t>Question</a:t>
            </a:r>
            <a:r>
              <a:rPr lang="en-US" dirty="0" smtClean="0"/>
              <a:t>: </a:t>
            </a:r>
          </a:p>
          <a:p>
            <a:pPr lvl="1"/>
            <a:r>
              <a:rPr lang="en-US" b="1" dirty="0" smtClean="0">
                <a:solidFill>
                  <a:srgbClr val="FF0000"/>
                </a:solidFill>
              </a:rPr>
              <a:t>Do the technologies in our cases resonate with virtues such as </a:t>
            </a:r>
            <a:r>
              <a:rPr lang="en-US" b="1" i="1" dirty="0" smtClean="0">
                <a:solidFill>
                  <a:srgbClr val="FF0000"/>
                </a:solidFill>
              </a:rPr>
              <a:t>humility</a:t>
            </a:r>
            <a:r>
              <a:rPr lang="en-US" b="1" dirty="0" smtClean="0">
                <a:solidFill>
                  <a:srgbClr val="FF0000"/>
                </a:solidFill>
              </a:rPr>
              <a:t>?  Or do they express corresponding vices such as greed, arrogance, and imprudence?</a:t>
            </a:r>
          </a:p>
          <a:p>
            <a:endParaRPr lang="en-US" sz="1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Environmental Virtues from </a:t>
            </a:r>
            <a:r>
              <a:rPr lang="en-US" dirty="0" err="1" smtClean="0"/>
              <a:t>Wensveen</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endParaRPr lang="en-US" sz="1000" dirty="0"/>
          </a:p>
          <a:p>
            <a:r>
              <a:rPr lang="en-US" b="1" dirty="0" smtClean="0"/>
              <a:t>Virtues of Care</a:t>
            </a:r>
            <a:r>
              <a:rPr lang="en-US" dirty="0" smtClean="0"/>
              <a:t>: "habits of constructive involvement within the relational structure where we have found our place.  How widely do we cast our sensors in order to learn what is needed around us?“</a:t>
            </a:r>
          </a:p>
          <a:p>
            <a:pPr lvl="1"/>
            <a:r>
              <a:rPr lang="en-US" b="1" dirty="0" smtClean="0">
                <a:solidFill>
                  <a:srgbClr val="FF0000"/>
                </a:solidFill>
              </a:rPr>
              <a:t>Honing in on weak points in the ecosystem and calibrating action to address these vulnerabilities</a:t>
            </a:r>
          </a:p>
          <a:p>
            <a:pPr lvl="1"/>
            <a:endParaRPr lang="en-US" sz="1300" b="1" dirty="0" smtClean="0">
              <a:solidFill>
                <a:srgbClr val="FF0000"/>
              </a:solidFill>
            </a:endParaRPr>
          </a:p>
          <a:p>
            <a:r>
              <a:rPr lang="en-US" b="1" dirty="0" smtClean="0"/>
              <a:t>Examples:</a:t>
            </a:r>
          </a:p>
          <a:p>
            <a:pPr lvl="1"/>
            <a:r>
              <a:rPr lang="en-US" dirty="0" smtClean="0"/>
              <a:t>Attentiveness, benevolence, loving nature, friendship</a:t>
            </a:r>
          </a:p>
          <a:p>
            <a:pPr lvl="1"/>
            <a:endParaRPr lang="en-US" sz="1300" dirty="0" smtClean="0"/>
          </a:p>
          <a:p>
            <a:r>
              <a:rPr lang="en-US" b="1" dirty="0" smtClean="0"/>
              <a:t>Question</a:t>
            </a:r>
            <a:r>
              <a:rPr lang="en-US" dirty="0" smtClean="0"/>
              <a:t>: </a:t>
            </a:r>
          </a:p>
          <a:p>
            <a:pPr lvl="1"/>
            <a:r>
              <a:rPr lang="en-US" b="1" dirty="0" smtClean="0">
                <a:solidFill>
                  <a:srgbClr val="FF0000"/>
                </a:solidFill>
              </a:rPr>
              <a:t>Do the technologies under consideration in design and execution resonate with </a:t>
            </a:r>
            <a:r>
              <a:rPr lang="en-US" b="1" i="1" dirty="0" smtClean="0">
                <a:solidFill>
                  <a:srgbClr val="FF0000"/>
                </a:solidFill>
              </a:rPr>
              <a:t>attentiveness</a:t>
            </a:r>
            <a:r>
              <a:rPr lang="en-US" b="1" dirty="0" smtClean="0">
                <a:solidFill>
                  <a:srgbClr val="FF0000"/>
                </a:solidFill>
              </a:rPr>
              <a:t> and </a:t>
            </a:r>
            <a:r>
              <a:rPr lang="en-US" b="1" i="1" dirty="0" smtClean="0">
                <a:solidFill>
                  <a:srgbClr val="FF0000"/>
                </a:solidFill>
              </a:rPr>
              <a:t>benevolence</a:t>
            </a:r>
            <a:r>
              <a:rPr lang="en-US" b="1" dirty="0" smtClean="0">
                <a:solidFill>
                  <a:srgbClr val="FF0000"/>
                </a:solidFill>
              </a:rPr>
              <a:t>?  Do they fall into vices such as insensitivity and malevolence (or indifference)?</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Environmental Virtues</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r>
              <a:rPr lang="en-US" b="1" dirty="0" smtClean="0"/>
              <a:t>Virtues of Attunement</a:t>
            </a:r>
            <a:r>
              <a:rPr lang="en-US" dirty="0" smtClean="0"/>
              <a:t>: "habits of handling temptations by adjusting our positive, outgoing drives and emotions to match our chosen place and degree of constructive, </a:t>
            </a:r>
            <a:r>
              <a:rPr lang="en-US" dirty="0" err="1" smtClean="0"/>
              <a:t>ecosocial</a:t>
            </a:r>
            <a:r>
              <a:rPr lang="en-US" dirty="0" smtClean="0"/>
              <a:t> engagement." </a:t>
            </a:r>
          </a:p>
          <a:p>
            <a:pPr lvl="1"/>
            <a:r>
              <a:rPr lang="en-US" b="1" dirty="0" smtClean="0">
                <a:solidFill>
                  <a:srgbClr val="FF0000"/>
                </a:solidFill>
              </a:rPr>
              <a:t>Can energy conservation be a source of solidarity and also defuse the current energy crisis in PR? (reconfigures temperance)</a:t>
            </a:r>
          </a:p>
          <a:p>
            <a:pPr lvl="1"/>
            <a:endParaRPr lang="en-US" sz="1000" b="1" dirty="0" smtClean="0">
              <a:solidFill>
                <a:srgbClr val="FF0000"/>
              </a:solidFill>
            </a:endParaRPr>
          </a:p>
          <a:p>
            <a:r>
              <a:rPr lang="en-US" b="1" dirty="0" smtClean="0"/>
              <a:t>Examples:</a:t>
            </a:r>
          </a:p>
          <a:p>
            <a:pPr lvl="1"/>
            <a:r>
              <a:rPr lang="en-US" dirty="0" smtClean="0"/>
              <a:t>Frugality and simplicity</a:t>
            </a:r>
          </a:p>
          <a:p>
            <a:pPr lvl="1"/>
            <a:endParaRPr lang="en-US" sz="1200" dirty="0" smtClean="0"/>
          </a:p>
          <a:p>
            <a:r>
              <a:rPr lang="en-US" b="1" dirty="0" smtClean="0"/>
              <a:t>Question</a:t>
            </a:r>
            <a:r>
              <a:rPr lang="en-US" dirty="0" smtClean="0"/>
              <a:t>: </a:t>
            </a:r>
          </a:p>
          <a:p>
            <a:pPr lvl="1"/>
            <a:r>
              <a:rPr lang="en-US" b="1" dirty="0" smtClean="0">
                <a:solidFill>
                  <a:srgbClr val="FF0000"/>
                </a:solidFill>
              </a:rPr>
              <a:t>Do the technologies under consideration express virtues or values like </a:t>
            </a:r>
            <a:r>
              <a:rPr lang="en-US" b="1" i="1" dirty="0" smtClean="0">
                <a:solidFill>
                  <a:srgbClr val="FF0000"/>
                </a:solidFill>
              </a:rPr>
              <a:t>frugality</a:t>
            </a:r>
            <a:r>
              <a:rPr lang="en-US" b="1" dirty="0" smtClean="0">
                <a:solidFill>
                  <a:srgbClr val="FF0000"/>
                </a:solidFill>
              </a:rPr>
              <a:t> and </a:t>
            </a:r>
            <a:r>
              <a:rPr lang="en-US" b="1" i="1" dirty="0" smtClean="0">
                <a:solidFill>
                  <a:srgbClr val="FF0000"/>
                </a:solidFill>
              </a:rPr>
              <a:t>simplicity</a:t>
            </a:r>
            <a:r>
              <a:rPr lang="en-US" b="1" dirty="0" smtClean="0">
                <a:solidFill>
                  <a:srgbClr val="FF0000"/>
                </a:solidFill>
              </a:rPr>
              <a:t>?  Do they express the vices of manifest and concealed complexity?  (Winner)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Environmental Virtues</a:t>
            </a:r>
            <a:endParaRPr lang="en-US" dirty="0"/>
          </a:p>
        </p:txBody>
      </p:sp>
      <p:sp>
        <p:nvSpPr>
          <p:cNvPr id="3" name="Content Placeholder 2"/>
          <p:cNvSpPr>
            <a:spLocks noGrp="1"/>
          </p:cNvSpPr>
          <p:nvPr>
            <p:ph idx="1"/>
          </p:nvPr>
        </p:nvSpPr>
        <p:spPr>
          <a:xfrm>
            <a:off x="457200" y="1371600"/>
            <a:ext cx="8229600" cy="5486400"/>
          </a:xfrm>
        </p:spPr>
        <p:txBody>
          <a:bodyPr>
            <a:normAutofit fontScale="85000" lnSpcReduction="20000"/>
          </a:bodyPr>
          <a:lstStyle/>
          <a:p>
            <a:r>
              <a:rPr lang="en-US" b="1" dirty="0" smtClean="0"/>
              <a:t>Virtues of Endurance</a:t>
            </a:r>
            <a:r>
              <a:rPr lang="en-US" dirty="0" smtClean="0"/>
              <a:t>: </a:t>
            </a:r>
            <a:r>
              <a:rPr lang="en-US" sz="2800" dirty="0" smtClean="0"/>
              <a:t>"habits of facing dangers and difficulties by handling our negative, protective drives and emotions in such a way that we can sustain our chosen sense of place and degree of constructive </a:t>
            </a:r>
            <a:r>
              <a:rPr lang="en-US" sz="2800" dirty="0" err="1" smtClean="0"/>
              <a:t>ecosocial</a:t>
            </a:r>
            <a:r>
              <a:rPr lang="en-US" sz="2800" dirty="0" smtClean="0"/>
              <a:t> engagement."  </a:t>
            </a:r>
            <a:endParaRPr lang="en-US" dirty="0" smtClean="0"/>
          </a:p>
          <a:p>
            <a:pPr lvl="1"/>
            <a:r>
              <a:rPr lang="en-US" b="1" dirty="0" smtClean="0">
                <a:solidFill>
                  <a:srgbClr val="FF0000"/>
                </a:solidFill>
              </a:rPr>
              <a:t>Can Puerto Ricans act resolutely and ethically in the face of environmental and economic crises?  (Integration, compromise, and ethical trade-offs</a:t>
            </a:r>
          </a:p>
          <a:p>
            <a:endParaRPr lang="en-US" sz="1100" dirty="0" smtClean="0"/>
          </a:p>
          <a:p>
            <a:r>
              <a:rPr lang="en-US" b="1" dirty="0" smtClean="0"/>
              <a:t>Examples</a:t>
            </a:r>
            <a:r>
              <a:rPr lang="en-US" sz="4000" dirty="0" smtClean="0"/>
              <a:t>:</a:t>
            </a:r>
          </a:p>
          <a:p>
            <a:pPr lvl="1"/>
            <a:r>
              <a:rPr lang="en-US" dirty="0" smtClean="0"/>
              <a:t>Tenacity (mean between apathy and obsession), loyalty, perseverance</a:t>
            </a:r>
          </a:p>
          <a:p>
            <a:pPr lvl="1"/>
            <a:endParaRPr lang="en-US" sz="1200" dirty="0" smtClean="0"/>
          </a:p>
          <a:p>
            <a:r>
              <a:rPr lang="en-US" b="1" dirty="0" smtClean="0"/>
              <a:t>Question</a:t>
            </a:r>
            <a:r>
              <a:rPr lang="en-US" dirty="0" smtClean="0"/>
              <a:t>:</a:t>
            </a:r>
          </a:p>
          <a:p>
            <a:pPr lvl="1"/>
            <a:r>
              <a:rPr lang="en-US" b="1" dirty="0" smtClean="0">
                <a:solidFill>
                  <a:srgbClr val="FF0000"/>
                </a:solidFill>
              </a:rPr>
              <a:t>Does the Via Verde express tenacity, loyalty, and perseverance especially in relation to the natural environment?  Does it target the corresponding vices?</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274638"/>
            <a:ext cx="8229600" cy="639762"/>
          </a:xfrm>
        </p:spPr>
        <p:txBody>
          <a:bodyPr>
            <a:normAutofit fontScale="90000"/>
          </a:bodyPr>
          <a:lstStyle/>
          <a:p>
            <a:pPr eaLnBrk="1" hangingPunct="1"/>
            <a:r>
              <a:rPr lang="en-US" dirty="0" smtClean="0"/>
              <a:t>Framing Solutions</a:t>
            </a:r>
          </a:p>
        </p:txBody>
      </p:sp>
      <p:sp>
        <p:nvSpPr>
          <p:cNvPr id="49155" name="Content Placeholder 2"/>
          <p:cNvSpPr>
            <a:spLocks noGrp="1"/>
          </p:cNvSpPr>
          <p:nvPr>
            <p:ph idx="1"/>
          </p:nvPr>
        </p:nvSpPr>
        <p:spPr>
          <a:xfrm>
            <a:off x="457200" y="1066800"/>
            <a:ext cx="8229600" cy="5562600"/>
          </a:xfrm>
        </p:spPr>
        <p:txBody>
          <a:bodyPr>
            <a:normAutofit fontScale="77500" lnSpcReduction="20000"/>
          </a:bodyPr>
          <a:lstStyle/>
          <a:p>
            <a:pPr eaLnBrk="1" hangingPunct="1"/>
            <a:r>
              <a:rPr lang="en-US" dirty="0" smtClean="0"/>
              <a:t>Two Paradigms</a:t>
            </a:r>
          </a:p>
          <a:p>
            <a:pPr lvl="1" eaLnBrk="1" hangingPunct="1"/>
            <a:r>
              <a:rPr lang="en-US" dirty="0" smtClean="0"/>
              <a:t>Follow the current paradigm</a:t>
            </a:r>
          </a:p>
          <a:p>
            <a:pPr lvl="2" eaLnBrk="1" hangingPunct="1"/>
            <a:r>
              <a:rPr lang="en-US" dirty="0" smtClean="0"/>
              <a:t>Energy growth</a:t>
            </a:r>
          </a:p>
          <a:p>
            <a:pPr lvl="2" eaLnBrk="1" hangingPunct="1"/>
            <a:r>
              <a:rPr lang="en-US" dirty="0" smtClean="0"/>
              <a:t>Reduce immediate costs</a:t>
            </a:r>
          </a:p>
          <a:p>
            <a:pPr lvl="2" eaLnBrk="1" hangingPunct="1"/>
            <a:r>
              <a:rPr lang="en-US" dirty="0" smtClean="0"/>
              <a:t>Diversify sources (using non-renewable resources)</a:t>
            </a:r>
          </a:p>
          <a:p>
            <a:pPr lvl="2" eaLnBrk="1" hangingPunct="1"/>
            <a:r>
              <a:rPr lang="en-US" dirty="0" smtClean="0"/>
              <a:t>Keep energy production centralized and technologically sophisticated (complicated)</a:t>
            </a:r>
          </a:p>
          <a:p>
            <a:pPr lvl="2" eaLnBrk="1" hangingPunct="1"/>
            <a:endParaRPr lang="en-US" dirty="0" smtClean="0"/>
          </a:p>
          <a:p>
            <a:pPr lvl="1" eaLnBrk="1" hangingPunct="1"/>
            <a:r>
              <a:rPr lang="en-US" dirty="0" smtClean="0"/>
              <a:t>New paradigm (new goal)</a:t>
            </a:r>
          </a:p>
          <a:p>
            <a:pPr lvl="2" eaLnBrk="1" hangingPunct="1"/>
            <a:r>
              <a:rPr lang="en-US" dirty="0" smtClean="0"/>
              <a:t>Energy Independence</a:t>
            </a:r>
          </a:p>
          <a:p>
            <a:pPr lvl="2" eaLnBrk="1" hangingPunct="1"/>
            <a:r>
              <a:rPr lang="en-US" dirty="0" smtClean="0"/>
              <a:t>Reduce usage through conservation and technology (smart grids and IPRs)</a:t>
            </a:r>
          </a:p>
          <a:p>
            <a:pPr lvl="2" eaLnBrk="1" hangingPunct="1"/>
            <a:r>
              <a:rPr lang="en-US" dirty="0" smtClean="0"/>
              <a:t>Decentralization and simplification of energy production</a:t>
            </a:r>
          </a:p>
          <a:p>
            <a:pPr lvl="2" eaLnBrk="1" hangingPunct="1"/>
            <a:r>
              <a:rPr lang="en-US" dirty="0" smtClean="0"/>
              <a:t>Diversify sources</a:t>
            </a:r>
          </a:p>
          <a:p>
            <a:pPr lvl="2" eaLnBrk="1" hangingPunct="1"/>
            <a:r>
              <a:rPr lang="en-US" dirty="0" smtClean="0"/>
              <a:t>Make use of renewable resources</a:t>
            </a:r>
          </a:p>
          <a:p>
            <a:pPr lvl="2" eaLnBrk="1" hangingPunct="1"/>
            <a:endParaRPr lang="en-US" dirty="0" smtClean="0"/>
          </a:p>
          <a:p>
            <a:pPr lvl="1"/>
            <a:r>
              <a:rPr lang="en-US" dirty="0" smtClean="0"/>
              <a:t>Use of “paradigm” is appropriate here—represent two different ways of approaching the PR energy “crises”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Virtue Perspective on Paradigm Choice</a:t>
            </a:r>
            <a:endParaRPr lang="en-US" dirty="0"/>
          </a:p>
        </p:txBody>
      </p:sp>
      <p:sp>
        <p:nvSpPr>
          <p:cNvPr id="3" name="Content Placeholder 2"/>
          <p:cNvSpPr>
            <a:spLocks noGrp="1"/>
          </p:cNvSpPr>
          <p:nvPr>
            <p:ph idx="1"/>
          </p:nvPr>
        </p:nvSpPr>
        <p:spPr>
          <a:xfrm>
            <a:off x="457200" y="1600200"/>
            <a:ext cx="8229600" cy="4876800"/>
          </a:xfrm>
        </p:spPr>
        <p:txBody>
          <a:bodyPr>
            <a:normAutofit lnSpcReduction="10000"/>
          </a:bodyPr>
          <a:lstStyle/>
          <a:p>
            <a:r>
              <a:rPr lang="en-US" dirty="0" smtClean="0"/>
              <a:t>These paradigms also represent two fundamentally different paths for PR</a:t>
            </a:r>
          </a:p>
          <a:p>
            <a:endParaRPr lang="en-US" sz="1200" dirty="0" smtClean="0"/>
          </a:p>
          <a:p>
            <a:r>
              <a:rPr lang="en-US" dirty="0" smtClean="0"/>
              <a:t>Choice not only expresses who we are (our collective identity or character) but will, partially, constitute who we will become</a:t>
            </a:r>
          </a:p>
          <a:p>
            <a:endParaRPr lang="en-US" sz="1100" dirty="0"/>
          </a:p>
          <a:p>
            <a:r>
              <a:rPr lang="en-US" dirty="0" smtClean="0"/>
              <a:t>So, seeing these two paradigms and their associated virtues and vices, virtue ethics has us ask what kind of people we wish to become</a:t>
            </a:r>
          </a:p>
          <a:p>
            <a:pPr lvl="1"/>
            <a:r>
              <a:rPr lang="en-US" dirty="0" smtClean="0"/>
              <a:t>Each choice expresses fundamental dispositions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Values Expressed by Participants</a:t>
            </a:r>
            <a:endParaRPr lang="en-US" dirty="0"/>
          </a:p>
        </p:txBody>
      </p:sp>
      <p:sp>
        <p:nvSpPr>
          <p:cNvPr id="3" name="Content Placeholder 2"/>
          <p:cNvSpPr>
            <a:spLocks noGrp="1"/>
          </p:cNvSpPr>
          <p:nvPr>
            <p:ph idx="1"/>
          </p:nvPr>
        </p:nvSpPr>
        <p:spPr>
          <a:xfrm>
            <a:off x="457200" y="1371600"/>
            <a:ext cx="8229600" cy="5334000"/>
          </a:xfrm>
        </p:spPr>
        <p:txBody>
          <a:bodyPr>
            <a:normAutofit lnSpcReduction="10000"/>
          </a:bodyPr>
          <a:lstStyle/>
          <a:p>
            <a:r>
              <a:rPr lang="en-US" b="1" dirty="0" smtClean="0"/>
              <a:t>Values Sensitive to Context</a:t>
            </a:r>
            <a:r>
              <a:rPr lang="en-US" dirty="0" smtClean="0"/>
              <a:t>: </a:t>
            </a:r>
          </a:p>
          <a:p>
            <a:pPr lvl="1"/>
            <a:r>
              <a:rPr lang="en-US" dirty="0" smtClean="0"/>
              <a:t>Values Expressed by Signal Events (</a:t>
            </a:r>
            <a:r>
              <a:rPr lang="en-US" dirty="0" err="1" smtClean="0"/>
              <a:t>Cogentrix</a:t>
            </a:r>
            <a:r>
              <a:rPr lang="en-US" dirty="0" smtClean="0"/>
              <a:t>, Copper Mining, CAPECO explosion, Zoe </a:t>
            </a:r>
            <a:r>
              <a:rPr lang="en-US" dirty="0" err="1" smtClean="0"/>
              <a:t>Colocotroni</a:t>
            </a:r>
            <a:r>
              <a:rPr lang="en-US" dirty="0" smtClean="0"/>
              <a:t> Oil Spill)</a:t>
            </a:r>
          </a:p>
          <a:p>
            <a:pPr lvl="1"/>
            <a:r>
              <a:rPr lang="en-US" dirty="0" smtClean="0"/>
              <a:t>Values telescoped into the image of </a:t>
            </a:r>
            <a:r>
              <a:rPr lang="en-US" dirty="0" err="1" smtClean="0"/>
              <a:t>Jibaro</a:t>
            </a:r>
            <a:endParaRPr lang="en-US" dirty="0" smtClean="0"/>
          </a:p>
          <a:p>
            <a:pPr lvl="1"/>
            <a:r>
              <a:rPr lang="en-US" dirty="0" smtClean="0"/>
              <a:t>Environmental and social justice</a:t>
            </a:r>
          </a:p>
          <a:p>
            <a:pPr lvl="1"/>
            <a:r>
              <a:rPr lang="en-US" dirty="0" smtClean="0"/>
              <a:t>Health and Safety</a:t>
            </a:r>
          </a:p>
          <a:p>
            <a:pPr lvl="1"/>
            <a:r>
              <a:rPr lang="en-US" dirty="0" smtClean="0"/>
              <a:t>Autonomy</a:t>
            </a:r>
          </a:p>
          <a:p>
            <a:pPr lvl="1"/>
            <a:r>
              <a:rPr lang="en-US" dirty="0" smtClean="0"/>
              <a:t>Identification with Land, History, Tradition.  </a:t>
            </a:r>
          </a:p>
          <a:p>
            <a:pPr lvl="2"/>
            <a:r>
              <a:rPr lang="en-US" dirty="0" smtClean="0"/>
              <a:t>These values, in their thick sense, depend on the quality of the discourse generated within the community.</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371600"/>
            <a:ext cx="8229600" cy="5486400"/>
          </a:xfrm>
        </p:spPr>
        <p:txBody>
          <a:bodyPr>
            <a:normAutofit fontScale="92500" lnSpcReduction="20000"/>
          </a:bodyPr>
          <a:lstStyle/>
          <a:p>
            <a:r>
              <a:rPr lang="en-US" dirty="0" smtClean="0"/>
              <a:t>Examined four approaches to environmental ethics</a:t>
            </a:r>
          </a:p>
          <a:p>
            <a:endParaRPr lang="en-US" sz="1100" dirty="0" smtClean="0"/>
          </a:p>
          <a:p>
            <a:r>
              <a:rPr lang="en-US" dirty="0" smtClean="0"/>
              <a:t>Interpreted approaches as lenses that highlighted certain aspects and de-emphasized others</a:t>
            </a:r>
          </a:p>
          <a:p>
            <a:endParaRPr lang="en-US" sz="1100" dirty="0" smtClean="0"/>
          </a:p>
          <a:p>
            <a:r>
              <a:rPr lang="en-US" dirty="0" smtClean="0"/>
              <a:t>Each approach generated questions pertinent to the ethics of the Via Verde Project</a:t>
            </a:r>
          </a:p>
          <a:p>
            <a:endParaRPr lang="en-US" sz="1100" dirty="0" smtClean="0"/>
          </a:p>
          <a:p>
            <a:r>
              <a:rPr lang="en-US" dirty="0" smtClean="0"/>
              <a:t>Choice between energy paradigms expresses our character as a community, as a nation, as a society</a:t>
            </a:r>
          </a:p>
          <a:p>
            <a:pPr lvl="1"/>
            <a:r>
              <a:rPr lang="en-US" dirty="0" smtClean="0"/>
              <a:t>Choice and action reflect existing character</a:t>
            </a:r>
          </a:p>
          <a:p>
            <a:pPr lvl="1"/>
            <a:r>
              <a:rPr lang="en-US" dirty="0" smtClean="0"/>
              <a:t>But they also inaugurate a future that constitutes who we are to become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William J. Frey</a:t>
            </a:r>
          </a:p>
          <a:p>
            <a:r>
              <a:rPr lang="en-US" dirty="0" smtClean="0"/>
              <a:t>College of Business Administration</a:t>
            </a:r>
          </a:p>
          <a:p>
            <a:r>
              <a:rPr lang="en-US" dirty="0" smtClean="0"/>
              <a:t>UPRM</a:t>
            </a:r>
          </a:p>
          <a:p>
            <a:r>
              <a:rPr lang="en-US" dirty="0" smtClean="0"/>
              <a:t>freyuprm@yahoo.com</a:t>
            </a:r>
          </a:p>
          <a:p>
            <a:r>
              <a:rPr lang="en-US" dirty="0" smtClean="0"/>
              <a:t>williamjoseph.frey@upr.edu </a:t>
            </a:r>
          </a:p>
          <a:p>
            <a:endParaRPr lang="en-US" dirty="0" smtClean="0"/>
          </a:p>
          <a:p>
            <a:r>
              <a:rPr lang="en-US" dirty="0" smtClean="0"/>
              <a:t>http://cnx.org/content/m32584/latest/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Environmental Ethics Rectangle</a:t>
            </a:r>
            <a:endParaRPr lang="en-US" dirty="0"/>
          </a:p>
        </p:txBody>
      </p:sp>
      <p:graphicFrame>
        <p:nvGraphicFramePr>
          <p:cNvPr id="4" name="Content Placeholder 3"/>
          <p:cNvGraphicFramePr>
            <a:graphicFrameLocks noGrp="1"/>
          </p:cNvGraphicFramePr>
          <p:nvPr>
            <p:ph idx="1"/>
          </p:nvPr>
        </p:nvGraphicFramePr>
        <p:xfrm>
          <a:off x="381000" y="1219200"/>
          <a:ext cx="8229600" cy="5486400"/>
        </p:xfrm>
        <a:graphic>
          <a:graphicData uri="http://schemas.openxmlformats.org/drawingml/2006/table">
            <a:tbl>
              <a:tblPr firstRow="1" bandRow="1">
                <a:tableStyleId>{5C22544A-7EE6-4342-B048-85BDC9FD1C3A}</a:tableStyleId>
              </a:tblPr>
              <a:tblGrid>
                <a:gridCol w="2743200"/>
                <a:gridCol w="2743200"/>
                <a:gridCol w="2743200"/>
              </a:tblGrid>
              <a:tr h="871369">
                <a:tc>
                  <a:txBody>
                    <a:bodyPr/>
                    <a:lstStyle/>
                    <a:p>
                      <a:endParaRPr lang="en-US" dirty="0"/>
                    </a:p>
                  </a:txBody>
                  <a:tcPr/>
                </a:tc>
                <a:tc>
                  <a:txBody>
                    <a:bodyPr/>
                    <a:lstStyle/>
                    <a:p>
                      <a:r>
                        <a:rPr lang="en-US" sz="2400" dirty="0" smtClean="0"/>
                        <a:t>Anthropocentric</a:t>
                      </a:r>
                      <a:endParaRPr lang="en-US" sz="2400" dirty="0"/>
                    </a:p>
                  </a:txBody>
                  <a:tcPr/>
                </a:tc>
                <a:tc>
                  <a:txBody>
                    <a:bodyPr/>
                    <a:lstStyle/>
                    <a:p>
                      <a:r>
                        <a:rPr lang="en-US" sz="2400" dirty="0" smtClean="0"/>
                        <a:t>Non-anthropocentric</a:t>
                      </a:r>
                      <a:endParaRPr lang="en-US" sz="2400" dirty="0"/>
                    </a:p>
                  </a:txBody>
                  <a:tcPr/>
                </a:tc>
              </a:tr>
              <a:tr h="2162287">
                <a:tc>
                  <a:txBody>
                    <a:bodyPr/>
                    <a:lstStyle/>
                    <a:p>
                      <a:r>
                        <a:rPr lang="en-US" sz="2400" b="1" dirty="0" smtClean="0">
                          <a:solidFill>
                            <a:srgbClr val="FF0000"/>
                          </a:solidFill>
                        </a:rPr>
                        <a:t>Holistic</a:t>
                      </a:r>
                      <a:endParaRPr lang="en-US" sz="2400" b="1" dirty="0">
                        <a:solidFill>
                          <a:srgbClr val="FF0000"/>
                        </a:solidFill>
                      </a:endParaRPr>
                    </a:p>
                  </a:txBody>
                  <a:tcPr/>
                </a:tc>
                <a:tc>
                  <a:txBody>
                    <a:bodyPr/>
                    <a:lstStyle/>
                    <a:p>
                      <a:r>
                        <a:rPr lang="en-US" sz="2000" b="1" dirty="0" smtClean="0">
                          <a:solidFill>
                            <a:schemeClr val="tx1"/>
                          </a:solidFill>
                        </a:rPr>
                        <a:t>Agrarianism</a:t>
                      </a:r>
                      <a:r>
                        <a:rPr lang="en-US" dirty="0" smtClean="0"/>
                        <a:t>: Humans transform nature by agriculture</a:t>
                      </a:r>
                      <a:r>
                        <a:rPr lang="en-US" baseline="0" dirty="0" smtClean="0"/>
                        <a:t> but understand the farm as ecosystem (Berry, Jefferson, Jackson)</a:t>
                      </a:r>
                      <a:endParaRPr lang="en-US" dirty="0"/>
                    </a:p>
                  </a:txBody>
                  <a:tcPr/>
                </a:tc>
                <a:tc>
                  <a:txBody>
                    <a:bodyPr/>
                    <a:lstStyle/>
                    <a:p>
                      <a:r>
                        <a:rPr lang="en-US" sz="2000" b="1" dirty="0" err="1" smtClean="0">
                          <a:solidFill>
                            <a:schemeClr val="tx1"/>
                          </a:solidFill>
                        </a:rPr>
                        <a:t>Ecocentrism</a:t>
                      </a:r>
                      <a:r>
                        <a:rPr lang="en-US" dirty="0" smtClean="0"/>
                        <a:t>: “A thing is good if it promotes the integrity,</a:t>
                      </a:r>
                      <a:r>
                        <a:rPr lang="en-US" baseline="0" dirty="0" smtClean="0"/>
                        <a:t> beauty, and stability of the biotic community.”</a:t>
                      </a:r>
                    </a:p>
                    <a:p>
                      <a:r>
                        <a:rPr lang="en-US" baseline="0" dirty="0" smtClean="0"/>
                        <a:t>Focus on biotic community conceived holistically</a:t>
                      </a:r>
                      <a:endParaRPr lang="en-US" dirty="0"/>
                    </a:p>
                  </a:txBody>
                  <a:tcPr/>
                </a:tc>
              </a:tr>
              <a:tr h="2452744">
                <a:tc>
                  <a:txBody>
                    <a:bodyPr/>
                    <a:lstStyle/>
                    <a:p>
                      <a:r>
                        <a:rPr lang="en-US" sz="2400" b="1" dirty="0" smtClean="0">
                          <a:solidFill>
                            <a:srgbClr val="FF0000"/>
                          </a:solidFill>
                        </a:rPr>
                        <a:t>Individualistic</a:t>
                      </a:r>
                      <a:endParaRPr lang="en-US" b="1" dirty="0">
                        <a:solidFill>
                          <a:srgbClr val="FF0000"/>
                        </a:solidFill>
                      </a:endParaRPr>
                    </a:p>
                  </a:txBody>
                  <a:tcPr/>
                </a:tc>
                <a:tc>
                  <a:txBody>
                    <a:bodyPr/>
                    <a:lstStyle/>
                    <a:p>
                      <a:r>
                        <a:rPr lang="en-US" sz="2000" b="1" dirty="0" err="1" smtClean="0">
                          <a:solidFill>
                            <a:schemeClr val="tx1"/>
                          </a:solidFill>
                        </a:rPr>
                        <a:t>Extensionism</a:t>
                      </a:r>
                      <a:r>
                        <a:rPr lang="en-US" dirty="0" smtClean="0"/>
                        <a:t>: Individualistic ethical approaches such as Utilitarianism and Deontology are extended to cover non-humans. (Singer for Utilitarianism</a:t>
                      </a:r>
                      <a:r>
                        <a:rPr lang="en-US" baseline="0" dirty="0" smtClean="0"/>
                        <a:t> and Regan for Deontology)</a:t>
                      </a:r>
                      <a:endParaRPr lang="en-US" dirty="0"/>
                    </a:p>
                  </a:txBody>
                  <a:tcPr/>
                </a:tc>
                <a:tc>
                  <a:txBody>
                    <a:bodyPr/>
                    <a:lstStyle/>
                    <a:p>
                      <a:r>
                        <a:rPr lang="en-US" sz="2000" b="1" dirty="0" smtClean="0">
                          <a:solidFill>
                            <a:schemeClr val="tx1"/>
                          </a:solidFill>
                        </a:rPr>
                        <a:t>Biocentrism</a:t>
                      </a:r>
                      <a:r>
                        <a:rPr lang="en-US" dirty="0" smtClean="0"/>
                        <a:t>: obligations not</a:t>
                      </a:r>
                      <a:r>
                        <a:rPr lang="en-US" baseline="0" dirty="0" smtClean="0"/>
                        <a:t> to interfere with teleological centers of a life.  Basic , non-human </a:t>
                      </a:r>
                      <a:r>
                        <a:rPr lang="en-US" baseline="0" dirty="0" err="1" smtClean="0"/>
                        <a:t>telos</a:t>
                      </a:r>
                      <a:r>
                        <a:rPr lang="en-US" baseline="0" dirty="0" smtClean="0"/>
                        <a:t> can trump non-basic and even basic human interests.</a:t>
                      </a:r>
                      <a:endParaRPr lang="en-US"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Classify according to method</a:t>
            </a:r>
            <a:endParaRPr lang="en-US" dirty="0"/>
          </a:p>
        </p:txBody>
      </p:sp>
      <p:sp>
        <p:nvSpPr>
          <p:cNvPr id="7" name="Text Placeholder 6"/>
          <p:cNvSpPr>
            <a:spLocks noGrp="1"/>
          </p:cNvSpPr>
          <p:nvPr>
            <p:ph type="body" idx="1"/>
          </p:nvPr>
        </p:nvSpPr>
        <p:spPr/>
        <p:txBody>
          <a:bodyPr/>
          <a:lstStyle/>
          <a:p>
            <a:r>
              <a:rPr lang="en-US" dirty="0" smtClean="0"/>
              <a:t>Individualistic</a:t>
            </a:r>
            <a:endParaRPr lang="en-US" dirty="0"/>
          </a:p>
        </p:txBody>
      </p:sp>
      <p:sp>
        <p:nvSpPr>
          <p:cNvPr id="8" name="Content Placeholder 7"/>
          <p:cNvSpPr>
            <a:spLocks noGrp="1"/>
          </p:cNvSpPr>
          <p:nvPr>
            <p:ph sz="half" idx="2"/>
          </p:nvPr>
        </p:nvSpPr>
        <p:spPr>
          <a:xfrm>
            <a:off x="457200" y="2174874"/>
            <a:ext cx="4040188" cy="4378325"/>
          </a:xfrm>
        </p:spPr>
        <p:txBody>
          <a:bodyPr>
            <a:normAutofit lnSpcReduction="10000"/>
          </a:bodyPr>
          <a:lstStyle/>
          <a:p>
            <a:r>
              <a:rPr lang="en-US" dirty="0" smtClean="0"/>
              <a:t>Humans are atomic individuals  (See Hobbes, Locke, and economic theories of rational self interest)</a:t>
            </a:r>
          </a:p>
          <a:p>
            <a:endParaRPr lang="en-US" sz="1100" dirty="0"/>
          </a:p>
          <a:p>
            <a:r>
              <a:rPr lang="en-US" dirty="0" smtClean="0"/>
              <a:t>Complex wholes (like ecosystems) can be reduced to sum of their parts</a:t>
            </a:r>
          </a:p>
          <a:p>
            <a:endParaRPr lang="en-US" sz="1100" dirty="0"/>
          </a:p>
          <a:p>
            <a:r>
              <a:rPr lang="en-US" dirty="0" err="1" smtClean="0"/>
              <a:t>Reductionistic</a:t>
            </a:r>
            <a:r>
              <a:rPr lang="en-US" dirty="0" smtClean="0"/>
              <a:t> (Methodological individualism)</a:t>
            </a:r>
            <a:endParaRPr lang="en-US" dirty="0"/>
          </a:p>
        </p:txBody>
      </p:sp>
      <p:sp>
        <p:nvSpPr>
          <p:cNvPr id="9" name="Text Placeholder 8"/>
          <p:cNvSpPr>
            <a:spLocks noGrp="1"/>
          </p:cNvSpPr>
          <p:nvPr>
            <p:ph type="body" sz="quarter" idx="3"/>
          </p:nvPr>
        </p:nvSpPr>
        <p:spPr/>
        <p:txBody>
          <a:bodyPr/>
          <a:lstStyle/>
          <a:p>
            <a:r>
              <a:rPr lang="en-US" dirty="0" err="1" smtClean="0"/>
              <a:t>Holisitic</a:t>
            </a:r>
            <a:endParaRPr lang="en-US" dirty="0"/>
          </a:p>
        </p:txBody>
      </p:sp>
      <p:sp>
        <p:nvSpPr>
          <p:cNvPr id="10" name="Content Placeholder 9"/>
          <p:cNvSpPr>
            <a:spLocks noGrp="1"/>
          </p:cNvSpPr>
          <p:nvPr>
            <p:ph sz="quarter" idx="4"/>
          </p:nvPr>
        </p:nvSpPr>
        <p:spPr>
          <a:xfrm>
            <a:off x="4645025" y="2174874"/>
            <a:ext cx="4041775" cy="4454526"/>
          </a:xfrm>
        </p:spPr>
        <p:txBody>
          <a:bodyPr>
            <a:normAutofit/>
          </a:bodyPr>
          <a:lstStyle/>
          <a:p>
            <a:r>
              <a:rPr lang="en-US" dirty="0" smtClean="0"/>
              <a:t>Humans are social (See communitarians like Taylor, J. Dewey or go back to Aristotle)</a:t>
            </a:r>
          </a:p>
          <a:p>
            <a:endParaRPr lang="en-US" sz="1100" dirty="0" smtClean="0"/>
          </a:p>
          <a:p>
            <a:r>
              <a:rPr lang="en-US" dirty="0" smtClean="0"/>
              <a:t>Whole cannot be reduced to parts.  </a:t>
            </a:r>
          </a:p>
          <a:p>
            <a:endParaRPr lang="en-US" sz="1100" dirty="0"/>
          </a:p>
          <a:p>
            <a:r>
              <a:rPr lang="en-US" dirty="0" smtClean="0"/>
              <a:t>Wholes are greater than the sum of their parts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Classified according to perspective</a:t>
            </a:r>
            <a:endParaRPr lang="en-US" dirty="0"/>
          </a:p>
        </p:txBody>
      </p:sp>
      <p:sp>
        <p:nvSpPr>
          <p:cNvPr id="3" name="Text Placeholder 2"/>
          <p:cNvSpPr>
            <a:spLocks noGrp="1"/>
          </p:cNvSpPr>
          <p:nvPr>
            <p:ph type="body" idx="1"/>
          </p:nvPr>
        </p:nvSpPr>
        <p:spPr/>
        <p:txBody>
          <a:bodyPr/>
          <a:lstStyle/>
          <a:p>
            <a:r>
              <a:rPr lang="en-US" dirty="0" smtClean="0"/>
              <a:t>Anthropocentric</a:t>
            </a:r>
            <a:endParaRPr lang="en-US" dirty="0"/>
          </a:p>
        </p:txBody>
      </p:sp>
      <p:sp>
        <p:nvSpPr>
          <p:cNvPr id="4" name="Content Placeholder 3"/>
          <p:cNvSpPr>
            <a:spLocks noGrp="1"/>
          </p:cNvSpPr>
          <p:nvPr>
            <p:ph sz="half" idx="2"/>
          </p:nvPr>
        </p:nvSpPr>
        <p:spPr>
          <a:xfrm>
            <a:off x="457200" y="2590801"/>
            <a:ext cx="4040188" cy="3535362"/>
          </a:xfrm>
        </p:spPr>
        <p:txBody>
          <a:bodyPr/>
          <a:lstStyle/>
          <a:p>
            <a:r>
              <a:rPr lang="en-US" dirty="0" smtClean="0"/>
              <a:t>Anthropocentric: Centered around humans.  (Comes from Greek word </a:t>
            </a:r>
            <a:r>
              <a:rPr lang="en-US" dirty="0" err="1" smtClean="0"/>
              <a:t>anthropo</a:t>
            </a:r>
            <a:r>
              <a:rPr lang="en-US" dirty="0" smtClean="0"/>
              <a:t> which means human)</a:t>
            </a:r>
          </a:p>
          <a:p>
            <a:pPr lvl="1"/>
            <a:r>
              <a:rPr lang="en-US" dirty="0" smtClean="0"/>
              <a:t>Environmental ethics formulated from a point of view centered around human beings</a:t>
            </a:r>
          </a:p>
          <a:p>
            <a:endParaRPr lang="en-US" dirty="0"/>
          </a:p>
        </p:txBody>
      </p:sp>
      <p:sp>
        <p:nvSpPr>
          <p:cNvPr id="5" name="Text Placeholder 4"/>
          <p:cNvSpPr>
            <a:spLocks noGrp="1"/>
          </p:cNvSpPr>
          <p:nvPr>
            <p:ph type="body" sz="quarter" idx="3"/>
          </p:nvPr>
        </p:nvSpPr>
        <p:spPr/>
        <p:txBody>
          <a:bodyPr/>
          <a:lstStyle/>
          <a:p>
            <a:r>
              <a:rPr lang="en-US" dirty="0" smtClean="0"/>
              <a:t>Non-anthropocentric</a:t>
            </a:r>
            <a:endParaRPr lang="en-US" dirty="0"/>
          </a:p>
        </p:txBody>
      </p:sp>
      <p:sp>
        <p:nvSpPr>
          <p:cNvPr id="6" name="Content Placeholder 5"/>
          <p:cNvSpPr>
            <a:spLocks noGrp="1"/>
          </p:cNvSpPr>
          <p:nvPr>
            <p:ph sz="quarter" idx="4"/>
          </p:nvPr>
        </p:nvSpPr>
        <p:spPr>
          <a:xfrm>
            <a:off x="4645025" y="2590799"/>
            <a:ext cx="4041775" cy="3535363"/>
          </a:xfrm>
        </p:spPr>
        <p:txBody>
          <a:bodyPr>
            <a:normAutofit/>
          </a:bodyPr>
          <a:lstStyle/>
          <a:p>
            <a:r>
              <a:rPr lang="en-US" dirty="0" smtClean="0"/>
              <a:t>Non-anthropocentric: Not centered around humans</a:t>
            </a:r>
          </a:p>
          <a:p>
            <a:pPr lvl="1"/>
            <a:r>
              <a:rPr lang="en-US" dirty="0" smtClean="0"/>
              <a:t>Moral community not centered around humans.  Animals, plants, small organisms all count in the moral scheme of things.  Attempt made to formulate a point of view that is non-human.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dirty="0" smtClean="0"/>
              <a:t>Polar Bear Gate</a:t>
            </a:r>
            <a:endParaRPr lang="en-US" dirty="0"/>
          </a:p>
        </p:txBody>
      </p:sp>
      <p:graphicFrame>
        <p:nvGraphicFramePr>
          <p:cNvPr id="4" name="Content Placeholder 3"/>
          <p:cNvGraphicFramePr>
            <a:graphicFrameLocks noGrp="1"/>
          </p:cNvGraphicFramePr>
          <p:nvPr>
            <p:ph idx="1"/>
          </p:nvPr>
        </p:nvGraphicFramePr>
        <p:xfrm>
          <a:off x="228600" y="822960"/>
          <a:ext cx="8763000" cy="5806440"/>
        </p:xfrm>
        <a:graphic>
          <a:graphicData uri="http://schemas.openxmlformats.org/drawingml/2006/table">
            <a:tbl>
              <a:tblPr firstRow="1" bandRow="1">
                <a:tableStyleId>{F5AB1C69-6EDB-4FF4-983F-18BD219EF322}</a:tableStyleId>
              </a:tblPr>
              <a:tblGrid>
                <a:gridCol w="2686277"/>
                <a:gridCol w="2686277"/>
                <a:gridCol w="3390446"/>
              </a:tblGrid>
              <a:tr h="5806440">
                <a:tc>
                  <a:txBody>
                    <a:bodyPr/>
                    <a:lstStyle/>
                    <a:p>
                      <a:r>
                        <a:rPr lang="en-US" sz="2000" dirty="0" smtClean="0"/>
                        <a:t>Gore</a:t>
                      </a:r>
                      <a:r>
                        <a:rPr lang="en-US" sz="2000" baseline="0" dirty="0" smtClean="0"/>
                        <a:t> uses study to reinforce argument for global warming.  Oil  interests push to discredit via charge of research misconduct</a:t>
                      </a:r>
                      <a:endParaRPr lang="en-US" sz="2000" dirty="0"/>
                    </a:p>
                  </a:txBody>
                  <a:tcPr/>
                </a:tc>
                <a:tc>
                  <a:txBody>
                    <a:bodyPr/>
                    <a:lstStyle/>
                    <a:p>
                      <a:r>
                        <a:rPr lang="en-US" sz="1800" dirty="0" smtClean="0"/>
                        <a:t>Spotted four dead polar bears</a:t>
                      </a:r>
                    </a:p>
                    <a:p>
                      <a:pPr>
                        <a:buFont typeface="Arial" pitchFamily="34" charset="0"/>
                        <a:buChar char="•"/>
                      </a:pPr>
                      <a:r>
                        <a:rPr lang="en-US" sz="1800" dirty="0" smtClean="0"/>
                        <a:t>More distance between ice floes</a:t>
                      </a:r>
                    </a:p>
                    <a:p>
                      <a:pPr>
                        <a:buFont typeface="Arial" pitchFamily="34" charset="0"/>
                        <a:buChar char="•"/>
                      </a:pPr>
                      <a:r>
                        <a:rPr lang="en-US" sz="1800" dirty="0" smtClean="0"/>
                        <a:t>Waves</a:t>
                      </a:r>
                      <a:r>
                        <a:rPr lang="en-US" sz="1800" baseline="0" dirty="0" smtClean="0"/>
                        <a:t> increase when ice disappears</a:t>
                      </a:r>
                    </a:p>
                    <a:p>
                      <a:pPr>
                        <a:buFont typeface="Arial" pitchFamily="34" charset="0"/>
                        <a:buChar char="•"/>
                      </a:pPr>
                      <a:r>
                        <a:rPr lang="en-US" sz="1800" baseline="0" dirty="0" smtClean="0"/>
                        <a:t>Evidence that PBs should be treated as endangered species</a:t>
                      </a:r>
                    </a:p>
                    <a:p>
                      <a:pPr>
                        <a:buFont typeface="Arial" pitchFamily="34" charset="0"/>
                        <a:buChar char="•"/>
                      </a:pPr>
                      <a:r>
                        <a:rPr lang="en-US" sz="1800" baseline="0" dirty="0" smtClean="0"/>
                        <a:t>Used by others as evidence of GW</a:t>
                      </a:r>
                    </a:p>
                    <a:p>
                      <a:pPr>
                        <a:buFont typeface="Arial" pitchFamily="34" charset="0"/>
                        <a:buChar char="•"/>
                      </a:pPr>
                      <a:r>
                        <a:rPr lang="en-US" sz="1800" baseline="0" dirty="0" smtClean="0"/>
                        <a:t>Conflict of Interest—Diverting research funds to sympathetic proposals</a:t>
                      </a:r>
                      <a:endParaRPr lang="en-US" sz="1800" dirty="0"/>
                    </a:p>
                  </a:txBody>
                  <a:tcPr/>
                </a:tc>
                <a:tc>
                  <a:txBody>
                    <a:bodyPr/>
                    <a:lstStyle/>
                    <a:p>
                      <a:r>
                        <a:rPr lang="en-US" sz="2000" b="1" dirty="0" smtClean="0"/>
                        <a:t>Environmental Ethics Frameworks</a:t>
                      </a:r>
                    </a:p>
                    <a:p>
                      <a:pPr>
                        <a:buFont typeface="Arial" pitchFamily="34" charset="0"/>
                        <a:buChar char="•"/>
                      </a:pPr>
                      <a:r>
                        <a:rPr lang="en-US" sz="1800" b="1" dirty="0" smtClean="0"/>
                        <a:t>What human and non-human rights are at stake in this project?</a:t>
                      </a:r>
                    </a:p>
                    <a:p>
                      <a:endParaRPr lang="en-US" sz="800" b="1" dirty="0" smtClean="0"/>
                    </a:p>
                    <a:p>
                      <a:pPr lvl="0">
                        <a:buFont typeface="Arial" pitchFamily="34" charset="0"/>
                        <a:buChar char="•"/>
                      </a:pPr>
                      <a:r>
                        <a:rPr lang="en-US" b="1" dirty="0" smtClean="0"/>
                        <a:t>What are the harms and benefits this technology will bring about?</a:t>
                      </a:r>
                      <a:endParaRPr lang="en-US" dirty="0" smtClean="0"/>
                    </a:p>
                    <a:p>
                      <a:pPr lvl="0">
                        <a:buFont typeface="Arial" pitchFamily="34" charset="0"/>
                        <a:buNone/>
                      </a:pPr>
                      <a:endParaRPr lang="en-US" sz="800" dirty="0" smtClean="0"/>
                    </a:p>
                    <a:p>
                      <a:pPr lvl="0">
                        <a:buFont typeface="Arial" pitchFamily="34" charset="0"/>
                        <a:buChar char="•"/>
                      </a:pPr>
                      <a:r>
                        <a:rPr lang="en-US" sz="1800" dirty="0" smtClean="0"/>
                        <a:t>How are these harms and benefits distributed among human and non-human stakeholders?</a:t>
                      </a:r>
                      <a:endParaRPr lang="en-US" sz="1800" baseline="0" dirty="0" smtClean="0"/>
                    </a:p>
                    <a:p>
                      <a:pPr lvl="0">
                        <a:buFont typeface="Arial" pitchFamily="34" charset="0"/>
                        <a:buNone/>
                      </a:pPr>
                      <a:endParaRPr lang="en-US" sz="800" baseline="0" dirty="0" smtClean="0"/>
                    </a:p>
                    <a:p>
                      <a:pPr lvl="0">
                        <a:buFont typeface="Arial" pitchFamily="34" charset="0"/>
                        <a:buNone/>
                      </a:pPr>
                      <a:r>
                        <a:rPr lang="en-US" sz="1800" dirty="0" smtClean="0"/>
                        <a:t>How does this technology stand with Environmental </a:t>
                      </a:r>
                      <a:r>
                        <a:rPr lang="en-US" sz="2000" dirty="0" smtClean="0"/>
                        <a:t>Virtues?</a:t>
                      </a:r>
                      <a:endParaRPr lang="en-US" sz="1800" dirty="0" smtClean="0"/>
                    </a:p>
                    <a:p>
                      <a:pPr lvl="0">
                        <a:buFont typeface="Arial" pitchFamily="34" charset="0"/>
                        <a:buChar char="•"/>
                      </a:pPr>
                      <a:r>
                        <a:rPr lang="en-US" sz="1800" dirty="0" smtClean="0"/>
                        <a:t>Position</a:t>
                      </a:r>
                    </a:p>
                    <a:p>
                      <a:pPr lvl="0">
                        <a:buFont typeface="Arial" pitchFamily="34" charset="0"/>
                        <a:buChar char="•"/>
                      </a:pPr>
                      <a:r>
                        <a:rPr lang="en-US" sz="1800" dirty="0" smtClean="0"/>
                        <a:t>Care</a:t>
                      </a:r>
                    </a:p>
                    <a:p>
                      <a:pPr lvl="0">
                        <a:buFont typeface="Arial" pitchFamily="34" charset="0"/>
                        <a:buChar char="•"/>
                      </a:pPr>
                      <a:r>
                        <a:rPr lang="en-US" sz="1800" dirty="0" smtClean="0"/>
                        <a:t>Attunement</a:t>
                      </a:r>
                    </a:p>
                    <a:p>
                      <a:pPr lvl="0">
                        <a:buFont typeface="Arial" pitchFamily="34" charset="0"/>
                        <a:buChar char="•"/>
                      </a:pPr>
                      <a:r>
                        <a:rPr lang="en-US" sz="1800" dirty="0" smtClean="0"/>
                        <a:t>Endurance</a:t>
                      </a:r>
                      <a:r>
                        <a:rPr lang="en-US" sz="1800" baseline="0" dirty="0" smtClean="0"/>
                        <a:t> </a:t>
                      </a:r>
                      <a:endParaRPr lang="en-US" sz="1800" dirty="0" smtClean="0"/>
                    </a:p>
                    <a:p>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err="1" smtClean="0"/>
              <a:t>Solyndra</a:t>
            </a:r>
            <a:endParaRPr lang="en-US" dirty="0"/>
          </a:p>
        </p:txBody>
      </p:sp>
      <p:graphicFrame>
        <p:nvGraphicFramePr>
          <p:cNvPr id="4" name="Content Placeholder 3"/>
          <p:cNvGraphicFramePr>
            <a:graphicFrameLocks noGrp="1"/>
          </p:cNvGraphicFramePr>
          <p:nvPr>
            <p:ph idx="1"/>
          </p:nvPr>
        </p:nvGraphicFramePr>
        <p:xfrm>
          <a:off x="152400" y="838200"/>
          <a:ext cx="8763000" cy="5760720"/>
        </p:xfrm>
        <a:graphic>
          <a:graphicData uri="http://schemas.openxmlformats.org/drawingml/2006/table">
            <a:tbl>
              <a:tblPr firstRow="1" bandRow="1">
                <a:tableStyleId>{F5AB1C69-6EDB-4FF4-983F-18BD219EF322}</a:tableStyleId>
              </a:tblPr>
              <a:tblGrid>
                <a:gridCol w="2921000"/>
                <a:gridCol w="2921000"/>
                <a:gridCol w="2921000"/>
              </a:tblGrid>
              <a:tr h="5029200">
                <a:tc>
                  <a:txBody>
                    <a:bodyPr/>
                    <a:lstStyle/>
                    <a:p>
                      <a:pPr>
                        <a:buFont typeface="Arial" pitchFamily="34" charset="0"/>
                        <a:buChar char="•"/>
                      </a:pPr>
                      <a:r>
                        <a:rPr lang="en-US" sz="1800" dirty="0" smtClean="0"/>
                        <a:t>Gore and Obama argue that environmental protection is also good business.  (It is a way of keeping</a:t>
                      </a:r>
                      <a:r>
                        <a:rPr lang="en-US" sz="1800" baseline="0" dirty="0" smtClean="0"/>
                        <a:t> appropriate technology in the US) </a:t>
                      </a:r>
                    </a:p>
                    <a:p>
                      <a:pPr>
                        <a:buFont typeface="Arial" pitchFamily="34" charset="0"/>
                        <a:buChar char="•"/>
                      </a:pPr>
                      <a:endParaRPr lang="en-US" sz="900" baseline="0" dirty="0" smtClean="0"/>
                    </a:p>
                    <a:p>
                      <a:pPr>
                        <a:buFont typeface="Arial" pitchFamily="34" charset="0"/>
                        <a:buChar char="•"/>
                      </a:pPr>
                      <a:r>
                        <a:rPr lang="en-US" sz="1800" baseline="0" dirty="0" err="1" smtClean="0"/>
                        <a:t>Solyndra</a:t>
                      </a:r>
                      <a:r>
                        <a:rPr lang="en-US" sz="1800" baseline="0" dirty="0" smtClean="0"/>
                        <a:t> asks for government guaranteed loan to start-up business making solar panels</a:t>
                      </a:r>
                    </a:p>
                    <a:p>
                      <a:pPr>
                        <a:buFont typeface="Arial" pitchFamily="34" charset="0"/>
                        <a:buNone/>
                      </a:pPr>
                      <a:endParaRPr lang="en-US" sz="900" baseline="0" dirty="0" smtClean="0"/>
                    </a:p>
                    <a:p>
                      <a:pPr>
                        <a:buFont typeface="Arial" pitchFamily="34" charset="0"/>
                        <a:buChar char="•"/>
                      </a:pPr>
                      <a:r>
                        <a:rPr lang="en-US" sz="1800" baseline="0" dirty="0" smtClean="0"/>
                        <a:t>Secures ½ billion loan</a:t>
                      </a:r>
                    </a:p>
                    <a:p>
                      <a:pPr>
                        <a:buFont typeface="Arial" pitchFamily="34" charset="0"/>
                        <a:buChar char="•"/>
                      </a:pPr>
                      <a:endParaRPr lang="en-US" sz="900" baseline="0" dirty="0" smtClean="0"/>
                    </a:p>
                    <a:p>
                      <a:pPr>
                        <a:buFont typeface="Arial" pitchFamily="34" charset="0"/>
                        <a:buChar char="•"/>
                      </a:pPr>
                      <a:r>
                        <a:rPr lang="en-US" sz="1800" baseline="0" dirty="0" smtClean="0"/>
                        <a:t>Goes bankrupt in 2011</a:t>
                      </a:r>
                    </a:p>
                    <a:p>
                      <a:pPr>
                        <a:buFont typeface="Arial" pitchFamily="34" charset="0"/>
                        <a:buChar char="•"/>
                      </a:pPr>
                      <a:r>
                        <a:rPr lang="en-US" sz="1800" baseline="0" dirty="0" smtClean="0"/>
                        <a:t>Investigation ensues to discredit government support of environmentally appropriate technology and business</a:t>
                      </a:r>
                      <a:endParaRPr lang="en-US" sz="1800" dirty="0"/>
                    </a:p>
                  </a:txBody>
                  <a:tcPr/>
                </a:tc>
                <a:tc>
                  <a:txBody>
                    <a:bodyPr/>
                    <a:lstStyle/>
                    <a:p>
                      <a:r>
                        <a:rPr lang="en-US" sz="2000" dirty="0" smtClean="0"/>
                        <a:t>Critics claim that government should not “play venture capitalist.”</a:t>
                      </a:r>
                    </a:p>
                    <a:p>
                      <a:endParaRPr lang="en-US" sz="800" dirty="0" smtClean="0"/>
                    </a:p>
                    <a:p>
                      <a:r>
                        <a:rPr lang="en-US" sz="2000" dirty="0" smtClean="0"/>
                        <a:t>Conflict of interest: Obama</a:t>
                      </a:r>
                      <a:r>
                        <a:rPr lang="en-US" sz="2000" baseline="0" dirty="0" smtClean="0"/>
                        <a:t> administration fast-tracked project &amp; ignored cash-flow problems because of </a:t>
                      </a:r>
                      <a:r>
                        <a:rPr lang="en-US" sz="2000" baseline="0" dirty="0" err="1" smtClean="0"/>
                        <a:t>Solyndra</a:t>
                      </a:r>
                      <a:r>
                        <a:rPr lang="en-US" sz="2000" baseline="0" dirty="0" smtClean="0"/>
                        <a:t> campaign contributions</a:t>
                      </a:r>
                    </a:p>
                    <a:p>
                      <a:endParaRPr lang="en-US" sz="800" baseline="0" dirty="0" smtClean="0"/>
                    </a:p>
                    <a:p>
                      <a:r>
                        <a:rPr lang="en-US" sz="2000" baseline="0" dirty="0" smtClean="0"/>
                        <a:t>Globalism—Obama administration urge US businesses to hold on to green technology</a:t>
                      </a:r>
                      <a:endParaRPr lang="en-US" sz="2000" dirty="0"/>
                    </a:p>
                  </a:txBody>
                  <a:tcPr/>
                </a:tc>
                <a:tc>
                  <a:txBody>
                    <a:bodyPr/>
                    <a:lstStyle/>
                    <a:p>
                      <a:r>
                        <a:rPr lang="en-US" sz="2000" b="1" dirty="0" smtClean="0"/>
                        <a:t>Environmental Ethics Frameworks</a:t>
                      </a:r>
                    </a:p>
                    <a:p>
                      <a:pPr>
                        <a:buFont typeface="Arial" pitchFamily="34" charset="0"/>
                        <a:buChar char="•"/>
                      </a:pPr>
                      <a:r>
                        <a:rPr lang="en-US" sz="1800" b="1" dirty="0" smtClean="0"/>
                        <a:t>What human and non-human rights are at stake in this project?</a:t>
                      </a:r>
                    </a:p>
                    <a:p>
                      <a:endParaRPr lang="en-US" sz="800" b="1" dirty="0" smtClean="0"/>
                    </a:p>
                    <a:p>
                      <a:pPr lvl="0">
                        <a:buFont typeface="Arial" pitchFamily="34" charset="0"/>
                        <a:buChar char="•"/>
                      </a:pPr>
                      <a:r>
                        <a:rPr lang="en-US" b="1" dirty="0" smtClean="0"/>
                        <a:t>What are the harms and benefits this technology will bring about?</a:t>
                      </a:r>
                      <a:endParaRPr lang="en-US" dirty="0" smtClean="0"/>
                    </a:p>
                    <a:p>
                      <a:pPr lvl="0">
                        <a:buFont typeface="Arial" pitchFamily="34" charset="0"/>
                        <a:buNone/>
                      </a:pPr>
                      <a:endParaRPr lang="en-US" sz="800" dirty="0" smtClean="0"/>
                    </a:p>
                    <a:p>
                      <a:pPr lvl="0">
                        <a:buFont typeface="Arial" pitchFamily="34" charset="0"/>
                        <a:buChar char="•"/>
                      </a:pPr>
                      <a:r>
                        <a:rPr lang="en-US" sz="1800" dirty="0" smtClean="0"/>
                        <a:t>How are these harms and benefits distributed among human and non-human stakeholders?</a:t>
                      </a:r>
                      <a:endParaRPr lang="en-US" sz="1800" baseline="0" dirty="0" smtClean="0"/>
                    </a:p>
                    <a:p>
                      <a:pPr lvl="0">
                        <a:buFont typeface="Arial" pitchFamily="34" charset="0"/>
                        <a:buNone/>
                      </a:pPr>
                      <a:endParaRPr lang="en-US" sz="800" baseline="0" dirty="0" smtClean="0"/>
                    </a:p>
                    <a:p>
                      <a:pPr lvl="0">
                        <a:buFont typeface="Arial" pitchFamily="34" charset="0"/>
                        <a:buNone/>
                      </a:pPr>
                      <a:r>
                        <a:rPr lang="en-US" sz="1800" dirty="0" smtClean="0"/>
                        <a:t>How does this technology stand with Environmental </a:t>
                      </a:r>
                      <a:r>
                        <a:rPr lang="en-US" sz="2000" dirty="0" smtClean="0"/>
                        <a:t>Virtues?</a:t>
                      </a:r>
                      <a:endParaRPr lang="en-US" sz="1800" dirty="0" smtClean="0"/>
                    </a:p>
                    <a:p>
                      <a:pPr lvl="0">
                        <a:buFont typeface="Arial" pitchFamily="34" charset="0"/>
                        <a:buChar char="•"/>
                      </a:pPr>
                      <a:r>
                        <a:rPr lang="en-US" sz="1800" dirty="0" smtClean="0"/>
                        <a:t>Position</a:t>
                      </a:r>
                    </a:p>
                    <a:p>
                      <a:pPr lvl="0">
                        <a:buFont typeface="Arial" pitchFamily="34" charset="0"/>
                        <a:buChar char="•"/>
                      </a:pPr>
                      <a:r>
                        <a:rPr lang="en-US" sz="1800" dirty="0" smtClean="0"/>
                        <a:t>Care</a:t>
                      </a:r>
                    </a:p>
                    <a:p>
                      <a:pPr lvl="0">
                        <a:buFont typeface="Arial" pitchFamily="34" charset="0"/>
                        <a:buChar char="•"/>
                      </a:pPr>
                      <a:r>
                        <a:rPr lang="en-US" sz="1800" dirty="0" smtClean="0"/>
                        <a:t>Attunement</a:t>
                      </a:r>
                    </a:p>
                    <a:p>
                      <a:pPr lvl="0">
                        <a:buFont typeface="Arial" pitchFamily="34" charset="0"/>
                        <a:buChar char="•"/>
                      </a:pPr>
                      <a:r>
                        <a:rPr lang="en-US" sz="1800" dirty="0" smtClean="0"/>
                        <a:t>Endurance</a:t>
                      </a:r>
                      <a:r>
                        <a:rPr lang="en-US" sz="1800" baseline="0" dirty="0" smtClean="0"/>
                        <a:t> </a:t>
                      </a:r>
                      <a:endParaRPr lang="en-US" sz="1800" dirty="0" smtClean="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t>Keystone XL Pipeline</a:t>
            </a:r>
            <a:endParaRPr lang="en-US" dirty="0"/>
          </a:p>
        </p:txBody>
      </p:sp>
      <p:graphicFrame>
        <p:nvGraphicFramePr>
          <p:cNvPr id="4" name="Content Placeholder 3"/>
          <p:cNvGraphicFramePr>
            <a:graphicFrameLocks noGrp="1"/>
          </p:cNvGraphicFramePr>
          <p:nvPr>
            <p:ph idx="1"/>
          </p:nvPr>
        </p:nvGraphicFramePr>
        <p:xfrm>
          <a:off x="152401" y="1143000"/>
          <a:ext cx="8762999" cy="5486400"/>
        </p:xfrm>
        <a:graphic>
          <a:graphicData uri="http://schemas.openxmlformats.org/drawingml/2006/table">
            <a:tbl>
              <a:tblPr firstRow="1" bandRow="1">
                <a:tableStyleId>{F5AB1C69-6EDB-4FF4-983F-18BD219EF322}</a:tableStyleId>
              </a:tblPr>
              <a:tblGrid>
                <a:gridCol w="2710477"/>
                <a:gridCol w="2710477"/>
                <a:gridCol w="3342045"/>
              </a:tblGrid>
              <a:tr h="5029200">
                <a:tc>
                  <a:txBody>
                    <a:bodyPr/>
                    <a:lstStyle/>
                    <a:p>
                      <a:pPr>
                        <a:buFont typeface="Arial" pitchFamily="34" charset="0"/>
                        <a:buNone/>
                      </a:pPr>
                      <a:r>
                        <a:rPr lang="en-US" sz="1800" dirty="0" smtClean="0"/>
                        <a:t>Trans </a:t>
                      </a:r>
                      <a:r>
                        <a:rPr lang="en-US" sz="1800" dirty="0" err="1" smtClean="0"/>
                        <a:t>Canade</a:t>
                      </a:r>
                      <a:r>
                        <a:rPr lang="en-US" sz="1800" dirty="0" smtClean="0"/>
                        <a:t> wants to build an oil pipeline across central US</a:t>
                      </a:r>
                      <a:r>
                        <a:rPr lang="en-US" sz="1800" baseline="0" dirty="0" smtClean="0"/>
                        <a:t> to ship crude oil from Canada to Gulf of Mexico and Mississippi River oil refineries</a:t>
                      </a:r>
                    </a:p>
                    <a:p>
                      <a:pPr>
                        <a:buFont typeface="Arial" pitchFamily="34" charset="0"/>
                        <a:buNone/>
                      </a:pPr>
                      <a:endParaRPr lang="en-US" sz="1800" baseline="0" dirty="0" smtClean="0"/>
                    </a:p>
                    <a:p>
                      <a:pPr>
                        <a:buFont typeface="Arial" pitchFamily="34" charset="0"/>
                        <a:buNone/>
                      </a:pPr>
                      <a:r>
                        <a:rPr lang="en-US" sz="1800" baseline="0" dirty="0" smtClean="0"/>
                        <a:t>Oil or Tar Sands technology (Controversial because production of oil using this technology is energy intensive and has strong impact on environment)</a:t>
                      </a:r>
                    </a:p>
                    <a:p>
                      <a:pPr>
                        <a:buFont typeface="Arial" pitchFamily="34" charset="0"/>
                        <a:buNone/>
                      </a:pPr>
                      <a:endParaRPr lang="en-US" sz="1800" baseline="0" dirty="0" smtClean="0"/>
                    </a:p>
                    <a:p>
                      <a:pPr>
                        <a:buFont typeface="Arial" pitchFamily="34" charset="0"/>
                        <a:buNone/>
                      </a:pPr>
                      <a:r>
                        <a:rPr lang="en-US" sz="1800" baseline="0" dirty="0" smtClean="0"/>
                        <a:t>Strong impact on wetlands and peat lands</a:t>
                      </a:r>
                      <a:endParaRPr lang="en-US" sz="1800" dirty="0"/>
                    </a:p>
                  </a:txBody>
                  <a:tcPr/>
                </a:tc>
                <a:tc>
                  <a:txBody>
                    <a:bodyPr/>
                    <a:lstStyle/>
                    <a:p>
                      <a:r>
                        <a:rPr lang="en-US" sz="1800" baseline="0" dirty="0" smtClean="0"/>
                        <a:t>Technology appears bad until compared with existing method of oil production and transport</a:t>
                      </a:r>
                    </a:p>
                    <a:p>
                      <a:endParaRPr lang="en-US" sz="800" baseline="0" dirty="0" smtClean="0"/>
                    </a:p>
                    <a:p>
                      <a:r>
                        <a:rPr lang="en-US" sz="1800" baseline="0" dirty="0" smtClean="0"/>
                        <a:t>Two methods of extraction (open pit mines versus steam assisted gravity drainage</a:t>
                      </a:r>
                    </a:p>
                    <a:p>
                      <a:endParaRPr lang="en-US" sz="800" baseline="0" dirty="0" smtClean="0"/>
                    </a:p>
                    <a:p>
                      <a:r>
                        <a:rPr lang="en-US" sz="1800" baseline="0" dirty="0" smtClean="0"/>
                        <a:t>Produces jobs in Central Indiana (BP jobs with pipeline parts manufacture)</a:t>
                      </a:r>
                    </a:p>
                    <a:p>
                      <a:endParaRPr lang="en-US" sz="800" baseline="0" dirty="0" smtClean="0"/>
                    </a:p>
                    <a:p>
                      <a:r>
                        <a:rPr lang="en-US" sz="1800" baseline="0" dirty="0" smtClean="0"/>
                        <a:t>41/2 barrels of water for one barrel of oil</a:t>
                      </a:r>
                    </a:p>
                    <a:p>
                      <a:endParaRPr lang="en-US" sz="800" baseline="0" dirty="0" smtClean="0"/>
                    </a:p>
                    <a:p>
                      <a:r>
                        <a:rPr lang="en-US" sz="1800" baseline="0" dirty="0" smtClean="0"/>
                        <a:t>Oil pipeline to pass through Ogallala Aquifer</a:t>
                      </a:r>
                    </a:p>
                  </a:txBody>
                  <a:tcPr/>
                </a:tc>
                <a:tc>
                  <a:txBody>
                    <a:bodyPr/>
                    <a:lstStyle/>
                    <a:p>
                      <a:r>
                        <a:rPr lang="en-US" sz="2000" b="1" dirty="0" smtClean="0"/>
                        <a:t>Environmental Ethics Frameworks</a:t>
                      </a:r>
                    </a:p>
                    <a:p>
                      <a:pPr>
                        <a:buFont typeface="Arial" pitchFamily="34" charset="0"/>
                        <a:buChar char="•"/>
                      </a:pPr>
                      <a:r>
                        <a:rPr lang="en-US" sz="1800" b="1" dirty="0" smtClean="0"/>
                        <a:t>What human and non-human rights are at stake in this project?</a:t>
                      </a:r>
                    </a:p>
                    <a:p>
                      <a:endParaRPr lang="en-US" sz="800" b="1" dirty="0" smtClean="0"/>
                    </a:p>
                    <a:p>
                      <a:pPr lvl="0">
                        <a:buFont typeface="Arial" pitchFamily="34" charset="0"/>
                        <a:buChar char="•"/>
                      </a:pPr>
                      <a:r>
                        <a:rPr lang="en-US" b="1" dirty="0" smtClean="0"/>
                        <a:t>What are the harms and benefits this technology will bring about?</a:t>
                      </a:r>
                      <a:endParaRPr lang="en-US" dirty="0" smtClean="0"/>
                    </a:p>
                    <a:p>
                      <a:pPr lvl="0">
                        <a:buFont typeface="Arial" pitchFamily="34" charset="0"/>
                        <a:buNone/>
                      </a:pPr>
                      <a:endParaRPr lang="en-US" sz="800" dirty="0" smtClean="0"/>
                    </a:p>
                    <a:p>
                      <a:pPr lvl="0">
                        <a:buFont typeface="Arial" pitchFamily="34" charset="0"/>
                        <a:buChar char="•"/>
                      </a:pPr>
                      <a:r>
                        <a:rPr lang="en-US" sz="1800" dirty="0" smtClean="0"/>
                        <a:t>How are these harms and benefits distributed among human and non-human stakeholders?</a:t>
                      </a:r>
                      <a:endParaRPr lang="en-US" sz="1800" baseline="0" dirty="0" smtClean="0"/>
                    </a:p>
                    <a:p>
                      <a:pPr lvl="0">
                        <a:buFont typeface="Arial" pitchFamily="34" charset="0"/>
                        <a:buNone/>
                      </a:pPr>
                      <a:endParaRPr lang="en-US" sz="800" baseline="0" dirty="0" smtClean="0"/>
                    </a:p>
                    <a:p>
                      <a:pPr lvl="0">
                        <a:buFont typeface="Arial" pitchFamily="34" charset="0"/>
                        <a:buNone/>
                      </a:pPr>
                      <a:r>
                        <a:rPr lang="en-US" sz="1800" dirty="0" smtClean="0"/>
                        <a:t>How does this technology stand with Environmental </a:t>
                      </a:r>
                      <a:r>
                        <a:rPr lang="en-US" sz="2000" dirty="0" smtClean="0"/>
                        <a:t>Virtues?</a:t>
                      </a:r>
                      <a:endParaRPr lang="en-US" sz="1800" dirty="0" smtClean="0"/>
                    </a:p>
                    <a:p>
                      <a:pPr lvl="0">
                        <a:buFont typeface="Arial" pitchFamily="34" charset="0"/>
                        <a:buChar char="•"/>
                      </a:pPr>
                      <a:r>
                        <a:rPr lang="en-US" sz="1800" dirty="0" smtClean="0"/>
                        <a:t>Position</a:t>
                      </a:r>
                    </a:p>
                    <a:p>
                      <a:pPr lvl="0">
                        <a:buFont typeface="Arial" pitchFamily="34" charset="0"/>
                        <a:buChar char="•"/>
                      </a:pPr>
                      <a:r>
                        <a:rPr lang="en-US" sz="1800" dirty="0" smtClean="0"/>
                        <a:t>Care</a:t>
                      </a:r>
                    </a:p>
                    <a:p>
                      <a:pPr lvl="0">
                        <a:buFont typeface="Arial" pitchFamily="34" charset="0"/>
                        <a:buChar char="•"/>
                      </a:pPr>
                      <a:r>
                        <a:rPr lang="en-US" sz="1800" dirty="0" smtClean="0"/>
                        <a:t>Attunement</a:t>
                      </a:r>
                    </a:p>
                    <a:p>
                      <a:pPr lvl="0">
                        <a:buFont typeface="Arial" pitchFamily="34" charset="0"/>
                        <a:buChar char="•"/>
                      </a:pPr>
                      <a:r>
                        <a:rPr lang="en-US" sz="1800" dirty="0" smtClean="0"/>
                        <a:t>Endurance</a:t>
                      </a:r>
                      <a:r>
                        <a:rPr lang="en-US" sz="1800" baseline="0" dirty="0" smtClean="0"/>
                        <a:t> </a:t>
                      </a:r>
                      <a:endParaRPr lang="en-US" sz="1800" dirty="0" smtClean="0"/>
                    </a:p>
                    <a:p>
                      <a:pPr>
                        <a:buFont typeface="Arial" pitchFamily="34" charset="0"/>
                        <a:buNone/>
                      </a:pPr>
                      <a:endParaRPr lang="en-US" sz="1800"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2575</TotalTime>
  <Words>3906</Words>
  <Application>Microsoft Office PowerPoint</Application>
  <PresentationFormat>On-screen Show (4:3)</PresentationFormat>
  <Paragraphs>404</Paragraphs>
  <Slides>39</Slides>
  <Notes>23</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Environmental Ethics and the Via Verde</vt:lpstr>
      <vt:lpstr>What is Environmental Ethics?</vt:lpstr>
      <vt:lpstr>Today’s Agenda</vt:lpstr>
      <vt:lpstr>Environmental Ethics Rectangle</vt:lpstr>
      <vt:lpstr>Classify according to method</vt:lpstr>
      <vt:lpstr>Classified according to perspective</vt:lpstr>
      <vt:lpstr>Polar Bear Gate</vt:lpstr>
      <vt:lpstr>Solyndra</vt:lpstr>
      <vt:lpstr>Keystone XL Pipeline</vt:lpstr>
      <vt:lpstr>1a. Extending the umbrella of utilitarianism to cover animals (Peter Singer) </vt:lpstr>
      <vt:lpstr>Singer: Animal Liberation</vt:lpstr>
      <vt:lpstr>1b. Extended moral rights to animal (Tom Regan)</vt:lpstr>
      <vt:lpstr>Regan: The Case for Animal Rights</vt:lpstr>
      <vt:lpstr>Regan Quotes</vt:lpstr>
      <vt:lpstr>2. Agrarianism:  Living in small farms and practicing traditional agriculture fosters key civic and moral virtues (Paul Thompson, Spirit of the Soil, and Wendell Berry, The Unsettling of America, A Place on the Earth</vt:lpstr>
      <vt:lpstr>Wendell Berry</vt:lpstr>
      <vt:lpstr>3. Biocentrism: Each living thing is a “teleological center of a life”. There are moral obligations to recognize and respect these “centers”</vt:lpstr>
      <vt:lpstr>Paul Taylor: Biocentrism</vt:lpstr>
      <vt:lpstr>Slide 19</vt:lpstr>
      <vt:lpstr>4. Ecocentrism: Aldo Leopold’s Land Ethic</vt:lpstr>
      <vt:lpstr>Ecocentrism</vt:lpstr>
      <vt:lpstr>A Virtue Approach to Environmental Ethics</vt:lpstr>
      <vt:lpstr>Definitions of Virtue and Virtue Ethics</vt:lpstr>
      <vt:lpstr>Lugo,E. (2002) Relación Medico/paciente: encuentro interpersonal ética y espiritualidad.  Pontificia Universidad Católica  de Puerto Rico: 88</vt:lpstr>
      <vt:lpstr>Definition of Virtue and Virtue Ethics</vt:lpstr>
      <vt:lpstr>Hursthouse, R. (2007) “Virtue Ethics” Stanford Encyclopedia of Philosophy </vt:lpstr>
      <vt:lpstr>Virtue Ethics</vt:lpstr>
      <vt:lpstr>Context 1: Moral Exemplar</vt:lpstr>
      <vt:lpstr>Context 2: Practice</vt:lpstr>
      <vt:lpstr>Context 3: Biotic Community</vt:lpstr>
      <vt:lpstr>Environmental Virtues from Wensveen</vt:lpstr>
      <vt:lpstr>Environmental Virtues from Wensveen</vt:lpstr>
      <vt:lpstr>More Environmental Virtues</vt:lpstr>
      <vt:lpstr>More Environmental Virtues</vt:lpstr>
      <vt:lpstr>Framing Solutions</vt:lpstr>
      <vt:lpstr>Virtue Perspective on Paradigm Choice</vt:lpstr>
      <vt:lpstr>Values Expressed by Participants</vt:lpstr>
      <vt:lpstr>Conclusion</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Ethics and the Via Verde</dc:title>
  <dc:creator>Dr. William Frey</dc:creator>
  <cp:lastModifiedBy>frey.william</cp:lastModifiedBy>
  <cp:revision>92</cp:revision>
  <dcterms:created xsi:type="dcterms:W3CDTF">2011-01-20T12:11:57Z</dcterms:created>
  <dcterms:modified xsi:type="dcterms:W3CDTF">2011-11-01T10:45:04Z</dcterms:modified>
</cp:coreProperties>
</file>