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64" r:id="rId3"/>
    <p:sldId id="257" r:id="rId4"/>
    <p:sldId id="319" r:id="rId5"/>
    <p:sldId id="305" r:id="rId6"/>
    <p:sldId id="258" r:id="rId7"/>
    <p:sldId id="259" r:id="rId8"/>
    <p:sldId id="292" r:id="rId9"/>
    <p:sldId id="265" r:id="rId10"/>
    <p:sldId id="267" r:id="rId11"/>
    <p:sldId id="302" r:id="rId12"/>
    <p:sldId id="268" r:id="rId13"/>
    <p:sldId id="303" r:id="rId14"/>
    <p:sldId id="269" r:id="rId15"/>
    <p:sldId id="270" r:id="rId16"/>
    <p:sldId id="304" r:id="rId17"/>
    <p:sldId id="271" r:id="rId18"/>
    <p:sldId id="306" r:id="rId19"/>
    <p:sldId id="261" r:id="rId20"/>
    <p:sldId id="262" r:id="rId21"/>
    <p:sldId id="272" r:id="rId22"/>
    <p:sldId id="307" r:id="rId23"/>
    <p:sldId id="308" r:id="rId24"/>
    <p:sldId id="260" r:id="rId25"/>
    <p:sldId id="309" r:id="rId26"/>
    <p:sldId id="310" r:id="rId27"/>
    <p:sldId id="311" r:id="rId28"/>
    <p:sldId id="312" r:id="rId29"/>
    <p:sldId id="313" r:id="rId30"/>
    <p:sldId id="315" r:id="rId31"/>
    <p:sldId id="317" r:id="rId32"/>
    <p:sldId id="318" r:id="rId33"/>
    <p:sldId id="316" r:id="rId34"/>
    <p:sldId id="314" r:id="rId35"/>
    <p:sldId id="288" r:id="rId36"/>
    <p:sldId id="280" r:id="rId37"/>
    <p:sldId id="281" r:id="rId38"/>
    <p:sldId id="294" r:id="rId39"/>
    <p:sldId id="283" r:id="rId40"/>
    <p:sldId id="295" r:id="rId41"/>
    <p:sldId id="282" r:id="rId42"/>
    <p:sldId id="299" r:id="rId43"/>
    <p:sldId id="300" r:id="rId44"/>
    <p:sldId id="290" r:id="rId45"/>
    <p:sldId id="284" r:id="rId46"/>
    <p:sldId id="301" r:id="rId47"/>
    <p:sldId id="289" r:id="rId48"/>
    <p:sldId id="291"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14" y="-7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7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7D4C14-513F-45D9-8356-9B9E6FE06EC6}" type="datetimeFigureOut">
              <a:rPr lang="en-US" smtClean="0"/>
              <a:pPr/>
              <a:t>12/2/2010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33A425-AA01-4B1A-AD2D-987D7F7AD1F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33A425-AA01-4B1A-AD2D-987D7F7AD1F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79CFD7-7F3D-46D3-99C4-B18750551CE0}" type="datetimeFigureOut">
              <a:rPr lang="en-US" smtClean="0"/>
              <a:pPr/>
              <a:t>12/2/2010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8DDD3-E439-436F-B2DE-B3BFA7C84D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79CFD7-7F3D-46D3-99C4-B18750551CE0}" type="datetimeFigureOut">
              <a:rPr lang="en-US" smtClean="0"/>
              <a:pPr/>
              <a:t>12/2/2010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8DDD3-E439-436F-B2DE-B3BFA7C84D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79CFD7-7F3D-46D3-99C4-B18750551CE0}" type="datetimeFigureOut">
              <a:rPr lang="en-US" smtClean="0"/>
              <a:pPr/>
              <a:t>12/2/2010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8DDD3-E439-436F-B2DE-B3BFA7C84D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79CFD7-7F3D-46D3-99C4-B18750551CE0}" type="datetimeFigureOut">
              <a:rPr lang="en-US" smtClean="0"/>
              <a:pPr/>
              <a:t>12/2/2010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8DDD3-E439-436F-B2DE-B3BFA7C84D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79CFD7-7F3D-46D3-99C4-B18750551CE0}" type="datetimeFigureOut">
              <a:rPr lang="en-US" smtClean="0"/>
              <a:pPr/>
              <a:t>12/2/2010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8DDD3-E439-436F-B2DE-B3BFA7C84D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79CFD7-7F3D-46D3-99C4-B18750551CE0}" type="datetimeFigureOut">
              <a:rPr lang="en-US" smtClean="0"/>
              <a:pPr/>
              <a:t>12/2/2010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8DDD3-E439-436F-B2DE-B3BFA7C84D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79CFD7-7F3D-46D3-99C4-B18750551CE0}" type="datetimeFigureOut">
              <a:rPr lang="en-US" smtClean="0"/>
              <a:pPr/>
              <a:t>12/2/2010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28DDD3-E439-436F-B2DE-B3BFA7C84D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79CFD7-7F3D-46D3-99C4-B18750551CE0}" type="datetimeFigureOut">
              <a:rPr lang="en-US" smtClean="0"/>
              <a:pPr/>
              <a:t>12/2/2010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28DDD3-E439-436F-B2DE-B3BFA7C84D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9CFD7-7F3D-46D3-99C4-B18750551CE0}" type="datetimeFigureOut">
              <a:rPr lang="en-US" smtClean="0"/>
              <a:pPr/>
              <a:t>12/2/2010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28DDD3-E439-436F-B2DE-B3BFA7C84D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79CFD7-7F3D-46D3-99C4-B18750551CE0}" type="datetimeFigureOut">
              <a:rPr lang="en-US" smtClean="0"/>
              <a:pPr/>
              <a:t>12/2/2010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8DDD3-E439-436F-B2DE-B3BFA7C84D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79CFD7-7F3D-46D3-99C4-B18750551CE0}" type="datetimeFigureOut">
              <a:rPr lang="en-US" smtClean="0"/>
              <a:pPr/>
              <a:t>12/2/2010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8DDD3-E439-436F-B2DE-B3BFA7C84D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79CFD7-7F3D-46D3-99C4-B18750551CE0}" type="datetimeFigureOut">
              <a:rPr lang="en-US" smtClean="0"/>
              <a:pPr/>
              <a:t>12/2/2010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8DDD3-E439-436F-B2DE-B3BFA7C84D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Environmental Ethics</a:t>
            </a:r>
            <a:endParaRPr lang="en-US" dirty="0"/>
          </a:p>
        </p:txBody>
      </p:sp>
      <p:sp>
        <p:nvSpPr>
          <p:cNvPr id="3" name="Subtitle 2"/>
          <p:cNvSpPr>
            <a:spLocks noGrp="1"/>
          </p:cNvSpPr>
          <p:nvPr>
            <p:ph type="subTitle" idx="1"/>
          </p:nvPr>
        </p:nvSpPr>
        <p:spPr/>
        <p:txBody>
          <a:bodyPr/>
          <a:lstStyle/>
          <a:p>
            <a:r>
              <a:rPr lang="en-US" dirty="0" smtClean="0"/>
              <a:t>William J. Frey</a:t>
            </a:r>
          </a:p>
          <a:p>
            <a:r>
              <a:rPr lang="en-US" dirty="0" smtClean="0"/>
              <a:t>College of Business Administration</a:t>
            </a:r>
          </a:p>
          <a:p>
            <a:r>
              <a:rPr lang="en-US" dirty="0" smtClean="0"/>
              <a:t>UPRM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Regan: The Case for Animal Rights</a:t>
            </a:r>
            <a:endParaRPr lang="en-US" dirty="0"/>
          </a:p>
        </p:txBody>
      </p:sp>
      <p:sp>
        <p:nvSpPr>
          <p:cNvPr id="3" name="Content Placeholder 2"/>
          <p:cNvSpPr>
            <a:spLocks noGrp="1"/>
          </p:cNvSpPr>
          <p:nvPr>
            <p:ph idx="1"/>
          </p:nvPr>
        </p:nvSpPr>
        <p:spPr>
          <a:xfrm>
            <a:off x="457200" y="1447800"/>
            <a:ext cx="8229600" cy="5029200"/>
          </a:xfrm>
        </p:spPr>
        <p:txBody>
          <a:bodyPr>
            <a:normAutofit fontScale="85000" lnSpcReduction="10000"/>
          </a:bodyPr>
          <a:lstStyle/>
          <a:p>
            <a:r>
              <a:rPr lang="en-US" dirty="0" smtClean="0"/>
              <a:t>Moral consideration expanded to cover non-human moral </a:t>
            </a:r>
            <a:r>
              <a:rPr lang="en-US" dirty="0" smtClean="0"/>
              <a:t>patients (vs. agents)</a:t>
            </a:r>
            <a:endParaRPr lang="en-US" dirty="0" smtClean="0"/>
          </a:p>
          <a:p>
            <a:endParaRPr lang="en-US" sz="1100" dirty="0"/>
          </a:p>
          <a:p>
            <a:r>
              <a:rPr lang="en-US" dirty="0" smtClean="0"/>
              <a:t>Moral patients have “preference autonomy,” that is, preferences (which can be satisfied or frustrated) and the ability to act on them</a:t>
            </a:r>
          </a:p>
          <a:p>
            <a:endParaRPr lang="en-US" sz="1100" dirty="0"/>
          </a:p>
          <a:p>
            <a:r>
              <a:rPr lang="en-US" dirty="0" smtClean="0"/>
              <a:t>Humans have duties to respect preference autonomy of moral patients (=animals)</a:t>
            </a:r>
          </a:p>
          <a:p>
            <a:endParaRPr lang="en-US" sz="1100" dirty="0"/>
          </a:p>
          <a:p>
            <a:r>
              <a:rPr lang="en-US" dirty="0" smtClean="0"/>
              <a:t>But animals do not have duties to respect humans</a:t>
            </a:r>
            <a:endParaRPr lang="en-US" dirty="0" smtClean="0"/>
          </a:p>
          <a:p>
            <a:pPr lvl="1"/>
            <a:r>
              <a:rPr lang="en-US" dirty="0" smtClean="0"/>
              <a:t>They lack </a:t>
            </a:r>
            <a:r>
              <a:rPr lang="en-US" b="1" dirty="0" smtClean="0"/>
              <a:t>moral</a:t>
            </a:r>
            <a:r>
              <a:rPr lang="en-US" dirty="0" smtClean="0"/>
              <a:t> autonomy or the ability to transcend the ego-centric perspective into a moral, non-ego-centric perspective</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Thought Experiment #1</a:t>
            </a:r>
            <a:endParaRPr lang="en-US" dirty="0"/>
          </a:p>
        </p:txBody>
      </p:sp>
      <p:sp>
        <p:nvSpPr>
          <p:cNvPr id="3" name="Content Placeholder 2"/>
          <p:cNvSpPr>
            <a:spLocks noGrp="1"/>
          </p:cNvSpPr>
          <p:nvPr>
            <p:ph idx="1"/>
          </p:nvPr>
        </p:nvSpPr>
        <p:spPr>
          <a:xfrm>
            <a:off x="457200" y="1371600"/>
            <a:ext cx="8229600" cy="5257800"/>
          </a:xfrm>
        </p:spPr>
        <p:txBody>
          <a:bodyPr>
            <a:normAutofit fontScale="77500" lnSpcReduction="20000"/>
          </a:bodyPr>
          <a:lstStyle/>
          <a:p>
            <a:r>
              <a:rPr lang="en-US" dirty="0" smtClean="0"/>
              <a:t>Does extended </a:t>
            </a:r>
            <a:r>
              <a:rPr lang="en-US" dirty="0" smtClean="0"/>
              <a:t>utilitarianism</a:t>
            </a:r>
            <a:r>
              <a:rPr lang="en-US" dirty="0" smtClean="0"/>
              <a:t> require that we become vegetarians?</a:t>
            </a:r>
            <a:endParaRPr lang="en-US" dirty="0" smtClean="0"/>
          </a:p>
          <a:p>
            <a:pPr lvl="1"/>
            <a:r>
              <a:rPr lang="en-US" dirty="0" smtClean="0"/>
              <a:t>Consider, for example, cattle raising and slaughter practices.  Are these inhumane?  Would </a:t>
            </a:r>
            <a:r>
              <a:rPr lang="en-US" dirty="0" err="1" smtClean="0"/>
              <a:t>utilitarians</a:t>
            </a:r>
            <a:r>
              <a:rPr lang="en-US" dirty="0" smtClean="0"/>
              <a:t> permit eating meat if we could find a way of eliminating suffering of animals?</a:t>
            </a:r>
            <a:endParaRPr lang="en-US" dirty="0" smtClean="0"/>
          </a:p>
          <a:p>
            <a:endParaRPr lang="en-US" sz="1400" dirty="0" smtClean="0"/>
          </a:p>
          <a:p>
            <a:r>
              <a:rPr lang="en-US" dirty="0" smtClean="0"/>
              <a:t>Does extending rights to animals (Regan) require that we become vegetarians?</a:t>
            </a:r>
            <a:endParaRPr lang="en-US" dirty="0" smtClean="0"/>
          </a:p>
          <a:p>
            <a:pPr lvl="1"/>
            <a:r>
              <a:rPr lang="en-US" dirty="0" smtClean="0"/>
              <a:t>Consider practices raising chickens for eggs and meat in areas that restrict their movement and activity.</a:t>
            </a:r>
          </a:p>
          <a:p>
            <a:pPr lvl="1"/>
            <a:r>
              <a:rPr lang="en-US" dirty="0" smtClean="0"/>
              <a:t>Does this violate their preference autonomy?</a:t>
            </a:r>
          </a:p>
          <a:p>
            <a:pPr lvl="1"/>
            <a:endParaRPr lang="en-US" sz="1400" dirty="0" smtClean="0"/>
          </a:p>
          <a:p>
            <a:r>
              <a:rPr lang="en-US" dirty="0" smtClean="0"/>
              <a:t>If you find that either extended utilitarian or deontological approaches outlaw eating meat, then do you think this invalidates the ethical approach?  Or its application?  </a:t>
            </a:r>
          </a:p>
          <a:p>
            <a:pPr lvl="1"/>
            <a:r>
              <a:rPr lang="en-US" dirty="0" smtClean="0"/>
              <a:t>In other words, react to the what these theories may or may not require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Paul Taylor: Biocentrism</a:t>
            </a:r>
            <a:endParaRPr lang="en-US" dirty="0"/>
          </a:p>
        </p:txBody>
      </p:sp>
      <p:sp>
        <p:nvSpPr>
          <p:cNvPr id="3" name="Content Placeholder 2"/>
          <p:cNvSpPr>
            <a:spLocks noGrp="1"/>
          </p:cNvSpPr>
          <p:nvPr>
            <p:ph idx="1"/>
          </p:nvPr>
        </p:nvSpPr>
        <p:spPr>
          <a:xfrm>
            <a:off x="457200" y="1295400"/>
            <a:ext cx="8229600" cy="5562600"/>
          </a:xfrm>
        </p:spPr>
        <p:txBody>
          <a:bodyPr>
            <a:normAutofit fontScale="85000" lnSpcReduction="10000"/>
          </a:bodyPr>
          <a:lstStyle/>
          <a:p>
            <a:r>
              <a:rPr lang="en-US" dirty="0" err="1" smtClean="0"/>
              <a:t>Hursthouse</a:t>
            </a:r>
            <a:r>
              <a:rPr lang="en-US" dirty="0" smtClean="0"/>
              <a:t> summarizes: </a:t>
            </a:r>
          </a:p>
          <a:p>
            <a:pPr lvl="1"/>
            <a:r>
              <a:rPr lang="en-US" sz="2300" b="1" dirty="0" smtClean="0"/>
              <a:t>“Environmental Virtue Ethics” in Working Virtue edited by R. Walker and P. Ivanhoe.  Oxford: 163.</a:t>
            </a:r>
          </a:p>
          <a:p>
            <a:endParaRPr lang="en-US" sz="1400" dirty="0"/>
          </a:p>
          <a:p>
            <a:r>
              <a:rPr lang="en-US" dirty="0" smtClean="0"/>
              <a:t>Every living thing has a </a:t>
            </a:r>
            <a:r>
              <a:rPr lang="en-US" dirty="0" err="1" smtClean="0"/>
              <a:t>telos</a:t>
            </a:r>
            <a:r>
              <a:rPr lang="en-US" dirty="0" smtClean="0"/>
              <a:t> = a good of its own.  (Fish </a:t>
            </a:r>
            <a:r>
              <a:rPr lang="en-US" dirty="0" err="1" smtClean="0"/>
              <a:t>gotta</a:t>
            </a:r>
            <a:r>
              <a:rPr lang="en-US" dirty="0" smtClean="0"/>
              <a:t> swim, birds </a:t>
            </a:r>
            <a:r>
              <a:rPr lang="en-US" dirty="0" err="1" smtClean="0"/>
              <a:t>gotta</a:t>
            </a:r>
            <a:r>
              <a:rPr lang="en-US" dirty="0" smtClean="0"/>
              <a:t> fly)</a:t>
            </a:r>
          </a:p>
          <a:p>
            <a:endParaRPr lang="en-US" sz="1400" dirty="0"/>
          </a:p>
          <a:p>
            <a:r>
              <a:rPr lang="en-US" dirty="0" smtClean="0"/>
              <a:t>Helping the living thing achieve this </a:t>
            </a:r>
            <a:r>
              <a:rPr lang="en-US" dirty="0" err="1" smtClean="0"/>
              <a:t>telos</a:t>
            </a:r>
            <a:r>
              <a:rPr lang="en-US" dirty="0" smtClean="0"/>
              <a:t> or preventing it from achieving this </a:t>
            </a:r>
            <a:r>
              <a:rPr lang="en-US" dirty="0" err="1" smtClean="0"/>
              <a:t>telos</a:t>
            </a:r>
            <a:r>
              <a:rPr lang="en-US" dirty="0" smtClean="0"/>
              <a:t> benefits or harms it</a:t>
            </a:r>
          </a:p>
          <a:p>
            <a:endParaRPr lang="en-US" sz="1400" dirty="0"/>
          </a:p>
          <a:p>
            <a:r>
              <a:rPr lang="en-US" dirty="0" smtClean="0"/>
              <a:t>All teleological centers of a life have “inherent worth as members of the Earth’s Community of Life.”</a:t>
            </a:r>
          </a:p>
          <a:p>
            <a:endParaRPr lang="en-US" sz="1400" dirty="0"/>
          </a:p>
          <a:p>
            <a:r>
              <a:rPr lang="en-US" dirty="0" smtClean="0"/>
              <a:t>Positive duties to promote the </a:t>
            </a:r>
            <a:r>
              <a:rPr lang="en-US" dirty="0" err="1" smtClean="0"/>
              <a:t>telos</a:t>
            </a:r>
            <a:endParaRPr lang="en-US" dirty="0" smtClean="0"/>
          </a:p>
          <a:p>
            <a:endParaRPr lang="en-US" sz="1300" dirty="0"/>
          </a:p>
          <a:p>
            <a:r>
              <a:rPr lang="en-US" dirty="0" smtClean="0"/>
              <a:t>Negative duties not to interfere with </a:t>
            </a:r>
            <a:r>
              <a:rPr lang="en-US" dirty="0" err="1" smtClean="0"/>
              <a:t>telos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Taylor</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r>
              <a:rPr lang="en-US" dirty="0" smtClean="0"/>
              <a:t>Construct basic non-human interests using the concept of a “teleological center-of-a-life”</a:t>
            </a:r>
          </a:p>
          <a:p>
            <a:endParaRPr lang="en-US" sz="1300" dirty="0" smtClean="0"/>
          </a:p>
          <a:p>
            <a:r>
              <a:rPr lang="en-US" dirty="0" smtClean="0"/>
              <a:t>What would a non-basic non-human interest look like?</a:t>
            </a:r>
          </a:p>
          <a:p>
            <a:endParaRPr lang="en-US" sz="1300" dirty="0" smtClean="0"/>
          </a:p>
          <a:p>
            <a:r>
              <a:rPr lang="en-US" dirty="0" smtClean="0"/>
              <a:t>Develop a notion of human basic interests (if possible)</a:t>
            </a:r>
          </a:p>
          <a:p>
            <a:pPr lvl="1"/>
            <a:r>
              <a:rPr lang="en-US" dirty="0" smtClean="0"/>
              <a:t>Why would this be difficult?</a:t>
            </a:r>
          </a:p>
          <a:p>
            <a:pPr lvl="1"/>
            <a:r>
              <a:rPr lang="en-US" dirty="0" smtClean="0"/>
              <a:t>Why would the line between basic and non-basic human interests be hard to draw</a:t>
            </a:r>
          </a:p>
          <a:p>
            <a:pPr lvl="1"/>
            <a:endParaRPr lang="en-US" sz="1200" dirty="0" smtClean="0"/>
          </a:p>
          <a:p>
            <a:r>
              <a:rPr lang="en-US" dirty="0" smtClean="0"/>
              <a:t>The following slide presents ways of balancing human and non-human interests when choosing among projects that have impacts on the environment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228599"/>
          <a:ext cx="8229600" cy="6629402"/>
        </p:xfrm>
        <a:graphic>
          <a:graphicData uri="http://schemas.openxmlformats.org/drawingml/2006/table">
            <a:tbl>
              <a:tblPr firstRow="1" bandRow="1">
                <a:tableStyleId>{5C22544A-7EE6-4342-B048-85BDC9FD1C3A}</a:tableStyleId>
              </a:tblPr>
              <a:tblGrid>
                <a:gridCol w="2743200"/>
                <a:gridCol w="2743200"/>
                <a:gridCol w="2743200"/>
              </a:tblGrid>
              <a:tr h="909918">
                <a:tc>
                  <a:txBody>
                    <a:bodyPr/>
                    <a:lstStyle/>
                    <a:p>
                      <a:r>
                        <a:rPr lang="en-US" sz="2400" b="1" dirty="0" smtClean="0">
                          <a:solidFill>
                            <a:schemeClr val="tx1"/>
                          </a:solidFill>
                        </a:rPr>
                        <a:t>Human Goods / Non-Human Goods</a:t>
                      </a:r>
                      <a:endParaRPr lang="en-US" sz="2400" b="1" dirty="0">
                        <a:solidFill>
                          <a:schemeClr val="tx1"/>
                        </a:solidFill>
                      </a:endParaRPr>
                    </a:p>
                  </a:txBody>
                  <a:tcPr/>
                </a:tc>
                <a:tc>
                  <a:txBody>
                    <a:bodyPr/>
                    <a:lstStyle/>
                    <a:p>
                      <a:r>
                        <a:rPr lang="en-US" sz="2400" b="1" dirty="0" smtClean="0">
                          <a:solidFill>
                            <a:schemeClr val="tx1"/>
                          </a:solidFill>
                        </a:rPr>
                        <a:t>Basic Non-Human Good</a:t>
                      </a:r>
                      <a:endParaRPr lang="en-US" sz="2400" b="1" dirty="0">
                        <a:solidFill>
                          <a:schemeClr val="tx1"/>
                        </a:solidFill>
                      </a:endParaRPr>
                    </a:p>
                  </a:txBody>
                  <a:tcPr/>
                </a:tc>
                <a:tc>
                  <a:txBody>
                    <a:bodyPr/>
                    <a:lstStyle/>
                    <a:p>
                      <a:r>
                        <a:rPr lang="en-US" sz="2400" b="1" dirty="0" smtClean="0">
                          <a:solidFill>
                            <a:schemeClr val="tx1"/>
                          </a:solidFill>
                        </a:rPr>
                        <a:t>Non-Basic, Non-Human Good</a:t>
                      </a:r>
                      <a:endParaRPr lang="en-US" sz="2400" b="1" dirty="0">
                        <a:solidFill>
                          <a:schemeClr val="tx1"/>
                        </a:solidFill>
                      </a:endParaRPr>
                    </a:p>
                  </a:txBody>
                  <a:tcPr/>
                </a:tc>
              </a:tr>
              <a:tr h="2859742">
                <a:tc>
                  <a:txBody>
                    <a:bodyPr/>
                    <a:lstStyle/>
                    <a:p>
                      <a:r>
                        <a:rPr lang="en-US" sz="2400" b="1" dirty="0" smtClean="0">
                          <a:solidFill>
                            <a:srgbClr val="FF0000"/>
                          </a:solidFill>
                        </a:rPr>
                        <a:t>Basic Human Good</a:t>
                      </a:r>
                      <a:endParaRPr lang="en-US" sz="2400" b="1" dirty="0">
                        <a:solidFill>
                          <a:srgbClr val="FF0000"/>
                        </a:solidFill>
                      </a:endParaRPr>
                    </a:p>
                  </a:txBody>
                  <a:tcPr/>
                </a:tc>
                <a:tc>
                  <a:txBody>
                    <a:bodyPr/>
                    <a:lstStyle/>
                    <a:p>
                      <a:r>
                        <a:rPr lang="en-US" sz="2000" dirty="0" smtClean="0"/>
                        <a:t>Basic human good has priority</a:t>
                      </a:r>
                      <a:r>
                        <a:rPr lang="en-US" sz="2000" baseline="0" dirty="0" smtClean="0"/>
                        <a:t> (Right of Self-Defense)  </a:t>
                      </a:r>
                      <a:r>
                        <a:rPr lang="en-US" sz="2000" baseline="0" dirty="0" smtClean="0">
                          <a:solidFill>
                            <a:srgbClr val="FF0000"/>
                          </a:solidFill>
                        </a:rPr>
                        <a:t>Humans have right to clear wilderness to grow food.</a:t>
                      </a:r>
                      <a:endParaRPr lang="en-US" sz="2000" dirty="0">
                        <a:solidFill>
                          <a:srgbClr val="FF0000"/>
                        </a:solidFill>
                      </a:endParaRPr>
                    </a:p>
                  </a:txBody>
                  <a:tcPr/>
                </a:tc>
                <a:tc>
                  <a:txBody>
                    <a:bodyPr/>
                    <a:lstStyle/>
                    <a:p>
                      <a:r>
                        <a:rPr lang="en-US" sz="2000" dirty="0" smtClean="0"/>
                        <a:t>Basic human</a:t>
                      </a:r>
                      <a:r>
                        <a:rPr lang="en-US" sz="2000" baseline="0" dirty="0" smtClean="0"/>
                        <a:t> good has priority because a basic good trumps a non-basic good.  </a:t>
                      </a:r>
                      <a:r>
                        <a:rPr lang="en-US" sz="2000" baseline="0" dirty="0" smtClean="0">
                          <a:solidFill>
                            <a:srgbClr val="FF0000"/>
                          </a:solidFill>
                        </a:rPr>
                        <a:t>Humans can cut back tree branches to prevent them from falling and hurting children</a:t>
                      </a:r>
                      <a:r>
                        <a:rPr lang="en-US" sz="2000" baseline="0" dirty="0" smtClean="0"/>
                        <a:t>.</a:t>
                      </a:r>
                      <a:endParaRPr lang="en-US" sz="2000" dirty="0"/>
                    </a:p>
                  </a:txBody>
                  <a:tcPr/>
                </a:tc>
              </a:tr>
              <a:tr h="2859742">
                <a:tc>
                  <a:txBody>
                    <a:bodyPr/>
                    <a:lstStyle/>
                    <a:p>
                      <a:r>
                        <a:rPr lang="en-US" sz="2400" b="1" dirty="0" smtClean="0">
                          <a:solidFill>
                            <a:srgbClr val="FF0000"/>
                          </a:solidFill>
                        </a:rPr>
                        <a:t>Non-Basic Human Good</a:t>
                      </a:r>
                      <a:endParaRPr lang="en-US" sz="2400" b="1" dirty="0">
                        <a:solidFill>
                          <a:srgbClr val="FF0000"/>
                        </a:solidFill>
                      </a:endParaRPr>
                    </a:p>
                  </a:txBody>
                  <a:tcPr/>
                </a:tc>
                <a:tc>
                  <a:txBody>
                    <a:bodyPr/>
                    <a:lstStyle/>
                    <a:p>
                      <a:r>
                        <a:rPr lang="en-US" sz="2000" dirty="0" smtClean="0"/>
                        <a:t>The basic,</a:t>
                      </a:r>
                      <a:r>
                        <a:rPr lang="en-US" sz="2000" baseline="0" dirty="0" smtClean="0"/>
                        <a:t> non-human good has priority because a basic good trumps a non-basic good.  </a:t>
                      </a:r>
                      <a:r>
                        <a:rPr lang="en-US" sz="2000" baseline="0" dirty="0" smtClean="0">
                          <a:solidFill>
                            <a:srgbClr val="FF0000"/>
                          </a:solidFill>
                        </a:rPr>
                        <a:t>I ought not cut down trees to create a parking space for my car.  Hill: paving your back yard.</a:t>
                      </a:r>
                      <a:endParaRPr lang="en-US" sz="2000" dirty="0">
                        <a:solidFill>
                          <a:srgbClr val="FF0000"/>
                        </a:solidFill>
                      </a:endParaRPr>
                    </a:p>
                  </a:txBody>
                  <a:tcPr/>
                </a:tc>
                <a:tc>
                  <a:txBody>
                    <a:bodyPr/>
                    <a:lstStyle/>
                    <a:p>
                      <a:r>
                        <a:rPr lang="en-US" sz="2000" dirty="0" smtClean="0"/>
                        <a:t>Toss up.  Some non-basic goods have priority over others.  </a:t>
                      </a:r>
                      <a:r>
                        <a:rPr lang="en-US" sz="2000" dirty="0" smtClean="0">
                          <a:solidFill>
                            <a:srgbClr val="FF0000"/>
                          </a:solidFill>
                        </a:rPr>
                        <a:t>Humans may have a right to preserve a cultural landscape rather than letting</a:t>
                      </a:r>
                      <a:r>
                        <a:rPr lang="en-US" sz="2000" baseline="0" dirty="0" smtClean="0">
                          <a:solidFill>
                            <a:srgbClr val="FF0000"/>
                          </a:solidFill>
                        </a:rPr>
                        <a:t> it revert back to nature</a:t>
                      </a:r>
                      <a:r>
                        <a:rPr lang="en-US" sz="2000" baseline="0" dirty="0" smtClean="0"/>
                        <a:t>.  </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US" dirty="0" smtClean="0"/>
              <a:t>Factors to Consider When Using Table</a:t>
            </a: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10000"/>
          </a:bodyPr>
          <a:lstStyle/>
          <a:p>
            <a:r>
              <a:rPr lang="en-US" dirty="0" smtClean="0"/>
              <a:t>It’s a heuristic device.</a:t>
            </a:r>
          </a:p>
          <a:p>
            <a:endParaRPr lang="en-US" sz="1200" dirty="0"/>
          </a:p>
          <a:p>
            <a:r>
              <a:rPr lang="en-US" dirty="0" smtClean="0"/>
              <a:t>Sacrificing one good for another is always a last resort. </a:t>
            </a:r>
          </a:p>
          <a:p>
            <a:pPr lvl="1"/>
            <a:r>
              <a:rPr lang="en-US" dirty="0" smtClean="0"/>
              <a:t>Look hard—really hard—for ways to fully or partially integrate the goods in conflict.  (conservation makes it possible to avoid building the destructive irrigation project)</a:t>
            </a:r>
          </a:p>
          <a:p>
            <a:pPr lvl="1"/>
            <a:r>
              <a:rPr lang="en-US" dirty="0" smtClean="0"/>
              <a:t>Accept trade offs only as a last resort and then try to offset the good sacrificed in another way or at another time.</a:t>
            </a:r>
          </a:p>
          <a:p>
            <a:pPr lvl="2"/>
            <a:r>
              <a:rPr lang="en-US" dirty="0" smtClean="0"/>
              <a:t>AES’s cogeneration, coal based technology adds CO2 to the atmosphere.  But they planted trees in Costa Rica reforestation project to erase carbon footprint.</a:t>
            </a:r>
          </a:p>
          <a:p>
            <a:pPr lvl="1"/>
            <a:r>
              <a:rPr lang="en-US" dirty="0" smtClean="0"/>
              <a:t>The sacrifice of one good for another may be only necessary in the short term.  </a:t>
            </a:r>
          </a:p>
          <a:p>
            <a:pPr lvl="2"/>
            <a:r>
              <a:rPr lang="en-US" dirty="0" smtClean="0"/>
              <a:t>Try to develop transition measures that render this unnecessary in long term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Thought Experiment #2</a:t>
            </a:r>
            <a:endParaRPr lang="en-US" dirty="0"/>
          </a:p>
        </p:txBody>
      </p:sp>
      <p:sp>
        <p:nvSpPr>
          <p:cNvPr id="3" name="Content Placeholder 2"/>
          <p:cNvSpPr>
            <a:spLocks noGrp="1"/>
          </p:cNvSpPr>
          <p:nvPr>
            <p:ph idx="1"/>
          </p:nvPr>
        </p:nvSpPr>
        <p:spPr>
          <a:xfrm>
            <a:off x="457200" y="1295400"/>
            <a:ext cx="8229600" cy="5410200"/>
          </a:xfrm>
        </p:spPr>
        <p:txBody>
          <a:bodyPr>
            <a:normAutofit fontScale="85000" lnSpcReduction="20000"/>
          </a:bodyPr>
          <a:lstStyle/>
          <a:p>
            <a:r>
              <a:rPr lang="en-US" dirty="0" smtClean="0"/>
              <a:t>The Super Aqueduct was proposed to alleviate chronic summer water shortages in the San Juan Metro Area</a:t>
            </a:r>
          </a:p>
          <a:p>
            <a:endParaRPr lang="en-US" sz="1600" dirty="0" smtClean="0"/>
          </a:p>
          <a:p>
            <a:r>
              <a:rPr lang="en-US" dirty="0" smtClean="0"/>
              <a:t>It proposed to take water from the Rio Grande estuary near Arecibo and pump it via a large aqueduct to the Metro Area</a:t>
            </a:r>
          </a:p>
          <a:p>
            <a:endParaRPr lang="en-US" sz="1400" dirty="0" smtClean="0"/>
          </a:p>
          <a:p>
            <a:r>
              <a:rPr lang="en-US" dirty="0" smtClean="0"/>
              <a:t>Estuaries depend on a balance between fresh and salt water that fluctuates between a narrow margin</a:t>
            </a:r>
          </a:p>
          <a:p>
            <a:endParaRPr lang="en-US" sz="1400" dirty="0" smtClean="0"/>
          </a:p>
          <a:p>
            <a:r>
              <a:rPr lang="en-US" dirty="0" smtClean="0"/>
              <a:t>Can you identify basic human and non-human interests at play in this scenario?  What are they?</a:t>
            </a:r>
          </a:p>
          <a:p>
            <a:endParaRPr lang="en-US" sz="1400" dirty="0" smtClean="0"/>
          </a:p>
          <a:p>
            <a:r>
              <a:rPr lang="en-US" dirty="0" smtClean="0"/>
              <a:t>How do these interact in the Super Aqueduct scenario?</a:t>
            </a:r>
          </a:p>
          <a:p>
            <a:pPr lvl="1"/>
            <a:r>
              <a:rPr lang="en-US" dirty="0" smtClean="0"/>
              <a:t>Can this be presented as a trade off between basic human and basic non-human interests?  (Or, is it more complex?)</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dirty="0" err="1" smtClean="0"/>
              <a:t>Ecocentrism</a:t>
            </a:r>
            <a:endParaRPr lang="en-US" dirty="0"/>
          </a:p>
        </p:txBody>
      </p:sp>
      <p:sp>
        <p:nvSpPr>
          <p:cNvPr id="3" name="Content Placeholder 2"/>
          <p:cNvSpPr>
            <a:spLocks noGrp="1"/>
          </p:cNvSpPr>
          <p:nvPr>
            <p:ph idx="1"/>
          </p:nvPr>
        </p:nvSpPr>
        <p:spPr>
          <a:xfrm>
            <a:off x="152400" y="1066800"/>
            <a:ext cx="8839200" cy="5791200"/>
          </a:xfrm>
        </p:spPr>
        <p:txBody>
          <a:bodyPr>
            <a:normAutofit fontScale="92500" lnSpcReduction="20000"/>
          </a:bodyPr>
          <a:lstStyle/>
          <a:p>
            <a:r>
              <a:rPr lang="en-US" dirty="0" smtClean="0"/>
              <a:t>Aldo Leopold, “The Land Ethic” in </a:t>
            </a:r>
            <a:r>
              <a:rPr lang="en-US" b="1" dirty="0" smtClean="0"/>
              <a:t>A Sand County Almanac. </a:t>
            </a:r>
            <a:r>
              <a:rPr lang="en-US" dirty="0" smtClean="0"/>
              <a:t> </a:t>
            </a:r>
          </a:p>
          <a:p>
            <a:pPr lvl="1"/>
            <a:endParaRPr lang="en-US" sz="1300" dirty="0"/>
          </a:p>
          <a:p>
            <a:r>
              <a:rPr lang="en-US" dirty="0" smtClean="0"/>
              <a:t>“There is as yet no ethic dealing with man’s relation to land and to the animals and plants which grow upon it.  Land, like Odysseus’ slave-girls, is still property.  The land-relation is still strictly economic, entailing privileges but not obligations.”</a:t>
            </a:r>
          </a:p>
          <a:p>
            <a:endParaRPr lang="en-US" sz="1300" dirty="0"/>
          </a:p>
          <a:p>
            <a:r>
              <a:rPr lang="en-US" dirty="0" smtClean="0"/>
              <a:t>“The land ethic simply enlarges the boundaries of the community to include soils, waters, plants, and animals, or collectively: the land.”</a:t>
            </a:r>
          </a:p>
          <a:p>
            <a:endParaRPr lang="en-US" sz="1200" dirty="0"/>
          </a:p>
          <a:p>
            <a:r>
              <a:rPr lang="en-US" dirty="0" smtClean="0"/>
              <a:t>“A thing is right when it tends to preserve the integrity, stability, and beauty of the biotic community.  It is wrong when it tends otherwise.”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130425"/>
            <a:ext cx="7772400" cy="2441575"/>
          </a:xfrm>
        </p:spPr>
        <p:txBody>
          <a:bodyPr>
            <a:normAutofit/>
          </a:bodyPr>
          <a:lstStyle/>
          <a:p>
            <a:r>
              <a:rPr lang="en-US" dirty="0" smtClean="0"/>
              <a:t>Is Leopold’s land ethic anthropocentric or non-anthropocentric?</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Explained</a:t>
            </a:r>
            <a:endParaRPr lang="en-US" dirty="0"/>
          </a:p>
        </p:txBody>
      </p:sp>
      <p:sp>
        <p:nvSpPr>
          <p:cNvPr id="3" name="Content Placeholder 2"/>
          <p:cNvSpPr>
            <a:spLocks noGrp="1"/>
          </p:cNvSpPr>
          <p:nvPr>
            <p:ph idx="1"/>
          </p:nvPr>
        </p:nvSpPr>
        <p:spPr>
          <a:xfrm>
            <a:off x="457200" y="1447800"/>
            <a:ext cx="8229600" cy="5410200"/>
          </a:xfrm>
        </p:spPr>
        <p:txBody>
          <a:bodyPr>
            <a:normAutofit lnSpcReduction="10000"/>
          </a:bodyPr>
          <a:lstStyle/>
          <a:p>
            <a:r>
              <a:rPr lang="en-US" dirty="0" smtClean="0"/>
              <a:t>Anthropocentric: Centered around humans.  (Comes from Greek word </a:t>
            </a:r>
            <a:r>
              <a:rPr lang="en-US" dirty="0" err="1" smtClean="0"/>
              <a:t>anthropo</a:t>
            </a:r>
            <a:r>
              <a:rPr lang="en-US" dirty="0" smtClean="0"/>
              <a:t> which means human)</a:t>
            </a:r>
          </a:p>
          <a:p>
            <a:pPr lvl="1"/>
            <a:r>
              <a:rPr lang="en-US" dirty="0" smtClean="0"/>
              <a:t>Humans are the central or sole inhabitants of the moral community</a:t>
            </a:r>
          </a:p>
          <a:p>
            <a:pPr lvl="1"/>
            <a:endParaRPr lang="en-US" sz="1100" dirty="0"/>
          </a:p>
          <a:p>
            <a:r>
              <a:rPr lang="en-US" dirty="0" smtClean="0"/>
              <a:t>Non-anthropocentric: Not centered around humans</a:t>
            </a:r>
          </a:p>
          <a:p>
            <a:pPr lvl="1"/>
            <a:r>
              <a:rPr lang="en-US" dirty="0" smtClean="0"/>
              <a:t>Center could be </a:t>
            </a:r>
            <a:r>
              <a:rPr lang="en-US" dirty="0" smtClean="0"/>
              <a:t>living individuals (biocentrism) </a:t>
            </a:r>
            <a:r>
              <a:rPr lang="en-US" dirty="0" smtClean="0"/>
              <a:t>or larger wholes </a:t>
            </a:r>
            <a:r>
              <a:rPr lang="en-US" dirty="0" smtClean="0"/>
              <a:t>like species</a:t>
            </a:r>
            <a:r>
              <a:rPr lang="en-US" dirty="0" smtClean="0"/>
              <a:t>, ecosystems, and the biotic community </a:t>
            </a:r>
            <a:r>
              <a:rPr lang="en-US" dirty="0" smtClean="0"/>
              <a:t>as </a:t>
            </a:r>
            <a:r>
              <a:rPr lang="en-US" dirty="0" smtClean="0"/>
              <a:t>the organized systems of all living </a:t>
            </a:r>
            <a:r>
              <a:rPr lang="en-US" dirty="0" smtClean="0"/>
              <a:t>things (</a:t>
            </a:r>
            <a:r>
              <a:rPr lang="en-US" dirty="0" err="1" smtClean="0"/>
              <a:t>ecocentrism</a:t>
            </a:r>
            <a:r>
              <a:rPr lang="en-US" dirty="0" smtClean="0"/>
              <a:t>).</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Preliminary, Meta-ethical Considerations</a:t>
            </a:r>
            <a:endParaRPr lang="en-US" dirty="0"/>
          </a:p>
        </p:txBody>
      </p:sp>
      <p:sp>
        <p:nvSpPr>
          <p:cNvPr id="5" name="Subtitle 4"/>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Debate</a:t>
            </a:r>
            <a:endParaRPr lang="en-US" dirty="0"/>
          </a:p>
        </p:txBody>
      </p:sp>
      <p:sp>
        <p:nvSpPr>
          <p:cNvPr id="3" name="Content Placeholder 2"/>
          <p:cNvSpPr>
            <a:spLocks noGrp="1"/>
          </p:cNvSpPr>
          <p:nvPr>
            <p:ph idx="1"/>
          </p:nvPr>
        </p:nvSpPr>
        <p:spPr>
          <a:xfrm>
            <a:off x="457200" y="1447800"/>
            <a:ext cx="8229600" cy="5105400"/>
          </a:xfrm>
        </p:spPr>
        <p:txBody>
          <a:bodyPr>
            <a:normAutofit/>
          </a:bodyPr>
          <a:lstStyle/>
          <a:p>
            <a:r>
              <a:rPr lang="en-US" dirty="0" smtClean="0"/>
              <a:t>Can an anthropocentric environmental ethics pay proper attention or assign proper worth/value to non-human living things up to and including the biotic community?</a:t>
            </a:r>
          </a:p>
          <a:p>
            <a:endParaRPr lang="en-US" sz="1000" dirty="0"/>
          </a:p>
          <a:p>
            <a:r>
              <a:rPr lang="en-US" dirty="0" smtClean="0"/>
              <a:t>Is anthropocentrism compatible with a long term, sustainable human-natural environment relation?</a:t>
            </a:r>
          </a:p>
          <a:p>
            <a:pPr lvl="1"/>
            <a:r>
              <a:rPr lang="en-US" dirty="0" smtClean="0"/>
              <a:t>Deep Ecologists say no</a:t>
            </a:r>
          </a:p>
          <a:p>
            <a:pPr lvl="1"/>
            <a:r>
              <a:rPr lang="en-US" dirty="0" smtClean="0"/>
              <a:t>Pragmatists (Norton and Westin) say yes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944562"/>
          </a:xfrm>
        </p:spPr>
        <p:txBody>
          <a:bodyPr>
            <a:noAutofit/>
          </a:bodyPr>
          <a:lstStyle/>
          <a:p>
            <a:r>
              <a:rPr lang="en-US" sz="3600" dirty="0" smtClean="0"/>
              <a:t>Different Interpretations of Leopold’s Land Ethic</a:t>
            </a:r>
            <a:endParaRPr lang="en-US" sz="3600" dirty="0"/>
          </a:p>
        </p:txBody>
      </p:sp>
      <p:sp>
        <p:nvSpPr>
          <p:cNvPr id="3" name="Content Placeholder 2"/>
          <p:cNvSpPr>
            <a:spLocks noGrp="1"/>
          </p:cNvSpPr>
          <p:nvPr>
            <p:ph idx="1"/>
          </p:nvPr>
        </p:nvSpPr>
        <p:spPr>
          <a:xfrm>
            <a:off x="304800" y="1600200"/>
            <a:ext cx="8534400" cy="5105400"/>
          </a:xfrm>
        </p:spPr>
        <p:txBody>
          <a:bodyPr>
            <a:normAutofit fontScale="92500"/>
          </a:bodyPr>
          <a:lstStyle/>
          <a:p>
            <a:r>
              <a:rPr lang="en-US" dirty="0" smtClean="0"/>
              <a:t>Non-anthropocentric</a:t>
            </a:r>
          </a:p>
          <a:p>
            <a:pPr lvl="1"/>
            <a:r>
              <a:rPr lang="en-US" dirty="0" smtClean="0"/>
              <a:t>This is the most prevalent interpretation.  Baird </a:t>
            </a:r>
            <a:r>
              <a:rPr lang="en-US" dirty="0" err="1" smtClean="0"/>
              <a:t>Callicott</a:t>
            </a:r>
            <a:endParaRPr lang="en-US" dirty="0" smtClean="0"/>
          </a:p>
          <a:p>
            <a:pPr lvl="1"/>
            <a:r>
              <a:rPr lang="en-US" dirty="0" smtClean="0"/>
              <a:t>Leopold started out with conservation mentality and changed as a result of the experience in American West (failed to think like a mountain)</a:t>
            </a:r>
            <a:endParaRPr lang="en-US" sz="1000" dirty="0"/>
          </a:p>
          <a:p>
            <a:r>
              <a:rPr lang="en-US" dirty="0" smtClean="0"/>
              <a:t>Anthropocentric</a:t>
            </a:r>
          </a:p>
          <a:p>
            <a:pPr lvl="1"/>
            <a:r>
              <a:rPr lang="en-US" dirty="0" err="1" smtClean="0"/>
              <a:t>Byran</a:t>
            </a:r>
            <a:r>
              <a:rPr lang="en-US" dirty="0" smtClean="0"/>
              <a:t> Norton, “The Constancy of Leopold’s Land Ethic”</a:t>
            </a:r>
          </a:p>
          <a:p>
            <a:pPr lvl="1"/>
            <a:r>
              <a:rPr lang="en-US" dirty="0" smtClean="0"/>
              <a:t>“Leopold opted in the end for a conservation ethic based on our obligations to future generations of humans—a forward-looking anthropocentrism.” </a:t>
            </a:r>
          </a:p>
          <a:p>
            <a:pPr lvl="1"/>
            <a:r>
              <a:rPr lang="en-US" sz="1700" b="1" dirty="0" smtClean="0"/>
              <a:t>Environmental Pragmatism, Light and Katz editors, 85</a:t>
            </a:r>
            <a:endParaRPr lang="en-US" sz="17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Convergence Thesis</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r>
              <a:rPr lang="en-US" dirty="0" err="1" smtClean="0"/>
              <a:t>Byran</a:t>
            </a:r>
            <a:r>
              <a:rPr lang="en-US" dirty="0" smtClean="0"/>
              <a:t> Norton</a:t>
            </a:r>
          </a:p>
          <a:p>
            <a:endParaRPr lang="en-US" sz="1200" dirty="0" smtClean="0"/>
          </a:p>
          <a:p>
            <a:r>
              <a:rPr lang="en-US" dirty="0" smtClean="0"/>
              <a:t>Take an environmental problem</a:t>
            </a:r>
          </a:p>
          <a:p>
            <a:endParaRPr lang="en-US" sz="1200" dirty="0" smtClean="0"/>
          </a:p>
          <a:p>
            <a:r>
              <a:rPr lang="en-US" dirty="0" smtClean="0"/>
              <a:t>How would a well-formulated anthropocentric position respond to it?</a:t>
            </a:r>
          </a:p>
          <a:p>
            <a:endParaRPr lang="en-US" sz="1100" dirty="0" smtClean="0"/>
          </a:p>
          <a:p>
            <a:r>
              <a:rPr lang="en-US" dirty="0" smtClean="0"/>
              <a:t>How would a well-formulated non-anthropocentric position respond to it?</a:t>
            </a:r>
          </a:p>
          <a:p>
            <a:endParaRPr lang="en-US" sz="1100" dirty="0" smtClean="0"/>
          </a:p>
          <a:p>
            <a:r>
              <a:rPr lang="en-US" dirty="0" smtClean="0"/>
              <a:t>Norton predicts that most of the time—if not all of the time—these two positions will converge on a solution to the problem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Thought Experiment #3</a:t>
            </a:r>
            <a:endParaRPr lang="en-US" dirty="0"/>
          </a:p>
        </p:txBody>
      </p:sp>
      <p:sp>
        <p:nvSpPr>
          <p:cNvPr id="3" name="Content Placeholder 2"/>
          <p:cNvSpPr>
            <a:spLocks noGrp="1"/>
          </p:cNvSpPr>
          <p:nvPr>
            <p:ph idx="1"/>
          </p:nvPr>
        </p:nvSpPr>
        <p:spPr>
          <a:xfrm>
            <a:off x="457200" y="1447800"/>
            <a:ext cx="8229600" cy="5181600"/>
          </a:xfrm>
        </p:spPr>
        <p:txBody>
          <a:bodyPr>
            <a:normAutofit fontScale="85000" lnSpcReduction="10000"/>
          </a:bodyPr>
          <a:lstStyle/>
          <a:p>
            <a:r>
              <a:rPr lang="en-US" dirty="0" smtClean="0"/>
              <a:t>What is the impact of the Via Verde on the non-human ecosystems that boarder its planned route?</a:t>
            </a:r>
          </a:p>
          <a:p>
            <a:pPr lvl="1"/>
            <a:r>
              <a:rPr lang="en-US" dirty="0" smtClean="0"/>
              <a:t>Is this impact acceptable?  That is, from the standpoint of a non-anthropocentric view, is the Via Verde acceptable.  (View through the lens of non-anthropocentrism)</a:t>
            </a:r>
          </a:p>
          <a:p>
            <a:pPr lvl="1"/>
            <a:endParaRPr lang="en-US" sz="1300" dirty="0" smtClean="0"/>
          </a:p>
          <a:p>
            <a:r>
              <a:rPr lang="en-US" dirty="0" smtClean="0"/>
              <a:t>What is the impact of the Via Verde on the human communities affected by its construction and operation</a:t>
            </a:r>
          </a:p>
          <a:p>
            <a:pPr lvl="1"/>
            <a:r>
              <a:rPr lang="en-US" dirty="0" smtClean="0"/>
              <a:t>Are these impacts acceptable from the human community standpoint?</a:t>
            </a:r>
          </a:p>
          <a:p>
            <a:pPr lvl="1"/>
            <a:endParaRPr lang="en-US" sz="1300" dirty="0" smtClean="0"/>
          </a:p>
          <a:p>
            <a:r>
              <a:rPr lang="en-US" dirty="0" smtClean="0"/>
              <a:t>Is Norton’s prediction correct?  Do anthropocentric and non-anthropocentric analyses of this project converge?  Why or why not?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Environmental Ethics Rectangle</a:t>
            </a:r>
            <a:endParaRPr lang="en-US" dirty="0"/>
          </a:p>
        </p:txBody>
      </p:sp>
      <p:graphicFrame>
        <p:nvGraphicFramePr>
          <p:cNvPr id="4" name="Content Placeholder 3"/>
          <p:cNvGraphicFramePr>
            <a:graphicFrameLocks noGrp="1"/>
          </p:cNvGraphicFramePr>
          <p:nvPr>
            <p:ph idx="1"/>
          </p:nvPr>
        </p:nvGraphicFramePr>
        <p:xfrm>
          <a:off x="381000" y="1219200"/>
          <a:ext cx="8229600" cy="5486400"/>
        </p:xfrm>
        <a:graphic>
          <a:graphicData uri="http://schemas.openxmlformats.org/drawingml/2006/table">
            <a:tbl>
              <a:tblPr firstRow="1" bandRow="1">
                <a:tableStyleId>{5C22544A-7EE6-4342-B048-85BDC9FD1C3A}</a:tableStyleId>
              </a:tblPr>
              <a:tblGrid>
                <a:gridCol w="2743200"/>
                <a:gridCol w="2743200"/>
                <a:gridCol w="2743200"/>
              </a:tblGrid>
              <a:tr h="871369">
                <a:tc>
                  <a:txBody>
                    <a:bodyPr/>
                    <a:lstStyle/>
                    <a:p>
                      <a:endParaRPr lang="en-US" dirty="0"/>
                    </a:p>
                  </a:txBody>
                  <a:tcPr/>
                </a:tc>
                <a:tc>
                  <a:txBody>
                    <a:bodyPr/>
                    <a:lstStyle/>
                    <a:p>
                      <a:r>
                        <a:rPr lang="en-US" sz="2400" dirty="0" smtClean="0"/>
                        <a:t>Anthropocentric</a:t>
                      </a:r>
                      <a:endParaRPr lang="en-US" sz="2400" dirty="0"/>
                    </a:p>
                  </a:txBody>
                  <a:tcPr/>
                </a:tc>
                <a:tc>
                  <a:txBody>
                    <a:bodyPr/>
                    <a:lstStyle/>
                    <a:p>
                      <a:r>
                        <a:rPr lang="en-US" sz="2400" dirty="0" smtClean="0"/>
                        <a:t>Non-anthropocentric</a:t>
                      </a:r>
                      <a:endParaRPr lang="en-US" sz="2400" dirty="0"/>
                    </a:p>
                  </a:txBody>
                  <a:tcPr/>
                </a:tc>
              </a:tr>
              <a:tr h="2162287">
                <a:tc>
                  <a:txBody>
                    <a:bodyPr/>
                    <a:lstStyle/>
                    <a:p>
                      <a:r>
                        <a:rPr lang="en-US" sz="2400" b="1" dirty="0" smtClean="0">
                          <a:solidFill>
                            <a:srgbClr val="FF0000"/>
                          </a:solidFill>
                        </a:rPr>
                        <a:t>Holistic</a:t>
                      </a:r>
                      <a:endParaRPr lang="en-US" sz="2400" b="1" dirty="0">
                        <a:solidFill>
                          <a:srgbClr val="FF0000"/>
                        </a:solidFill>
                      </a:endParaRPr>
                    </a:p>
                  </a:txBody>
                  <a:tcPr/>
                </a:tc>
                <a:tc>
                  <a:txBody>
                    <a:bodyPr/>
                    <a:lstStyle/>
                    <a:p>
                      <a:r>
                        <a:rPr lang="en-US" sz="2000" b="1" dirty="0" smtClean="0">
                          <a:solidFill>
                            <a:schemeClr val="tx1"/>
                          </a:solidFill>
                        </a:rPr>
                        <a:t>Agrarianism</a:t>
                      </a:r>
                      <a:r>
                        <a:rPr lang="en-US" dirty="0" smtClean="0"/>
                        <a:t>: Humans transform nature for agriculture</a:t>
                      </a:r>
                      <a:r>
                        <a:rPr lang="en-US" baseline="0" dirty="0" smtClean="0"/>
                        <a:t> but understand farm as ecosystem (Berry, Jefferson, Jackson)</a:t>
                      </a:r>
                      <a:endParaRPr lang="en-US" dirty="0"/>
                    </a:p>
                  </a:txBody>
                  <a:tcPr/>
                </a:tc>
                <a:tc>
                  <a:txBody>
                    <a:bodyPr/>
                    <a:lstStyle/>
                    <a:p>
                      <a:r>
                        <a:rPr lang="en-US" sz="2000" b="1" dirty="0" err="1" smtClean="0">
                          <a:solidFill>
                            <a:schemeClr val="tx1"/>
                          </a:solidFill>
                        </a:rPr>
                        <a:t>Ecocentrism</a:t>
                      </a:r>
                      <a:r>
                        <a:rPr lang="en-US" dirty="0" smtClean="0"/>
                        <a:t>: “A thing is good if it promotes the integrity,</a:t>
                      </a:r>
                      <a:r>
                        <a:rPr lang="en-US" baseline="0" dirty="0" smtClean="0"/>
                        <a:t> beauty, and stability of the biotic community.”</a:t>
                      </a:r>
                    </a:p>
                    <a:p>
                      <a:r>
                        <a:rPr lang="en-US" baseline="0" dirty="0" smtClean="0"/>
                        <a:t>Focus on biotic community conceived holistically</a:t>
                      </a:r>
                      <a:endParaRPr lang="en-US" dirty="0"/>
                    </a:p>
                  </a:txBody>
                  <a:tcPr/>
                </a:tc>
              </a:tr>
              <a:tr h="2452744">
                <a:tc>
                  <a:txBody>
                    <a:bodyPr/>
                    <a:lstStyle/>
                    <a:p>
                      <a:r>
                        <a:rPr lang="en-US" sz="2400" b="1" dirty="0" smtClean="0">
                          <a:solidFill>
                            <a:srgbClr val="FF0000"/>
                          </a:solidFill>
                        </a:rPr>
                        <a:t>Individualistic</a:t>
                      </a:r>
                      <a:endParaRPr lang="en-US" b="1" dirty="0">
                        <a:solidFill>
                          <a:srgbClr val="FF0000"/>
                        </a:solidFill>
                      </a:endParaRPr>
                    </a:p>
                  </a:txBody>
                  <a:tcPr/>
                </a:tc>
                <a:tc>
                  <a:txBody>
                    <a:bodyPr/>
                    <a:lstStyle/>
                    <a:p>
                      <a:r>
                        <a:rPr lang="en-US" sz="2000" b="1" dirty="0" err="1" smtClean="0">
                          <a:solidFill>
                            <a:schemeClr val="tx1"/>
                          </a:solidFill>
                        </a:rPr>
                        <a:t>Extensionism</a:t>
                      </a:r>
                      <a:r>
                        <a:rPr lang="en-US" dirty="0" smtClean="0"/>
                        <a:t>: Individualistic ethical approaches such as Utilitarianism and Deontology are extended to cover non-humans. (Singer for Utilitarianism</a:t>
                      </a:r>
                      <a:r>
                        <a:rPr lang="en-US" baseline="0" dirty="0" smtClean="0"/>
                        <a:t> and Regan for Deontology)</a:t>
                      </a:r>
                      <a:endParaRPr lang="en-US" dirty="0"/>
                    </a:p>
                  </a:txBody>
                  <a:tcPr/>
                </a:tc>
                <a:tc>
                  <a:txBody>
                    <a:bodyPr/>
                    <a:lstStyle/>
                    <a:p>
                      <a:r>
                        <a:rPr lang="en-US" sz="2000" b="1" dirty="0" smtClean="0">
                          <a:solidFill>
                            <a:schemeClr val="tx1"/>
                          </a:solidFill>
                        </a:rPr>
                        <a:t>Biocentrism</a:t>
                      </a:r>
                      <a:r>
                        <a:rPr lang="en-US" dirty="0" smtClean="0"/>
                        <a:t>: Duties not</a:t>
                      </a:r>
                      <a:r>
                        <a:rPr lang="en-US" baseline="0" dirty="0" smtClean="0"/>
                        <a:t> to interfere with teleological centers of a life.  Basic , non-human </a:t>
                      </a:r>
                      <a:r>
                        <a:rPr lang="en-US" baseline="0" dirty="0" err="1" smtClean="0"/>
                        <a:t>telos</a:t>
                      </a:r>
                      <a:r>
                        <a:rPr lang="en-US" baseline="0" dirty="0" smtClean="0"/>
                        <a:t> can trump non-basic and even basic human interests.</a:t>
                      </a:r>
                      <a:endParaRPr 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 Virtue Approach to Environmental Ethics</a:t>
            </a:r>
            <a:endParaRPr lang="en-US" dirty="0"/>
          </a:p>
        </p:txBody>
      </p:sp>
      <p:sp>
        <p:nvSpPr>
          <p:cNvPr id="5" name="Subtitle 4"/>
          <p:cNvSpPr>
            <a:spLocks noGrp="1"/>
          </p:cNvSpPr>
          <p:nvPr>
            <p:ph type="subTitle" idx="1"/>
          </p:nvPr>
        </p:nvSpPr>
        <p:spPr>
          <a:xfrm>
            <a:off x="990600" y="4343400"/>
            <a:ext cx="7162800" cy="1295400"/>
          </a:xfrm>
        </p:spPr>
        <p:txBody>
          <a:bodyPr>
            <a:noAutofit/>
          </a:bodyPr>
          <a:lstStyle/>
          <a:p>
            <a:r>
              <a:rPr lang="en-US" sz="1800" b="1" dirty="0" err="1" smtClean="0">
                <a:solidFill>
                  <a:schemeClr val="tx1"/>
                </a:solidFill>
              </a:rPr>
              <a:t>Wensveen</a:t>
            </a:r>
            <a:r>
              <a:rPr lang="en-US" sz="1800" b="1" dirty="0" smtClean="0">
                <a:solidFill>
                  <a:schemeClr val="tx1"/>
                </a:solidFill>
              </a:rPr>
              <a:t>, “Cardinal Environmental Virtues: A Neurobiological Perspective,” in Environmental Virtue Ethics, edited by R. Sandler and P. </a:t>
            </a:r>
            <a:r>
              <a:rPr lang="en-US" sz="1800" b="1" dirty="0" err="1" smtClean="0">
                <a:solidFill>
                  <a:schemeClr val="tx1"/>
                </a:solidFill>
              </a:rPr>
              <a:t>Cafaro</a:t>
            </a:r>
            <a:r>
              <a:rPr lang="en-US" sz="1800" b="1" dirty="0" smtClean="0">
                <a:solidFill>
                  <a:schemeClr val="tx1"/>
                </a:solidFill>
              </a:rPr>
              <a:t>.  </a:t>
            </a:r>
            <a:r>
              <a:rPr lang="en-US" sz="1800" b="1" dirty="0" err="1" smtClean="0">
                <a:solidFill>
                  <a:schemeClr val="tx1"/>
                </a:solidFill>
              </a:rPr>
              <a:t>Rowman</a:t>
            </a:r>
            <a:r>
              <a:rPr lang="en-US" sz="1800" b="1" dirty="0" smtClean="0">
                <a:solidFill>
                  <a:schemeClr val="tx1"/>
                </a:solidFill>
              </a:rPr>
              <a:t> &amp; Littlefield: 176-177</a:t>
            </a:r>
          </a:p>
          <a:p>
            <a:endParaRPr lang="en-US" sz="1800" b="1" dirty="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Virtue Ethics</a:t>
            </a:r>
            <a:endParaRPr lang="en-US" dirty="0"/>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dirty="0" smtClean="0"/>
              <a:t>Contrary to some critics </a:t>
            </a:r>
            <a:r>
              <a:rPr lang="en-US" smtClean="0"/>
              <a:t>and supporters</a:t>
            </a:r>
            <a:r>
              <a:rPr lang="en-US" dirty="0" smtClean="0"/>
              <a:t>, virtue ethics does focus on individual actions</a:t>
            </a:r>
          </a:p>
          <a:p>
            <a:endParaRPr lang="en-US" sz="1100" dirty="0" smtClean="0"/>
          </a:p>
          <a:p>
            <a:r>
              <a:rPr lang="en-US" dirty="0" smtClean="0"/>
              <a:t>But it assesses the moral worth of an individual action by checking on its “fit” within different larger contexts:</a:t>
            </a:r>
          </a:p>
          <a:p>
            <a:pPr lvl="1"/>
            <a:r>
              <a:rPr lang="en-US" dirty="0" smtClean="0"/>
              <a:t>Narrative of a morally exemplary career</a:t>
            </a:r>
          </a:p>
          <a:p>
            <a:pPr lvl="1"/>
            <a:r>
              <a:rPr lang="en-US" dirty="0" smtClean="0"/>
              <a:t>Practice or community</a:t>
            </a:r>
          </a:p>
          <a:p>
            <a:pPr lvl="1"/>
            <a:r>
              <a:rPr lang="en-US" dirty="0" smtClean="0"/>
              <a:t>Beauty, stability, integrity of the biotic community (a non-anthropocentric or trans-anthropocentric context)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1: Moral Exemplar</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t>Would this action fit into the career of a morally exemplary …</a:t>
            </a:r>
          </a:p>
          <a:p>
            <a:pPr lvl="1"/>
            <a:r>
              <a:rPr lang="en-US" dirty="0" smtClean="0"/>
              <a:t>Engineer</a:t>
            </a:r>
          </a:p>
          <a:p>
            <a:pPr lvl="1"/>
            <a:r>
              <a:rPr lang="en-US" dirty="0" smtClean="0"/>
              <a:t>Business practitioner</a:t>
            </a:r>
          </a:p>
          <a:p>
            <a:pPr lvl="1"/>
            <a:r>
              <a:rPr lang="en-US" dirty="0" smtClean="0"/>
              <a:t>Community leader</a:t>
            </a:r>
          </a:p>
          <a:p>
            <a:pPr lvl="1"/>
            <a:endParaRPr lang="en-US" dirty="0" smtClean="0"/>
          </a:p>
          <a:p>
            <a:r>
              <a:rPr lang="en-US" dirty="0" smtClean="0"/>
              <a:t>This action instantiates certain values.  Would I want these values to become central parts of my core self identity?</a:t>
            </a:r>
          </a:p>
          <a:p>
            <a:pPr lvl="1"/>
            <a:r>
              <a:rPr lang="en-US" dirty="0" smtClean="0"/>
              <a:t>How does this action and the values it instantiates fit into my own self-narrative?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Context 2: Practice</a:t>
            </a:r>
            <a:endParaRPr lang="en-US" dirty="0"/>
          </a:p>
        </p:txBody>
      </p:sp>
      <p:sp>
        <p:nvSpPr>
          <p:cNvPr id="3" name="Content Placeholder 2"/>
          <p:cNvSpPr>
            <a:spLocks noGrp="1"/>
          </p:cNvSpPr>
          <p:nvPr>
            <p:ph idx="1"/>
          </p:nvPr>
        </p:nvSpPr>
        <p:spPr>
          <a:xfrm>
            <a:off x="457200" y="1447800"/>
            <a:ext cx="8229600" cy="5181600"/>
          </a:xfrm>
        </p:spPr>
        <p:txBody>
          <a:bodyPr>
            <a:normAutofit fontScale="85000" lnSpcReduction="10000"/>
          </a:bodyPr>
          <a:lstStyle/>
          <a:p>
            <a:r>
              <a:rPr lang="en-US" dirty="0" smtClean="0"/>
              <a:t>Does this action </a:t>
            </a:r>
            <a:r>
              <a:rPr lang="en-US" dirty="0" smtClean="0"/>
              <a:t>resonate </a:t>
            </a:r>
            <a:r>
              <a:rPr lang="en-US" dirty="0" smtClean="0"/>
              <a:t>with the values professed (and actually constitutive of) my practice or profession?</a:t>
            </a:r>
          </a:p>
          <a:p>
            <a:pPr lvl="1"/>
            <a:r>
              <a:rPr lang="en-US" dirty="0" smtClean="0"/>
              <a:t>Doctor: Does this resonate with a practice devoted to health?</a:t>
            </a:r>
          </a:p>
          <a:p>
            <a:pPr lvl="1"/>
            <a:r>
              <a:rPr lang="en-US" dirty="0" smtClean="0"/>
              <a:t>Lawyer: Does this action resonate with a practice devoted to an adversarial approach to justice and truth?</a:t>
            </a:r>
          </a:p>
          <a:p>
            <a:pPr lvl="1"/>
            <a:r>
              <a:rPr lang="en-US" dirty="0" smtClean="0"/>
              <a:t>Engineer: Does this action resonate with a practice devoted to public wellbeing (health and welfare), client fidelity, peer collegiality, and professional integrity</a:t>
            </a:r>
          </a:p>
          <a:p>
            <a:pPr lvl="1"/>
            <a:r>
              <a:rPr lang="en-US" dirty="0" smtClean="0"/>
              <a:t>Business practitioner: Does this practice resonate with the prosperity and sustainability (taken in its widest sense) of the community?</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Context 3: Biotic Community</a:t>
            </a:r>
            <a:endParaRPr lang="en-US" dirty="0"/>
          </a:p>
        </p:txBody>
      </p:sp>
      <p:sp>
        <p:nvSpPr>
          <p:cNvPr id="3" name="Content Placeholder 2"/>
          <p:cNvSpPr>
            <a:spLocks noGrp="1"/>
          </p:cNvSpPr>
          <p:nvPr>
            <p:ph idx="1"/>
          </p:nvPr>
        </p:nvSpPr>
        <p:spPr>
          <a:xfrm>
            <a:off x="457200" y="1371600"/>
            <a:ext cx="8229600" cy="5486400"/>
          </a:xfrm>
        </p:spPr>
        <p:txBody>
          <a:bodyPr>
            <a:normAutofit fontScale="92500" lnSpcReduction="10000"/>
          </a:bodyPr>
          <a:lstStyle/>
          <a:p>
            <a:r>
              <a:rPr lang="en-US" dirty="0" smtClean="0"/>
              <a:t>To paraphrase Leopold, does this action resonate with the beauty, stability, and integrity of the biotic community (which includes inanimate as well as animate matter).</a:t>
            </a:r>
          </a:p>
          <a:p>
            <a:endParaRPr lang="en-US" sz="1200" dirty="0" smtClean="0"/>
          </a:p>
          <a:p>
            <a:r>
              <a:rPr lang="en-US" dirty="0" smtClean="0"/>
              <a:t>This involves four virtues (reconfigured from a human context to a trans-human context)</a:t>
            </a:r>
          </a:p>
          <a:p>
            <a:pPr lvl="1"/>
            <a:r>
              <a:rPr lang="en-US" dirty="0" smtClean="0"/>
              <a:t>Virtues of position</a:t>
            </a:r>
          </a:p>
          <a:p>
            <a:pPr lvl="1"/>
            <a:r>
              <a:rPr lang="en-US" dirty="0" smtClean="0"/>
              <a:t>Virtues of care</a:t>
            </a:r>
          </a:p>
          <a:p>
            <a:pPr lvl="1"/>
            <a:r>
              <a:rPr lang="en-US" dirty="0" smtClean="0"/>
              <a:t>Virtues of attunement</a:t>
            </a:r>
          </a:p>
          <a:p>
            <a:pPr lvl="1"/>
            <a:r>
              <a:rPr lang="en-US" dirty="0" smtClean="0"/>
              <a:t>Virtues of endurance</a:t>
            </a:r>
          </a:p>
          <a:p>
            <a:pPr lvl="1"/>
            <a:endParaRPr lang="en-US" sz="1100" dirty="0" smtClean="0"/>
          </a:p>
          <a:p>
            <a:r>
              <a:rPr lang="en-US" sz="2300" b="1" dirty="0" err="1" smtClean="0"/>
              <a:t>Louke</a:t>
            </a:r>
            <a:r>
              <a:rPr lang="en-US" sz="2300" b="1" dirty="0" smtClean="0"/>
              <a:t> Van </a:t>
            </a:r>
            <a:r>
              <a:rPr lang="en-US" sz="2300" b="1" dirty="0" err="1" smtClean="0"/>
              <a:t>Wensveen</a:t>
            </a:r>
            <a:r>
              <a:rPr lang="en-US" sz="2300" b="1" dirty="0" smtClean="0"/>
              <a:t>: “Cardinal Environmental Virtues”</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ethics is not</a:t>
            </a:r>
            <a:endParaRPr lang="en-US" dirty="0"/>
          </a:p>
        </p:txBody>
      </p:sp>
      <p:sp>
        <p:nvSpPr>
          <p:cNvPr id="3" name="Content Placeholder 2"/>
          <p:cNvSpPr>
            <a:spLocks noGrp="1"/>
          </p:cNvSpPr>
          <p:nvPr>
            <p:ph idx="1"/>
          </p:nvPr>
        </p:nvSpPr>
        <p:spPr>
          <a:xfrm>
            <a:off x="457200" y="1371600"/>
            <a:ext cx="8229600" cy="5257800"/>
          </a:xfrm>
        </p:spPr>
        <p:txBody>
          <a:bodyPr>
            <a:normAutofit fontScale="85000" lnSpcReduction="20000"/>
          </a:bodyPr>
          <a:lstStyle/>
          <a:p>
            <a:r>
              <a:rPr lang="en-US" dirty="0" smtClean="0"/>
              <a:t>The law</a:t>
            </a:r>
          </a:p>
          <a:p>
            <a:pPr lvl="1"/>
            <a:r>
              <a:rPr lang="en-US" dirty="0" smtClean="0"/>
              <a:t>Laws seek to codify standards that a political body </a:t>
            </a:r>
            <a:r>
              <a:rPr lang="en-US" dirty="0" smtClean="0"/>
              <a:t>considers right </a:t>
            </a:r>
            <a:r>
              <a:rPr lang="en-US" dirty="0" smtClean="0"/>
              <a:t>and wrong.</a:t>
            </a:r>
          </a:p>
          <a:p>
            <a:pPr lvl="1"/>
            <a:r>
              <a:rPr lang="en-US" dirty="0" smtClean="0"/>
              <a:t>Ethics provides principles to criticize this</a:t>
            </a:r>
          </a:p>
          <a:p>
            <a:pPr lvl="1"/>
            <a:r>
              <a:rPr lang="en-US" dirty="0" smtClean="0"/>
              <a:t>Ethical also deals with the morally exemplary</a:t>
            </a:r>
          </a:p>
          <a:p>
            <a:endParaRPr lang="en-US" sz="1100" dirty="0"/>
          </a:p>
          <a:p>
            <a:r>
              <a:rPr lang="en-US" dirty="0" smtClean="0"/>
              <a:t>Environmental Economics</a:t>
            </a:r>
          </a:p>
          <a:p>
            <a:pPr lvl="1"/>
            <a:r>
              <a:rPr lang="en-US" dirty="0" smtClean="0"/>
              <a:t>Economics </a:t>
            </a:r>
            <a:r>
              <a:rPr lang="en-US" dirty="0" smtClean="0"/>
              <a:t>understands values as things individuals desire and measures the intensity of these preferences by means of real or shadow markets</a:t>
            </a:r>
            <a:endParaRPr lang="en-US" dirty="0" smtClean="0"/>
          </a:p>
          <a:p>
            <a:pPr lvl="2"/>
            <a:r>
              <a:rPr lang="en-US" dirty="0" smtClean="0">
                <a:solidFill>
                  <a:srgbClr val="FF0000"/>
                </a:solidFill>
              </a:rPr>
              <a:t>Willingness to Pay</a:t>
            </a:r>
            <a:r>
              <a:rPr lang="en-US" dirty="0" smtClean="0"/>
              <a:t>: The instrumental value of a resource is set by the price an individual or group would be willing to pay to acquire the resource</a:t>
            </a:r>
          </a:p>
          <a:p>
            <a:pPr lvl="2"/>
            <a:r>
              <a:rPr lang="en-US" dirty="0" smtClean="0">
                <a:solidFill>
                  <a:srgbClr val="FF0000"/>
                </a:solidFill>
              </a:rPr>
              <a:t>Willingness to Sell</a:t>
            </a:r>
            <a:r>
              <a:rPr lang="en-US" dirty="0" smtClean="0"/>
              <a:t>: the amount that an individual would accept from a bidder to take the resource out ;of its current natural state and put to an economically beneficial use</a:t>
            </a:r>
            <a:endParaRPr lang="en-US" sz="10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Environmental Virtues from </a:t>
            </a:r>
            <a:r>
              <a:rPr lang="en-US" dirty="0" err="1" smtClean="0"/>
              <a:t>Wensveen</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b="1" dirty="0" smtClean="0"/>
              <a:t>Virtues of Position</a:t>
            </a:r>
            <a:r>
              <a:rPr lang="en-US" dirty="0" smtClean="0"/>
              <a:t>: "Constructive habits of seeing ourselves in a particular place in a relational structure and interacting accordingly.”</a:t>
            </a:r>
          </a:p>
          <a:p>
            <a:pPr lvl="1"/>
            <a:r>
              <a:rPr lang="en-US" b="1" dirty="0" smtClean="0">
                <a:solidFill>
                  <a:srgbClr val="FF0000"/>
                </a:solidFill>
              </a:rPr>
              <a:t>Designing highways to fit PR geography and landscape</a:t>
            </a:r>
          </a:p>
          <a:p>
            <a:pPr lvl="1"/>
            <a:endParaRPr lang="en-US" sz="1000" b="1" dirty="0" smtClean="0">
              <a:solidFill>
                <a:srgbClr val="FF0000"/>
              </a:solidFill>
            </a:endParaRPr>
          </a:p>
          <a:p>
            <a:r>
              <a:rPr lang="en-US" b="1" dirty="0" smtClean="0"/>
              <a:t>Examples:</a:t>
            </a:r>
          </a:p>
          <a:p>
            <a:pPr lvl="1"/>
            <a:r>
              <a:rPr lang="en-US" dirty="0" smtClean="0"/>
              <a:t>Humility, self-acceptance, gratitude, appreciation of good in others, prudence, and practical judgment</a:t>
            </a:r>
          </a:p>
          <a:p>
            <a:pPr lvl="1"/>
            <a:endParaRPr lang="en-US" sz="1200" dirty="0" smtClean="0"/>
          </a:p>
          <a:p>
            <a:r>
              <a:rPr lang="en-US" b="1" dirty="0" smtClean="0"/>
              <a:t>Question</a:t>
            </a:r>
            <a:r>
              <a:rPr lang="en-US" dirty="0" smtClean="0"/>
              <a:t>: </a:t>
            </a:r>
          </a:p>
          <a:p>
            <a:pPr lvl="1"/>
            <a:r>
              <a:rPr lang="en-US" dirty="0" smtClean="0"/>
              <a:t>Does the action or project resonate with virtues such as </a:t>
            </a:r>
            <a:r>
              <a:rPr lang="en-US" i="1" dirty="0" smtClean="0"/>
              <a:t>humility</a:t>
            </a:r>
            <a:r>
              <a:rPr lang="en-US" dirty="0" smtClean="0"/>
              <a:t>?  Or does it express corresponding vices such as greed, arrogance, and imprudence?</a:t>
            </a:r>
          </a:p>
          <a:p>
            <a:endParaRPr lang="en-US" sz="1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Environmental Virtues from </a:t>
            </a:r>
            <a:r>
              <a:rPr lang="en-US" dirty="0" err="1" smtClean="0"/>
              <a:t>Wensveen</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endParaRPr lang="en-US" sz="1000" dirty="0"/>
          </a:p>
          <a:p>
            <a:r>
              <a:rPr lang="en-US" b="1" dirty="0" smtClean="0"/>
              <a:t>Virtues of Care</a:t>
            </a:r>
            <a:r>
              <a:rPr lang="en-US" dirty="0" smtClean="0"/>
              <a:t>: "habits of constructive involvement within the relational structure where we have found our place.  How widely do we cast our sensors in order to learn what is needed around us?“</a:t>
            </a:r>
          </a:p>
          <a:p>
            <a:pPr lvl="1"/>
            <a:r>
              <a:rPr lang="en-US" b="1" dirty="0" smtClean="0">
                <a:solidFill>
                  <a:srgbClr val="FF0000"/>
                </a:solidFill>
              </a:rPr>
              <a:t>Honing in on weak points in the ecosystem and calibrating action to address these </a:t>
            </a:r>
            <a:r>
              <a:rPr lang="en-US" b="1" dirty="0" smtClean="0">
                <a:solidFill>
                  <a:srgbClr val="FF0000"/>
                </a:solidFill>
              </a:rPr>
              <a:t>vulnerabilities</a:t>
            </a:r>
          </a:p>
          <a:p>
            <a:pPr lvl="1"/>
            <a:r>
              <a:rPr lang="en-US" b="1" dirty="0" smtClean="0">
                <a:solidFill>
                  <a:srgbClr val="FF0000"/>
                </a:solidFill>
              </a:rPr>
              <a:t>(Do we put out fires stemming from natural causes?)</a:t>
            </a:r>
            <a:endParaRPr lang="en-US" b="1" dirty="0" smtClean="0">
              <a:solidFill>
                <a:srgbClr val="FF0000"/>
              </a:solidFill>
            </a:endParaRPr>
          </a:p>
          <a:p>
            <a:pPr lvl="1"/>
            <a:endParaRPr lang="en-US" sz="1300" b="1" dirty="0" smtClean="0">
              <a:solidFill>
                <a:srgbClr val="FF0000"/>
              </a:solidFill>
            </a:endParaRPr>
          </a:p>
          <a:p>
            <a:r>
              <a:rPr lang="en-US" b="1" dirty="0" smtClean="0"/>
              <a:t>Examples:</a:t>
            </a:r>
          </a:p>
          <a:p>
            <a:pPr lvl="1"/>
            <a:r>
              <a:rPr lang="en-US" dirty="0" smtClean="0"/>
              <a:t>Attentiveness, benevolence, loving nature, friendship</a:t>
            </a:r>
          </a:p>
          <a:p>
            <a:pPr lvl="1"/>
            <a:endParaRPr lang="en-US" sz="1300" dirty="0" smtClean="0"/>
          </a:p>
          <a:p>
            <a:r>
              <a:rPr lang="en-US" b="1" dirty="0" smtClean="0"/>
              <a:t>Question</a:t>
            </a:r>
            <a:r>
              <a:rPr lang="en-US" dirty="0" smtClean="0"/>
              <a:t>: </a:t>
            </a:r>
          </a:p>
          <a:p>
            <a:pPr lvl="1"/>
            <a:r>
              <a:rPr lang="en-US" dirty="0" smtClean="0"/>
              <a:t>Does the action or project resonate with virtues such as </a:t>
            </a:r>
            <a:r>
              <a:rPr lang="en-US" i="1" dirty="0" smtClean="0"/>
              <a:t>attentiveness</a:t>
            </a:r>
            <a:r>
              <a:rPr lang="en-US" dirty="0" smtClean="0"/>
              <a:t> and </a:t>
            </a:r>
            <a:r>
              <a:rPr lang="en-US" i="1" dirty="0" smtClean="0"/>
              <a:t>benevolence</a:t>
            </a:r>
            <a:r>
              <a:rPr lang="en-US" dirty="0" smtClean="0"/>
              <a:t>?  Or does it fall into vices such as insensitivity and malevolence (or indifference)?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More Environmental Virtues</a:t>
            </a:r>
            <a:endParaRPr lang="en-US" dirty="0"/>
          </a:p>
        </p:txBody>
      </p:sp>
      <p:sp>
        <p:nvSpPr>
          <p:cNvPr id="3" name="Content Placeholder 2"/>
          <p:cNvSpPr>
            <a:spLocks noGrp="1"/>
          </p:cNvSpPr>
          <p:nvPr>
            <p:ph idx="1"/>
          </p:nvPr>
        </p:nvSpPr>
        <p:spPr>
          <a:xfrm>
            <a:off x="457200" y="1371600"/>
            <a:ext cx="8229600" cy="5257800"/>
          </a:xfrm>
        </p:spPr>
        <p:txBody>
          <a:bodyPr>
            <a:normAutofit fontScale="77500" lnSpcReduction="20000"/>
          </a:bodyPr>
          <a:lstStyle/>
          <a:p>
            <a:r>
              <a:rPr lang="en-US" b="1" dirty="0" smtClean="0"/>
              <a:t>Virtues of Attunement</a:t>
            </a:r>
            <a:r>
              <a:rPr lang="en-US" dirty="0" smtClean="0"/>
              <a:t>: "habits of handling temptations by adjusting our positive, outgoing drives and emotions to match our chosen place and degree of constructive, </a:t>
            </a:r>
            <a:r>
              <a:rPr lang="en-US" dirty="0" err="1" smtClean="0"/>
              <a:t>ecosocial</a:t>
            </a:r>
            <a:r>
              <a:rPr lang="en-US" dirty="0" smtClean="0"/>
              <a:t> engagement." </a:t>
            </a:r>
          </a:p>
          <a:p>
            <a:pPr lvl="1"/>
            <a:r>
              <a:rPr lang="en-US" b="1" dirty="0" smtClean="0">
                <a:solidFill>
                  <a:srgbClr val="FF0000"/>
                </a:solidFill>
              </a:rPr>
              <a:t>Can energy conservation be a source of solidarity and also defuse the current energy crisis in PR? (reconfigures temperance)</a:t>
            </a:r>
          </a:p>
          <a:p>
            <a:pPr lvl="1"/>
            <a:endParaRPr lang="en-US" sz="1000" b="1" dirty="0" smtClean="0">
              <a:solidFill>
                <a:srgbClr val="FF0000"/>
              </a:solidFill>
            </a:endParaRPr>
          </a:p>
          <a:p>
            <a:r>
              <a:rPr lang="en-US" b="1" dirty="0" smtClean="0"/>
              <a:t>Examples:</a:t>
            </a:r>
          </a:p>
          <a:p>
            <a:pPr lvl="1"/>
            <a:r>
              <a:rPr lang="en-US" dirty="0" smtClean="0"/>
              <a:t>Frugality and simplicity</a:t>
            </a:r>
          </a:p>
          <a:p>
            <a:pPr lvl="1"/>
            <a:endParaRPr lang="en-US" dirty="0" smtClean="0"/>
          </a:p>
          <a:p>
            <a:r>
              <a:rPr lang="en-US" b="1" dirty="0" smtClean="0"/>
              <a:t>Question</a:t>
            </a:r>
            <a:r>
              <a:rPr lang="en-US" dirty="0" smtClean="0"/>
              <a:t>: </a:t>
            </a:r>
          </a:p>
          <a:p>
            <a:pPr lvl="1"/>
            <a:r>
              <a:rPr lang="en-US" dirty="0" smtClean="0"/>
              <a:t>Does the action or project resonate with virtues like </a:t>
            </a:r>
            <a:r>
              <a:rPr lang="en-US" i="1" dirty="0" smtClean="0"/>
              <a:t>frugality</a:t>
            </a:r>
            <a:r>
              <a:rPr lang="en-US" dirty="0" smtClean="0"/>
              <a:t> and </a:t>
            </a:r>
            <a:r>
              <a:rPr lang="en-US" i="1" dirty="0" smtClean="0"/>
              <a:t>simplicity</a:t>
            </a:r>
            <a:r>
              <a:rPr lang="en-US" dirty="0" smtClean="0"/>
              <a:t>?  Or does it result in the construction of systems of manifest and concealed complexity?  (Winner)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More Environmental Virtues</a:t>
            </a:r>
            <a:endParaRPr lang="en-US" dirty="0"/>
          </a:p>
        </p:txBody>
      </p:sp>
      <p:sp>
        <p:nvSpPr>
          <p:cNvPr id="3" name="Content Placeholder 2"/>
          <p:cNvSpPr>
            <a:spLocks noGrp="1"/>
          </p:cNvSpPr>
          <p:nvPr>
            <p:ph idx="1"/>
          </p:nvPr>
        </p:nvSpPr>
        <p:spPr>
          <a:xfrm>
            <a:off x="457200" y="1371600"/>
            <a:ext cx="8229600" cy="5486400"/>
          </a:xfrm>
        </p:spPr>
        <p:txBody>
          <a:bodyPr>
            <a:normAutofit fontScale="85000" lnSpcReduction="20000"/>
          </a:bodyPr>
          <a:lstStyle/>
          <a:p>
            <a:r>
              <a:rPr lang="en-US" b="1" dirty="0" smtClean="0"/>
              <a:t>Virtues of Endurance</a:t>
            </a:r>
            <a:r>
              <a:rPr lang="en-US" dirty="0" smtClean="0"/>
              <a:t>: </a:t>
            </a:r>
            <a:r>
              <a:rPr lang="en-US" sz="2800" dirty="0" smtClean="0"/>
              <a:t>"habits of facing dangers and difficulties by handling our negative, protective drives and emotions in such a way that we can sustain our chosen sense of place and degree of constructive </a:t>
            </a:r>
            <a:r>
              <a:rPr lang="en-US" sz="2800" dirty="0" err="1" smtClean="0"/>
              <a:t>ecosocial</a:t>
            </a:r>
            <a:r>
              <a:rPr lang="en-US" sz="2800" dirty="0" smtClean="0"/>
              <a:t> engagement."  </a:t>
            </a:r>
            <a:endParaRPr lang="en-US" dirty="0" smtClean="0"/>
          </a:p>
          <a:p>
            <a:pPr lvl="1"/>
            <a:r>
              <a:rPr lang="en-US" b="1" dirty="0" smtClean="0">
                <a:solidFill>
                  <a:srgbClr val="FF0000"/>
                </a:solidFill>
              </a:rPr>
              <a:t>Can Puerto Ricans act resolutely and ethically in the face of environmental and economic crises?  (Integration, compromise, and ethical trade-offs</a:t>
            </a:r>
          </a:p>
          <a:p>
            <a:endParaRPr lang="en-US" sz="1100" dirty="0" smtClean="0"/>
          </a:p>
          <a:p>
            <a:r>
              <a:rPr lang="en-US" b="1" dirty="0" smtClean="0"/>
              <a:t>Examples</a:t>
            </a:r>
            <a:r>
              <a:rPr lang="en-US" sz="4000" dirty="0" smtClean="0"/>
              <a:t>:</a:t>
            </a:r>
          </a:p>
          <a:p>
            <a:pPr lvl="1"/>
            <a:r>
              <a:rPr lang="en-US" dirty="0" smtClean="0"/>
              <a:t>Tenacity (mean between apathy and obsession), loyalty, perseverance</a:t>
            </a:r>
          </a:p>
          <a:p>
            <a:pPr lvl="1"/>
            <a:endParaRPr lang="en-US" sz="1200" dirty="0" smtClean="0"/>
          </a:p>
          <a:p>
            <a:r>
              <a:rPr lang="en-US" b="1" dirty="0" smtClean="0"/>
              <a:t>Question</a:t>
            </a:r>
            <a:r>
              <a:rPr lang="en-US" dirty="0" smtClean="0"/>
              <a:t>:</a:t>
            </a:r>
          </a:p>
          <a:p>
            <a:pPr lvl="1"/>
            <a:r>
              <a:rPr lang="en-US" dirty="0" smtClean="0"/>
              <a:t>Does the action or project resonate with virtues such as tenacity, loyalty (to what?), and perseverance?  Or does it target the corresponding vices?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Thought Experiment #4</a:t>
            </a:r>
            <a:endParaRPr lang="en-US" dirty="0"/>
          </a:p>
        </p:txBody>
      </p:sp>
      <p:sp>
        <p:nvSpPr>
          <p:cNvPr id="3" name="Content Placeholder 2"/>
          <p:cNvSpPr>
            <a:spLocks noGrp="1"/>
          </p:cNvSpPr>
          <p:nvPr>
            <p:ph idx="1"/>
          </p:nvPr>
        </p:nvSpPr>
        <p:spPr>
          <a:xfrm>
            <a:off x="457200" y="1295400"/>
            <a:ext cx="8229600" cy="5257800"/>
          </a:xfrm>
        </p:spPr>
        <p:txBody>
          <a:bodyPr>
            <a:normAutofit/>
          </a:bodyPr>
          <a:lstStyle/>
          <a:p>
            <a:r>
              <a:rPr lang="en-US" dirty="0" err="1" smtClean="0"/>
              <a:t>Windmar</a:t>
            </a:r>
            <a:r>
              <a:rPr lang="en-US" dirty="0" smtClean="0"/>
              <a:t> Project</a:t>
            </a:r>
          </a:p>
          <a:p>
            <a:endParaRPr lang="en-US" sz="1100" dirty="0" smtClean="0"/>
          </a:p>
          <a:p>
            <a:r>
              <a:rPr lang="en-US" dirty="0" smtClean="0"/>
              <a:t>The private company, </a:t>
            </a:r>
            <a:r>
              <a:rPr lang="en-US" dirty="0" err="1" smtClean="0"/>
              <a:t>Windmar</a:t>
            </a:r>
            <a:r>
              <a:rPr lang="en-US" dirty="0" smtClean="0"/>
              <a:t>, has proposed building a windmill farm on a piece of land adjacent to the </a:t>
            </a:r>
            <a:r>
              <a:rPr lang="en-US" i="1" dirty="0" smtClean="0"/>
              <a:t>Bosque </a:t>
            </a:r>
            <a:r>
              <a:rPr lang="en-US" i="1" dirty="0" err="1" smtClean="0"/>
              <a:t>Seco</a:t>
            </a:r>
            <a:r>
              <a:rPr lang="en-US" i="1" dirty="0" smtClean="0"/>
              <a:t> de </a:t>
            </a:r>
            <a:r>
              <a:rPr lang="en-US" i="1" dirty="0" err="1" smtClean="0"/>
              <a:t>Guanica</a:t>
            </a:r>
            <a:endParaRPr lang="en-US" i="1" dirty="0" smtClean="0"/>
          </a:p>
          <a:p>
            <a:endParaRPr lang="en-US" sz="1100" dirty="0" smtClean="0"/>
          </a:p>
          <a:p>
            <a:r>
              <a:rPr lang="en-US" dirty="0" smtClean="0"/>
              <a:t>Examine this project in terms of its resonance with the virtues sets of position, care, attunement, and endurance.  Try focusing on the questions.  Look to see if the project falls into any of the corresponding vices.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Appendix</a:t>
            </a:r>
            <a:endParaRPr lang="en-US" dirty="0"/>
          </a:p>
        </p:txBody>
      </p:sp>
      <p:sp>
        <p:nvSpPr>
          <p:cNvPr id="5" name="Subtitle 4"/>
          <p:cNvSpPr>
            <a:spLocks noGrp="1"/>
          </p:cNvSpPr>
          <p:nvPr>
            <p:ph type="subTitle" idx="1"/>
          </p:nvPr>
        </p:nvSpPr>
        <p:spPr/>
        <p:txBody>
          <a:bodyPr/>
          <a:lstStyle/>
          <a:p>
            <a:r>
              <a:rPr lang="en-US" dirty="0" smtClean="0">
                <a:solidFill>
                  <a:schemeClr val="tx1"/>
                </a:solidFill>
              </a:rPr>
              <a:t>How Pragmatism has sought to break through the impasse on environmental ethics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r>
              <a:rPr lang="en-US" sz="3600" b="1" dirty="0" smtClean="0"/>
              <a:t>Anti-Theory: 5 key attitudes</a:t>
            </a:r>
            <a:endParaRPr lang="en-US" sz="3600" b="1" dirty="0"/>
          </a:p>
        </p:txBody>
      </p:sp>
      <p:sp>
        <p:nvSpPr>
          <p:cNvPr id="3" name="Content Placeholder 2"/>
          <p:cNvSpPr>
            <a:spLocks noGrp="1"/>
          </p:cNvSpPr>
          <p:nvPr>
            <p:ph idx="1"/>
          </p:nvPr>
        </p:nvSpPr>
        <p:spPr>
          <a:xfrm>
            <a:off x="457200" y="1143000"/>
            <a:ext cx="8229600" cy="5334000"/>
          </a:xfrm>
        </p:spPr>
        <p:txBody>
          <a:bodyPr>
            <a:normAutofit fontScale="92500" lnSpcReduction="10000"/>
          </a:bodyPr>
          <a:lstStyle/>
          <a:p>
            <a:pPr lvl="1"/>
            <a:r>
              <a:rPr lang="en-US" b="1" dirty="0" smtClean="0"/>
              <a:t>Anti-</a:t>
            </a:r>
            <a:r>
              <a:rPr lang="en-US" b="1" dirty="0" err="1" smtClean="0"/>
              <a:t>foundationalism</a:t>
            </a:r>
            <a:r>
              <a:rPr lang="en-US" dirty="0" smtClean="0"/>
              <a:t>: Rejects attempt to base environmental ethics on a definitive account of the inherent value of nature taken in its totality or in terms of its individual inhabitants</a:t>
            </a:r>
          </a:p>
          <a:p>
            <a:pPr lvl="1"/>
            <a:endParaRPr lang="en-US" sz="1200" dirty="0"/>
          </a:p>
          <a:p>
            <a:pPr lvl="1"/>
            <a:r>
              <a:rPr lang="en-US" b="1" dirty="0" smtClean="0"/>
              <a:t>Fallibility</a:t>
            </a:r>
            <a:r>
              <a:rPr lang="en-US" dirty="0" smtClean="0"/>
              <a:t>: Conclusions (goals, means, measures) are fallible and require constant testing in laboratory and real world conditions.  (Experimental Method with ethics of experimenting)</a:t>
            </a:r>
          </a:p>
          <a:p>
            <a:pPr lvl="1"/>
            <a:endParaRPr lang="en-US" sz="1200" dirty="0"/>
          </a:p>
          <a:p>
            <a:pPr lvl="1"/>
            <a:r>
              <a:rPr lang="en-US" b="1" dirty="0" smtClean="0"/>
              <a:t>Contingency</a:t>
            </a:r>
            <a:r>
              <a:rPr lang="en-US" dirty="0" smtClean="0"/>
              <a:t>: For Pragmatists this entails that all problems arise from a context and all solutions must address this context specifically.  This makes it difficult—if not impossible—to generalize and transfer them from one context to another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Autofit/>
          </a:bodyPr>
          <a:lstStyle/>
          <a:p>
            <a:r>
              <a:rPr lang="en-US" sz="3200" dirty="0" smtClean="0"/>
              <a:t>Anti-Theory</a:t>
            </a:r>
            <a:endParaRPr lang="en-US" sz="3200" dirty="0"/>
          </a:p>
        </p:txBody>
      </p:sp>
      <p:sp>
        <p:nvSpPr>
          <p:cNvPr id="3" name="Content Placeholder 2"/>
          <p:cNvSpPr>
            <a:spLocks noGrp="1"/>
          </p:cNvSpPr>
          <p:nvPr>
            <p:ph idx="1"/>
          </p:nvPr>
        </p:nvSpPr>
        <p:spPr>
          <a:xfrm>
            <a:off x="304800" y="1143000"/>
            <a:ext cx="8534400" cy="5562600"/>
          </a:xfrm>
        </p:spPr>
        <p:txBody>
          <a:bodyPr>
            <a:normAutofit fontScale="92500" lnSpcReduction="20000"/>
          </a:bodyPr>
          <a:lstStyle/>
          <a:p>
            <a:r>
              <a:rPr lang="en-US" b="1" dirty="0" smtClean="0"/>
              <a:t>Social Nature of Self</a:t>
            </a:r>
            <a:r>
              <a:rPr lang="en-US" dirty="0" smtClean="0"/>
              <a:t>:</a:t>
            </a:r>
          </a:p>
          <a:p>
            <a:pPr lvl="1"/>
            <a:r>
              <a:rPr lang="en-US" dirty="0" smtClean="0"/>
              <a:t>Negative Thesis—Destroying nature leads to an identity crisis  (identity comes partially from place).  </a:t>
            </a:r>
          </a:p>
          <a:p>
            <a:pPr lvl="1"/>
            <a:r>
              <a:rPr lang="en-US" dirty="0" smtClean="0"/>
              <a:t>Positive Thesis—Place/context (cultural and natural) can be an opportunity to build identity and solidarity.</a:t>
            </a:r>
          </a:p>
          <a:p>
            <a:pPr lvl="1"/>
            <a:endParaRPr lang="en-US" sz="1000" dirty="0"/>
          </a:p>
          <a:p>
            <a:r>
              <a:rPr lang="en-US" b="1" dirty="0" smtClean="0"/>
              <a:t>Pluralism</a:t>
            </a:r>
            <a:r>
              <a:rPr lang="en-US" dirty="0" smtClean="0"/>
              <a:t>: No no single, uniquely correct approach to environmental ethics.  </a:t>
            </a:r>
          </a:p>
          <a:p>
            <a:pPr lvl="1"/>
            <a:r>
              <a:rPr lang="en-US" dirty="0" smtClean="0"/>
              <a:t>Rights—human communities, </a:t>
            </a:r>
          </a:p>
          <a:p>
            <a:pPr lvl="1"/>
            <a:r>
              <a:rPr lang="en-US" dirty="0" smtClean="0"/>
              <a:t>Utilities—extending moral consideration to animals.  </a:t>
            </a:r>
          </a:p>
          <a:p>
            <a:pPr lvl="1"/>
            <a:r>
              <a:rPr lang="en-US" dirty="0" smtClean="0"/>
              <a:t>Holism—extending moral consideration to ecosystems</a:t>
            </a:r>
          </a:p>
          <a:p>
            <a:pPr lvl="1"/>
            <a:r>
              <a:rPr lang="en-US" dirty="0" smtClean="0"/>
              <a:t>Biocentrism—teleological centers of a life</a:t>
            </a:r>
          </a:p>
          <a:p>
            <a:pPr lvl="2"/>
            <a:endParaRPr lang="en-US" sz="1000" dirty="0" smtClean="0"/>
          </a:p>
          <a:p>
            <a:r>
              <a:rPr lang="en-US" dirty="0" smtClean="0"/>
              <a:t>Sometimes one must “think like a mountain”; but other times it suffices to think like a human</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Recognizing Environmental Problems as Wicked Problems</a:t>
            </a:r>
            <a:endParaRPr lang="en-US" dirty="0"/>
          </a:p>
        </p:txBody>
      </p:sp>
      <p:sp>
        <p:nvSpPr>
          <p:cNvPr id="5" name="Subtitle 4"/>
          <p:cNvSpPr>
            <a:spLocks noGrp="1"/>
          </p:cNvSpPr>
          <p:nvPr>
            <p:ph type="subTitle" idx="1"/>
          </p:nvPr>
        </p:nvSpPr>
        <p:spPr/>
        <p:txBody>
          <a:bodyPr/>
          <a:lstStyle/>
          <a:p>
            <a:r>
              <a:rPr lang="en-US" dirty="0" smtClean="0">
                <a:solidFill>
                  <a:schemeClr val="tx1"/>
                </a:solidFill>
              </a:rPr>
              <a:t>Problem-solving in Ill-Structured Situations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a:bodyPr>
          <a:lstStyle/>
          <a:p>
            <a:r>
              <a:rPr lang="en-US" dirty="0" smtClean="0"/>
              <a:t>Wicked Problems</a:t>
            </a:r>
            <a:endParaRPr lang="en-US" dirty="0"/>
          </a:p>
        </p:txBody>
      </p:sp>
      <p:sp>
        <p:nvSpPr>
          <p:cNvPr id="3" name="Content Placeholder 2"/>
          <p:cNvSpPr>
            <a:spLocks noGrp="1"/>
          </p:cNvSpPr>
          <p:nvPr>
            <p:ph idx="1"/>
          </p:nvPr>
        </p:nvSpPr>
        <p:spPr>
          <a:xfrm>
            <a:off x="304800" y="1447800"/>
            <a:ext cx="8458200" cy="5029200"/>
          </a:xfrm>
        </p:spPr>
        <p:txBody>
          <a:bodyPr>
            <a:normAutofit fontScale="92500" lnSpcReduction="10000"/>
          </a:bodyPr>
          <a:lstStyle/>
          <a:p>
            <a:r>
              <a:rPr lang="en-US" dirty="0" smtClean="0"/>
              <a:t>Norton, following Webber and </a:t>
            </a:r>
            <a:r>
              <a:rPr lang="en-US" dirty="0" err="1" smtClean="0"/>
              <a:t>Rittel</a:t>
            </a:r>
            <a:r>
              <a:rPr lang="en-US" dirty="0" smtClean="0"/>
              <a:t>, characterizes environmental problems as "wicked."  </a:t>
            </a:r>
          </a:p>
          <a:p>
            <a:endParaRPr lang="en-US" sz="1000" dirty="0" smtClean="0"/>
          </a:p>
          <a:p>
            <a:r>
              <a:rPr lang="en-US" dirty="0" smtClean="0"/>
              <a:t>Require an </a:t>
            </a:r>
            <a:r>
              <a:rPr lang="en-US" b="1" dirty="0" smtClean="0"/>
              <a:t>interdisciplinary approach</a:t>
            </a:r>
            <a:r>
              <a:rPr lang="en-US" dirty="0" smtClean="0"/>
              <a:t>. </a:t>
            </a:r>
          </a:p>
          <a:p>
            <a:pPr lvl="1"/>
            <a:r>
              <a:rPr lang="en-US" dirty="0" smtClean="0"/>
              <a:t>But disciplines, themselves, need to establish intermediate “trading zones” built out of a common, shared, vocabulary</a:t>
            </a:r>
          </a:p>
          <a:p>
            <a:endParaRPr lang="en-US" sz="1000" dirty="0" smtClean="0"/>
          </a:p>
          <a:p>
            <a:r>
              <a:rPr lang="en-US" dirty="0" smtClean="0"/>
              <a:t>Difficult to formulate because they emerge from "</a:t>
            </a:r>
            <a:r>
              <a:rPr lang="en-US" b="1" dirty="0" smtClean="0"/>
              <a:t>ill-structured</a:t>
            </a:r>
            <a:r>
              <a:rPr lang="en-US" dirty="0" smtClean="0"/>
              <a:t>" situations.  </a:t>
            </a:r>
          </a:p>
          <a:p>
            <a:pPr lvl="1"/>
            <a:r>
              <a:rPr lang="en-US" dirty="0" smtClean="0"/>
              <a:t>Specifying requires creativity and imagination.  </a:t>
            </a:r>
          </a:p>
          <a:p>
            <a:pPr lvl="1"/>
            <a:r>
              <a:rPr lang="en-US" dirty="0" smtClean="0"/>
              <a:t>No uniquely correct way of specifying a problem. </a:t>
            </a:r>
          </a:p>
          <a:p>
            <a:endParaRPr lang="en-US" sz="1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t>What is the (economic) value of El </a:t>
            </a:r>
            <a:r>
              <a:rPr lang="en-US" sz="3600" dirty="0" err="1" smtClean="0"/>
              <a:t>Yunque</a:t>
            </a:r>
            <a:r>
              <a:rPr lang="en-US" sz="3600" dirty="0" smtClean="0"/>
              <a:t>?</a:t>
            </a:r>
            <a:endParaRPr lang="en-US" sz="3600"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smtClean="0"/>
              <a:t>What would you, as a taxpayer, be willing to pay in a bidding war to keep El </a:t>
            </a:r>
            <a:r>
              <a:rPr lang="en-US" dirty="0" err="1" smtClean="0"/>
              <a:t>Yunque</a:t>
            </a:r>
            <a:r>
              <a:rPr lang="en-US" dirty="0" smtClean="0"/>
              <a:t> a natural preserve?</a:t>
            </a:r>
          </a:p>
          <a:p>
            <a:pPr lvl="1"/>
            <a:r>
              <a:rPr lang="en-US" dirty="0" smtClean="0"/>
              <a:t>Willing to pay depends on available income</a:t>
            </a:r>
          </a:p>
          <a:p>
            <a:pPr lvl="1"/>
            <a:endParaRPr lang="en-US" sz="1300" dirty="0" smtClean="0"/>
          </a:p>
          <a:p>
            <a:r>
              <a:rPr lang="en-US" dirty="0" smtClean="0"/>
              <a:t>What would you, as the owner of this resource along with other Puerto Ricans, accept as the selling price for El </a:t>
            </a:r>
            <a:r>
              <a:rPr lang="en-US" dirty="0" err="1" smtClean="0"/>
              <a:t>Yunque</a:t>
            </a:r>
            <a:endParaRPr lang="en-US" dirty="0" smtClean="0"/>
          </a:p>
          <a:p>
            <a:pPr lvl="1"/>
            <a:r>
              <a:rPr lang="en-US" dirty="0" smtClean="0"/>
              <a:t>Willing to sell provides a better way of gauging value?  Why?</a:t>
            </a:r>
          </a:p>
          <a:p>
            <a:endParaRPr lang="en-US" sz="1300" dirty="0" smtClean="0"/>
          </a:p>
          <a:p>
            <a:r>
              <a:rPr lang="en-US" dirty="0" smtClean="0"/>
              <a:t>Does El </a:t>
            </a:r>
            <a:r>
              <a:rPr lang="en-US" dirty="0" err="1" smtClean="0"/>
              <a:t>Yunque</a:t>
            </a:r>
            <a:r>
              <a:rPr lang="en-US" dirty="0" smtClean="0"/>
              <a:t> have a selling price?</a:t>
            </a:r>
          </a:p>
          <a:p>
            <a:pPr lvl="1"/>
            <a:r>
              <a:rPr lang="en-US" dirty="0" smtClean="0"/>
              <a:t>Is it a value (symbol) that is so central to Puerto Rican identity that it has no selling price.  Selling it would be tantamount to selling out</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Wicked Problem Continued</a:t>
            </a:r>
            <a:endParaRPr lang="en-US" dirty="0"/>
          </a:p>
        </p:txBody>
      </p:sp>
      <p:sp>
        <p:nvSpPr>
          <p:cNvPr id="3" name="Content Placeholder 2"/>
          <p:cNvSpPr>
            <a:spLocks noGrp="1"/>
          </p:cNvSpPr>
          <p:nvPr>
            <p:ph idx="1"/>
          </p:nvPr>
        </p:nvSpPr>
        <p:spPr>
          <a:xfrm>
            <a:off x="457200" y="1066800"/>
            <a:ext cx="8229600" cy="5791200"/>
          </a:xfrm>
        </p:spPr>
        <p:txBody>
          <a:bodyPr>
            <a:normAutofit fontScale="92500" lnSpcReduction="10000"/>
          </a:bodyPr>
          <a:lstStyle/>
          <a:p>
            <a:r>
              <a:rPr lang="en-US" b="1" dirty="0" smtClean="0"/>
              <a:t>WPs are not numerical problems</a:t>
            </a:r>
            <a:r>
              <a:rPr lang="en-US" dirty="0" smtClean="0"/>
              <a:t>. </a:t>
            </a:r>
            <a:endParaRPr lang="en-US" sz="1000" dirty="0" smtClean="0"/>
          </a:p>
          <a:p>
            <a:r>
              <a:rPr lang="en-US" dirty="0" smtClean="0"/>
              <a:t> Non-computability  </a:t>
            </a:r>
          </a:p>
          <a:p>
            <a:pPr lvl="1"/>
            <a:r>
              <a:rPr lang="en-US" dirty="0" smtClean="0"/>
              <a:t>Have components that admit of quantification and others that resist it.  </a:t>
            </a:r>
            <a:endParaRPr lang="en-US" sz="1200" dirty="0" smtClean="0"/>
          </a:p>
          <a:p>
            <a:r>
              <a:rPr lang="en-US" dirty="0" smtClean="0"/>
              <a:t>Economics can help</a:t>
            </a:r>
          </a:p>
          <a:p>
            <a:pPr lvl="1"/>
            <a:r>
              <a:rPr lang="en-US" dirty="0" smtClean="0"/>
              <a:t>Shadow markets measure environmental value</a:t>
            </a:r>
          </a:p>
          <a:p>
            <a:pPr lvl="1"/>
            <a:r>
              <a:rPr lang="en-US" b="1" dirty="0" smtClean="0"/>
              <a:t>Willingness to pay </a:t>
            </a:r>
            <a:r>
              <a:rPr lang="en-US" dirty="0" smtClean="0"/>
              <a:t>the instrumental value of a resource set by the price an individual or group would pay to acquire the resource; limited because tied to disposable income</a:t>
            </a:r>
          </a:p>
          <a:p>
            <a:pPr lvl="1"/>
            <a:r>
              <a:rPr lang="en-US" b="1" dirty="0" smtClean="0"/>
              <a:t>Willingness to sell</a:t>
            </a:r>
            <a:r>
              <a:rPr lang="en-US" dirty="0" smtClean="0"/>
              <a:t>: WTP undervalues resources; a more accurate measure of value—the amount an individual would accept from a bidder to put a resource to a different use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2800" b="1" dirty="0" smtClean="0"/>
              <a:t>Other Components of WPs</a:t>
            </a:r>
            <a:endParaRPr lang="en-US" sz="2800" b="1" dirty="0"/>
          </a:p>
        </p:txBody>
      </p:sp>
      <p:sp>
        <p:nvSpPr>
          <p:cNvPr id="3" name="Content Placeholder 2"/>
          <p:cNvSpPr>
            <a:spLocks noGrp="1"/>
          </p:cNvSpPr>
          <p:nvPr>
            <p:ph idx="1"/>
          </p:nvPr>
        </p:nvSpPr>
        <p:spPr>
          <a:xfrm>
            <a:off x="0" y="609600"/>
            <a:ext cx="9144000" cy="6096000"/>
          </a:xfrm>
        </p:spPr>
        <p:txBody>
          <a:bodyPr>
            <a:normAutofit fontScale="92500" lnSpcReduction="10000"/>
          </a:bodyPr>
          <a:lstStyle/>
          <a:p>
            <a:r>
              <a:rPr lang="en-US" b="1" dirty="0" smtClean="0"/>
              <a:t>Non-repeatable.  </a:t>
            </a:r>
          </a:p>
          <a:p>
            <a:pPr lvl="1"/>
            <a:r>
              <a:rPr lang="en-US" dirty="0" smtClean="0"/>
              <a:t>Solutions must resonate with context</a:t>
            </a:r>
          </a:p>
          <a:p>
            <a:pPr lvl="1"/>
            <a:r>
              <a:rPr lang="en-US" dirty="0" smtClean="0"/>
              <a:t>Solutions cannot be wholly transferred between contexts</a:t>
            </a:r>
          </a:p>
          <a:p>
            <a:pPr lvl="1"/>
            <a:r>
              <a:rPr lang="en-US" dirty="0" smtClean="0"/>
              <a:t>Learning from the past just gets us started. </a:t>
            </a:r>
            <a:endParaRPr lang="en-US" sz="1300" dirty="0" smtClean="0"/>
          </a:p>
          <a:p>
            <a:r>
              <a:rPr lang="en-US" b="1" dirty="0" smtClean="0"/>
              <a:t>Open-ended</a:t>
            </a:r>
          </a:p>
          <a:p>
            <a:pPr lvl="1"/>
            <a:r>
              <a:rPr lang="en-US" dirty="0" smtClean="0"/>
              <a:t>There are good and bad specifications but none of these are uniquely good.  </a:t>
            </a:r>
          </a:p>
          <a:p>
            <a:pPr lvl="1"/>
            <a:r>
              <a:rPr lang="en-US" dirty="0" smtClean="0"/>
              <a:t>There are good and bad solutions but no one solution is uniquely good or right.</a:t>
            </a:r>
          </a:p>
          <a:p>
            <a:pPr lvl="1"/>
            <a:r>
              <a:rPr lang="en-US" dirty="0" smtClean="0"/>
              <a:t>Pragmatists ground this in fallibility and contingency. </a:t>
            </a:r>
            <a:endParaRPr lang="en-US" sz="1300" dirty="0" smtClean="0"/>
          </a:p>
          <a:p>
            <a:r>
              <a:rPr lang="en-US" b="1" dirty="0" smtClean="0"/>
              <a:t>Collective</a:t>
            </a:r>
          </a:p>
          <a:p>
            <a:pPr lvl="1"/>
            <a:r>
              <a:rPr lang="en-US" dirty="0" smtClean="0"/>
              <a:t>These decisions require a group getting together, holding a constructive dialogue, developing common ground, and developing trials to test resonance with commonality</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Developing Community Consensus </a:t>
            </a:r>
            <a:endParaRPr lang="en-US" dirty="0"/>
          </a:p>
        </p:txBody>
      </p:sp>
      <p:sp>
        <p:nvSpPr>
          <p:cNvPr id="5" name="Subtitle 4"/>
          <p:cNvSpPr>
            <a:spLocks noGrp="1"/>
          </p:cNvSpPr>
          <p:nvPr>
            <p:ph type="subTitle" idx="1"/>
          </p:nvPr>
        </p:nvSpPr>
        <p:spPr/>
        <p:txBody>
          <a:bodyPr/>
          <a:lstStyle/>
          <a:p>
            <a:r>
              <a:rPr lang="en-US" b="1" dirty="0" smtClean="0">
                <a:solidFill>
                  <a:schemeClr val="tx1"/>
                </a:solidFill>
              </a:rPr>
              <a:t>Discourse Ethics: Reciprocity, Publicity, Accountability</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Autofit/>
          </a:bodyPr>
          <a:lstStyle/>
          <a:p>
            <a:r>
              <a:rPr lang="en-US" sz="3200" dirty="0" smtClean="0"/>
              <a:t>Starting Dialogue: Virtue of Reasonableness</a:t>
            </a:r>
            <a:br>
              <a:rPr lang="en-US" sz="3200" dirty="0" smtClean="0"/>
            </a:br>
            <a:r>
              <a:rPr lang="en-US" sz="2000" b="1" dirty="0" smtClean="0"/>
              <a:t>Pritchard, Reasonable Children, 11</a:t>
            </a:r>
            <a:endParaRPr lang="en-US" sz="3200" b="1" dirty="0"/>
          </a:p>
        </p:txBody>
      </p:sp>
      <p:sp>
        <p:nvSpPr>
          <p:cNvPr id="7" name="Text Placeholder 6"/>
          <p:cNvSpPr>
            <a:spLocks noGrp="1"/>
          </p:cNvSpPr>
          <p:nvPr>
            <p:ph type="body" idx="1"/>
          </p:nvPr>
        </p:nvSpPr>
        <p:spPr>
          <a:xfrm>
            <a:off x="457200" y="1066800"/>
            <a:ext cx="4040188" cy="639762"/>
          </a:xfrm>
        </p:spPr>
        <p:txBody>
          <a:bodyPr/>
          <a:lstStyle/>
          <a:p>
            <a:r>
              <a:rPr lang="en-US" dirty="0" smtClean="0"/>
              <a:t>Reasonable</a:t>
            </a:r>
            <a:endParaRPr lang="en-US" dirty="0"/>
          </a:p>
        </p:txBody>
      </p:sp>
      <p:sp>
        <p:nvSpPr>
          <p:cNvPr id="8" name="Content Placeholder 7"/>
          <p:cNvSpPr>
            <a:spLocks noGrp="1"/>
          </p:cNvSpPr>
          <p:nvPr>
            <p:ph sz="half" idx="2"/>
          </p:nvPr>
        </p:nvSpPr>
        <p:spPr>
          <a:xfrm>
            <a:off x="457200" y="1676400"/>
            <a:ext cx="4040188" cy="4952999"/>
          </a:xfrm>
        </p:spPr>
        <p:txBody>
          <a:bodyPr>
            <a:normAutofit/>
          </a:bodyPr>
          <a:lstStyle/>
          <a:p>
            <a:r>
              <a:rPr lang="en-US" dirty="0" smtClean="0"/>
              <a:t>Seek relevant information</a:t>
            </a:r>
          </a:p>
          <a:p>
            <a:r>
              <a:rPr lang="en-US" dirty="0" smtClean="0"/>
              <a:t>Listen and respond thoughtfully to others</a:t>
            </a:r>
          </a:p>
          <a:p>
            <a:r>
              <a:rPr lang="en-US" dirty="0" smtClean="0"/>
              <a:t>Be open to new ideas</a:t>
            </a:r>
          </a:p>
          <a:p>
            <a:r>
              <a:rPr lang="en-US" dirty="0" smtClean="0"/>
              <a:t>Give reasons for one’s views</a:t>
            </a:r>
          </a:p>
          <a:p>
            <a:r>
              <a:rPr lang="en-US" dirty="0" smtClean="0"/>
              <a:t>Acknowledge mistakes and misunderstandings</a:t>
            </a:r>
          </a:p>
          <a:p>
            <a:r>
              <a:rPr lang="en-US" dirty="0" smtClean="0"/>
              <a:t>Compromise (without compromising personal integrity</a:t>
            </a:r>
            <a:endParaRPr lang="en-US" dirty="0"/>
          </a:p>
        </p:txBody>
      </p:sp>
      <p:sp>
        <p:nvSpPr>
          <p:cNvPr id="9" name="Text Placeholder 8"/>
          <p:cNvSpPr>
            <a:spLocks noGrp="1"/>
          </p:cNvSpPr>
          <p:nvPr>
            <p:ph type="body" sz="quarter" idx="3"/>
          </p:nvPr>
        </p:nvSpPr>
        <p:spPr>
          <a:xfrm>
            <a:off x="4648200" y="1066800"/>
            <a:ext cx="4041775" cy="639762"/>
          </a:xfrm>
        </p:spPr>
        <p:txBody>
          <a:bodyPr>
            <a:normAutofit/>
          </a:bodyPr>
          <a:lstStyle/>
          <a:p>
            <a:r>
              <a:rPr lang="en-US" dirty="0" smtClean="0"/>
              <a:t>Not Reasonable</a:t>
            </a:r>
            <a:endParaRPr lang="en-US" dirty="0"/>
          </a:p>
        </p:txBody>
      </p:sp>
      <p:sp>
        <p:nvSpPr>
          <p:cNvPr id="10" name="Content Placeholder 9"/>
          <p:cNvSpPr>
            <a:spLocks noGrp="1"/>
          </p:cNvSpPr>
          <p:nvPr>
            <p:ph sz="quarter" idx="4"/>
          </p:nvPr>
        </p:nvSpPr>
        <p:spPr>
          <a:xfrm>
            <a:off x="4645025" y="1676400"/>
            <a:ext cx="4041775" cy="4952999"/>
          </a:xfrm>
        </p:spPr>
        <p:txBody>
          <a:bodyPr>
            <a:normAutofit fontScale="92500"/>
          </a:bodyPr>
          <a:lstStyle/>
          <a:p>
            <a:r>
              <a:rPr lang="en-US" dirty="0" smtClean="0"/>
              <a:t>Defect</a:t>
            </a:r>
          </a:p>
          <a:p>
            <a:pPr lvl="1"/>
            <a:r>
              <a:rPr lang="en-US" dirty="0" smtClean="0"/>
              <a:t>Feel a need always to agree with other committee members</a:t>
            </a:r>
          </a:p>
          <a:p>
            <a:pPr lvl="1"/>
            <a:r>
              <a:rPr lang="en-US" dirty="0" smtClean="0"/>
              <a:t>Lack deeply held beliefs and convictions that may differ fundamentally with those of others</a:t>
            </a:r>
          </a:p>
          <a:p>
            <a:pPr lvl="1"/>
            <a:r>
              <a:rPr lang="en-US" dirty="0" smtClean="0"/>
              <a:t>Be willing to change virtually any belief or conviction , however deeply held</a:t>
            </a:r>
          </a:p>
          <a:p>
            <a:r>
              <a:rPr lang="en-US" dirty="0" smtClean="0"/>
              <a:t>Excess</a:t>
            </a:r>
          </a:p>
          <a:p>
            <a:pPr lvl="1"/>
            <a:r>
              <a:rPr lang="en-US" dirty="0" smtClean="0"/>
              <a:t>Insist that they are necessarily right and other wrong</a:t>
            </a:r>
          </a:p>
          <a:p>
            <a:pPr lvl="1"/>
            <a:r>
              <a:rPr lang="en-US" dirty="0" smtClean="0"/>
              <a:t>Insist on having their own way</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600" dirty="0" smtClean="0"/>
              <a:t>Identifying Values: Norton’s Suggestions</a:t>
            </a:r>
            <a:endParaRPr lang="en-US" sz="3600" dirty="0"/>
          </a:p>
        </p:txBody>
      </p:sp>
      <p:sp>
        <p:nvSpPr>
          <p:cNvPr id="3" name="Content Placeholder 2"/>
          <p:cNvSpPr>
            <a:spLocks noGrp="1"/>
          </p:cNvSpPr>
          <p:nvPr>
            <p:ph idx="1"/>
          </p:nvPr>
        </p:nvSpPr>
        <p:spPr>
          <a:xfrm>
            <a:off x="0" y="914400"/>
            <a:ext cx="9144000" cy="5943600"/>
          </a:xfrm>
        </p:spPr>
        <p:txBody>
          <a:bodyPr>
            <a:normAutofit/>
          </a:bodyPr>
          <a:lstStyle/>
          <a:p>
            <a:r>
              <a:rPr lang="en-US" dirty="0" smtClean="0"/>
              <a:t>Establish the basis for a unifying dialogue that issues in community environmental action</a:t>
            </a:r>
          </a:p>
          <a:p>
            <a:endParaRPr lang="en-US" sz="1200" b="1" dirty="0" smtClean="0"/>
          </a:p>
          <a:p>
            <a:r>
              <a:rPr lang="en-US" b="1" dirty="0" smtClean="0"/>
              <a:t>Community Procedural Values</a:t>
            </a:r>
            <a:r>
              <a:rPr lang="en-US" dirty="0" smtClean="0"/>
              <a:t>: These are values (reciprocity, publicity, and accountability) that, when adopted by a community, help it to structure a fair and open community deliberative process. </a:t>
            </a:r>
          </a:p>
          <a:p>
            <a:endParaRPr lang="en-US" sz="1200" dirty="0"/>
          </a:p>
          <a:p>
            <a:r>
              <a:rPr lang="en-US" b="1" dirty="0" smtClean="0"/>
              <a:t>Economic Values</a:t>
            </a:r>
            <a:r>
              <a:rPr lang="en-US" dirty="0" smtClean="0"/>
              <a:t>: </a:t>
            </a:r>
          </a:p>
          <a:p>
            <a:pPr lvl="1"/>
            <a:r>
              <a:rPr lang="en-US" dirty="0" smtClean="0"/>
              <a:t>(1) Willingness-to-Pay </a:t>
            </a:r>
          </a:p>
          <a:p>
            <a:pPr lvl="1"/>
            <a:r>
              <a:rPr lang="en-US" dirty="0" smtClean="0"/>
              <a:t>(2) Willingness -to-Sell </a:t>
            </a:r>
          </a:p>
          <a:p>
            <a:endParaRPr lang="en-US" sz="16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smtClean="0"/>
              <a:t>Sustainability Values</a:t>
            </a:r>
            <a:endParaRPr lang="en-US" dirty="0"/>
          </a:p>
        </p:txBody>
      </p:sp>
      <p:sp>
        <p:nvSpPr>
          <p:cNvPr id="3" name="Content Placeholder 2"/>
          <p:cNvSpPr>
            <a:spLocks noGrp="1"/>
          </p:cNvSpPr>
          <p:nvPr>
            <p:ph idx="1"/>
          </p:nvPr>
        </p:nvSpPr>
        <p:spPr>
          <a:xfrm>
            <a:off x="152400" y="914400"/>
            <a:ext cx="8839200" cy="5943600"/>
          </a:xfrm>
        </p:spPr>
        <p:txBody>
          <a:bodyPr>
            <a:normAutofit fontScale="85000" lnSpcReduction="20000"/>
          </a:bodyPr>
          <a:lstStyle/>
          <a:p>
            <a:endParaRPr lang="en-US" sz="1600" dirty="0" smtClean="0"/>
          </a:p>
          <a:p>
            <a:r>
              <a:rPr lang="en-US" b="1" dirty="0" smtClean="0"/>
              <a:t>Risk Avoidance Values</a:t>
            </a:r>
            <a:r>
              <a:rPr lang="en-US" dirty="0" smtClean="0"/>
              <a:t>: Precautionary Principle--"in situations of high risk and high uncertainty, always choose the lowest-risk option." 238 </a:t>
            </a:r>
          </a:p>
          <a:p>
            <a:endParaRPr lang="en-US" sz="1400" dirty="0" smtClean="0"/>
          </a:p>
          <a:p>
            <a:r>
              <a:rPr lang="en-US" b="1" dirty="0" smtClean="0"/>
              <a:t>Risk Avoidance Values</a:t>
            </a:r>
            <a:r>
              <a:rPr lang="en-US" dirty="0" smtClean="0"/>
              <a:t>: Safe Minimum Standard of Conservation--"save the resource, provided the costs of doing so are bearable."348. </a:t>
            </a:r>
          </a:p>
          <a:p>
            <a:endParaRPr lang="en-US" sz="1400" dirty="0" smtClean="0"/>
          </a:p>
          <a:p>
            <a:r>
              <a:rPr lang="en-US" b="1" dirty="0" smtClean="0"/>
              <a:t>Values Sensitive to Context</a:t>
            </a:r>
            <a:r>
              <a:rPr lang="en-US" dirty="0" smtClean="0"/>
              <a:t>: </a:t>
            </a:r>
          </a:p>
          <a:p>
            <a:pPr lvl="1"/>
            <a:r>
              <a:rPr lang="en-US" dirty="0" smtClean="0"/>
              <a:t>Signal Events</a:t>
            </a:r>
          </a:p>
          <a:p>
            <a:pPr lvl="1"/>
            <a:r>
              <a:rPr lang="en-US" dirty="0" smtClean="0"/>
              <a:t>Environmental and social justice</a:t>
            </a:r>
          </a:p>
          <a:p>
            <a:pPr lvl="1"/>
            <a:r>
              <a:rPr lang="en-US" dirty="0" smtClean="0"/>
              <a:t>Health and Safety</a:t>
            </a:r>
          </a:p>
          <a:p>
            <a:pPr lvl="1"/>
            <a:r>
              <a:rPr lang="en-US" dirty="0" smtClean="0"/>
              <a:t>Autonomy</a:t>
            </a:r>
          </a:p>
          <a:p>
            <a:pPr lvl="1"/>
            <a:r>
              <a:rPr lang="en-US" dirty="0" smtClean="0"/>
              <a:t>Identification with Land, History, Tradition.  These values, in their thick sense, depend on the quality of the discourse generated within the community.</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Sustainability Values</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b="1" dirty="0" smtClean="0"/>
              <a:t>Values Sensitive to Context</a:t>
            </a:r>
            <a:r>
              <a:rPr lang="en-US" dirty="0" smtClean="0"/>
              <a:t>: </a:t>
            </a:r>
          </a:p>
          <a:p>
            <a:pPr lvl="1"/>
            <a:r>
              <a:rPr lang="en-US" dirty="0" smtClean="0"/>
              <a:t>Values Expressed by Signal Events (</a:t>
            </a:r>
            <a:r>
              <a:rPr lang="en-US" dirty="0" err="1" smtClean="0"/>
              <a:t>Cogentrix</a:t>
            </a:r>
            <a:r>
              <a:rPr lang="en-US" dirty="0" smtClean="0"/>
              <a:t>, Copper Mining, CAPECO explosion, Zoe </a:t>
            </a:r>
            <a:r>
              <a:rPr lang="en-US" dirty="0" err="1" smtClean="0"/>
              <a:t>Colocotroni</a:t>
            </a:r>
            <a:r>
              <a:rPr lang="en-US" dirty="0" smtClean="0"/>
              <a:t> Oil Spill)</a:t>
            </a:r>
          </a:p>
          <a:p>
            <a:pPr lvl="1"/>
            <a:r>
              <a:rPr lang="en-US" dirty="0" smtClean="0"/>
              <a:t>Environmental and social justice</a:t>
            </a:r>
          </a:p>
          <a:p>
            <a:pPr lvl="1"/>
            <a:r>
              <a:rPr lang="en-US" dirty="0" smtClean="0"/>
              <a:t>Health and Safety</a:t>
            </a:r>
          </a:p>
          <a:p>
            <a:pPr lvl="1"/>
            <a:r>
              <a:rPr lang="en-US" dirty="0" smtClean="0"/>
              <a:t>Autonomy</a:t>
            </a:r>
          </a:p>
          <a:p>
            <a:pPr lvl="1"/>
            <a:r>
              <a:rPr lang="en-US" dirty="0" smtClean="0"/>
              <a:t>Identification with Land, History, Tradition.  These values, in their thick sense, depend on the quality of the discourse generated within the community.</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smtClean="0"/>
              <a:t>Meta-ethical excursion into defining, provisionally, environmental ethics</a:t>
            </a:r>
          </a:p>
          <a:p>
            <a:endParaRPr lang="en-US" sz="1100" dirty="0" smtClean="0"/>
          </a:p>
          <a:p>
            <a:r>
              <a:rPr lang="en-US" dirty="0" smtClean="0"/>
              <a:t>A look at four important approaches to environmental ethics: </a:t>
            </a:r>
            <a:r>
              <a:rPr lang="en-US" dirty="0" err="1" smtClean="0"/>
              <a:t>extensionism</a:t>
            </a:r>
            <a:r>
              <a:rPr lang="en-US" dirty="0" smtClean="0"/>
              <a:t>, biocentrism, </a:t>
            </a:r>
            <a:r>
              <a:rPr lang="en-US" dirty="0" err="1" smtClean="0"/>
              <a:t>ecocentrism</a:t>
            </a:r>
            <a:r>
              <a:rPr lang="en-US" dirty="0" smtClean="0"/>
              <a:t>, and virtue environmental ethics</a:t>
            </a:r>
          </a:p>
          <a:p>
            <a:endParaRPr lang="en-US" sz="1100" dirty="0" smtClean="0"/>
          </a:p>
          <a:p>
            <a:r>
              <a:rPr lang="en-US" dirty="0" smtClean="0"/>
              <a:t>Exploring a different thought experiment designed to test and probe each approach</a:t>
            </a:r>
          </a:p>
          <a:p>
            <a:endParaRPr lang="en-US" sz="1100" dirty="0" smtClean="0"/>
          </a:p>
          <a:p>
            <a:r>
              <a:rPr lang="en-US" dirty="0" smtClean="0"/>
              <a:t>Suggestions in the appendix for exploring community values to serve as anchors for environmental virtues in Puerto Rico</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William J. Frey</a:t>
            </a:r>
          </a:p>
          <a:p>
            <a:r>
              <a:rPr lang="en-US" dirty="0" smtClean="0"/>
              <a:t>College of Business Administration</a:t>
            </a:r>
          </a:p>
          <a:p>
            <a:r>
              <a:rPr lang="en-US" dirty="0" smtClean="0"/>
              <a:t>UPRM</a:t>
            </a:r>
          </a:p>
          <a:p>
            <a:r>
              <a:rPr lang="en-US" dirty="0" smtClean="0"/>
              <a:t>freyuprm@yahoo.com</a:t>
            </a:r>
          </a:p>
          <a:p>
            <a:r>
              <a:rPr lang="en-US" dirty="0" smtClean="0"/>
              <a:t>williamjoseph.frey@upr.edu </a:t>
            </a:r>
          </a:p>
          <a:p>
            <a:endParaRPr lang="en-US" dirty="0" smtClean="0"/>
          </a:p>
          <a:p>
            <a:r>
              <a:rPr lang="en-US" smtClean="0"/>
              <a:t>http://cnx.org/content/m32584/latest/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What ethics is not</a:t>
            </a:r>
            <a:endParaRPr lang="en-US" dirty="0"/>
          </a:p>
        </p:txBody>
      </p:sp>
      <p:sp>
        <p:nvSpPr>
          <p:cNvPr id="3" name="Content Placeholder 2"/>
          <p:cNvSpPr>
            <a:spLocks noGrp="1"/>
          </p:cNvSpPr>
          <p:nvPr>
            <p:ph idx="1"/>
          </p:nvPr>
        </p:nvSpPr>
        <p:spPr>
          <a:xfrm>
            <a:off x="457200" y="914400"/>
            <a:ext cx="8229600" cy="5715000"/>
          </a:xfrm>
        </p:spPr>
        <p:txBody>
          <a:bodyPr>
            <a:normAutofit fontScale="85000" lnSpcReduction="20000"/>
          </a:bodyPr>
          <a:lstStyle/>
          <a:p>
            <a:r>
              <a:rPr lang="en-US" dirty="0" smtClean="0"/>
              <a:t>A social science</a:t>
            </a:r>
            <a:endParaRPr lang="en-US" dirty="0" smtClean="0"/>
          </a:p>
          <a:p>
            <a:pPr lvl="1"/>
            <a:r>
              <a:rPr lang="en-US" b="1" dirty="0" smtClean="0"/>
              <a:t>Not</a:t>
            </a:r>
            <a:r>
              <a:rPr lang="en-US" dirty="0" smtClean="0"/>
              <a:t> </a:t>
            </a:r>
            <a:r>
              <a:rPr lang="en-US" dirty="0" smtClean="0"/>
              <a:t>because ethics is normative and science is empirical</a:t>
            </a:r>
          </a:p>
          <a:p>
            <a:pPr lvl="1"/>
            <a:r>
              <a:rPr lang="en-US" dirty="0" smtClean="0"/>
              <a:t>And not because the subject matter of these fields do not overlap because they often do (moral exemplar studies)</a:t>
            </a:r>
          </a:p>
          <a:p>
            <a:pPr lvl="1"/>
            <a:r>
              <a:rPr lang="en-US" dirty="0" smtClean="0"/>
              <a:t>There are differences in method</a:t>
            </a:r>
          </a:p>
          <a:p>
            <a:pPr lvl="1"/>
            <a:r>
              <a:rPr lang="en-US" dirty="0" smtClean="0">
                <a:solidFill>
                  <a:srgbClr val="C00000"/>
                </a:solidFill>
              </a:rPr>
              <a:t>Focus of ethics is more narrow (</a:t>
            </a:r>
            <a:r>
              <a:rPr lang="en-US" b="1" dirty="0" smtClean="0">
                <a:solidFill>
                  <a:srgbClr val="C00000"/>
                </a:solidFill>
              </a:rPr>
              <a:t>moral</a:t>
            </a:r>
            <a:r>
              <a:rPr lang="en-US" dirty="0" smtClean="0">
                <a:solidFill>
                  <a:srgbClr val="C00000"/>
                </a:solidFill>
              </a:rPr>
              <a:t> practices)</a:t>
            </a:r>
          </a:p>
          <a:p>
            <a:endParaRPr lang="en-US" sz="1100" dirty="0"/>
          </a:p>
          <a:p>
            <a:r>
              <a:rPr lang="en-US" dirty="0" smtClean="0"/>
              <a:t>Compliance Ethics</a:t>
            </a:r>
          </a:p>
          <a:p>
            <a:pPr lvl="1"/>
            <a:r>
              <a:rPr lang="en-US" dirty="0" smtClean="0"/>
              <a:t>Establishing standards of minimally acceptable behavior and conduct</a:t>
            </a:r>
          </a:p>
          <a:p>
            <a:pPr lvl="1"/>
            <a:r>
              <a:rPr lang="en-US" dirty="0" smtClean="0"/>
              <a:t>Codifying these, i.e., converting them into principles of conduct that specify circumstances of compliance such as who, when, and what conduct</a:t>
            </a:r>
          </a:p>
          <a:p>
            <a:pPr lvl="1"/>
            <a:r>
              <a:rPr lang="en-US" dirty="0" smtClean="0"/>
              <a:t>Ensuring compliance by a system of punishments and rewards (mostly punishments)</a:t>
            </a:r>
          </a:p>
          <a:p>
            <a:pPr lvl="1"/>
            <a:r>
              <a:rPr lang="en-US" dirty="0" smtClean="0">
                <a:solidFill>
                  <a:srgbClr val="C00000"/>
                </a:solidFill>
              </a:rPr>
              <a:t>Ethics, especially virtue ethics, treats the exemplary as well as the minimum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ethics?</a:t>
            </a:r>
            <a:endParaRPr lang="en-US" dirty="0"/>
          </a:p>
        </p:txBody>
      </p:sp>
      <p:sp>
        <p:nvSpPr>
          <p:cNvPr id="3" name="Content Placeholder 2"/>
          <p:cNvSpPr>
            <a:spLocks noGrp="1"/>
          </p:cNvSpPr>
          <p:nvPr>
            <p:ph idx="1"/>
          </p:nvPr>
        </p:nvSpPr>
        <p:spPr>
          <a:xfrm>
            <a:off x="457200" y="1371600"/>
            <a:ext cx="8229600" cy="5334000"/>
          </a:xfrm>
        </p:spPr>
        <p:txBody>
          <a:bodyPr>
            <a:normAutofit/>
          </a:bodyPr>
          <a:lstStyle/>
          <a:p>
            <a:r>
              <a:rPr lang="en-US" dirty="0" smtClean="0"/>
              <a:t>The systematic and critical study of moral beliefs, rules, and practices</a:t>
            </a:r>
          </a:p>
          <a:p>
            <a:pPr lvl="1"/>
            <a:r>
              <a:rPr lang="en-US" dirty="0" smtClean="0"/>
              <a:t>Moral = beliefs, rules, and practices considered good, right, or virtuous (or conversely bad, wrong, and vicious)</a:t>
            </a:r>
          </a:p>
          <a:p>
            <a:pPr lvl="1"/>
            <a:r>
              <a:rPr lang="en-US" dirty="0" smtClean="0"/>
              <a:t>Ethics applies principles such as respect for autonomy, justice, and beneficence </a:t>
            </a:r>
            <a:r>
              <a:rPr lang="en-US" dirty="0" smtClean="0">
                <a:solidFill>
                  <a:srgbClr val="C00000"/>
                </a:solidFill>
              </a:rPr>
              <a:t>(= systematic)</a:t>
            </a:r>
          </a:p>
          <a:p>
            <a:pPr lvl="1"/>
            <a:r>
              <a:rPr lang="en-US" dirty="0" smtClean="0"/>
              <a:t>Ethics issues in criticism when assessment of moral beliefs, rules, and practices come up short </a:t>
            </a:r>
            <a:r>
              <a:rPr lang="en-US" dirty="0" smtClean="0">
                <a:solidFill>
                  <a:srgbClr val="C00000"/>
                </a:solidFill>
              </a:rPr>
              <a:t>(= critical)</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Environmental Ethics?</a:t>
            </a:r>
            <a:endParaRPr lang="en-US" sz="4800" dirty="0"/>
          </a:p>
        </p:txBody>
      </p:sp>
      <p:sp>
        <p:nvSpPr>
          <p:cNvPr id="3" name="Content Placeholder 2"/>
          <p:cNvSpPr>
            <a:spLocks noGrp="1"/>
          </p:cNvSpPr>
          <p:nvPr>
            <p:ph idx="1"/>
          </p:nvPr>
        </p:nvSpPr>
        <p:spPr>
          <a:xfrm>
            <a:off x="457200" y="1981200"/>
            <a:ext cx="8229600" cy="4144963"/>
          </a:xfrm>
        </p:spPr>
        <p:txBody>
          <a:bodyPr>
            <a:normAutofit/>
          </a:bodyPr>
          <a:lstStyle/>
          <a:p>
            <a:r>
              <a:rPr lang="en-US" sz="4000" dirty="0" smtClean="0"/>
              <a:t>A systematic and critical study of practices, beliefs, and rules that taken in the context of the environment are considered good/bad, right/wrong, and virtuous/vicious.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Some Historically Outstanding Examples</a:t>
            </a:r>
            <a:endParaRPr lang="en-US" dirty="0"/>
          </a:p>
        </p:txBody>
      </p:sp>
      <p:sp>
        <p:nvSpPr>
          <p:cNvPr id="5" name="Subtitle 4"/>
          <p:cNvSpPr>
            <a:spLocks noGrp="1"/>
          </p:cNvSpPr>
          <p:nvPr>
            <p:ph type="subTitle" idx="1"/>
          </p:nvPr>
        </p:nvSpPr>
        <p:spPr/>
        <p:txBody>
          <a:bodyPr>
            <a:normAutofit fontScale="85000" lnSpcReduction="20000"/>
          </a:bodyPr>
          <a:lstStyle/>
          <a:p>
            <a:r>
              <a:rPr lang="en-US" dirty="0" smtClean="0">
                <a:solidFill>
                  <a:schemeClr val="tx1"/>
                </a:solidFill>
              </a:rPr>
              <a:t>Singer—Extending Utilitarianism </a:t>
            </a:r>
          </a:p>
          <a:p>
            <a:r>
              <a:rPr lang="en-US" dirty="0" smtClean="0">
                <a:solidFill>
                  <a:schemeClr val="tx1"/>
                </a:solidFill>
              </a:rPr>
              <a:t>Regan—Extending Deontology </a:t>
            </a:r>
          </a:p>
          <a:p>
            <a:r>
              <a:rPr lang="en-US" dirty="0" smtClean="0">
                <a:solidFill>
                  <a:schemeClr val="tx1"/>
                </a:solidFill>
              </a:rPr>
              <a:t>Paul Taylor--Biocentrism</a:t>
            </a:r>
          </a:p>
          <a:p>
            <a:r>
              <a:rPr lang="en-US" dirty="0" smtClean="0">
                <a:solidFill>
                  <a:schemeClr val="tx1"/>
                </a:solidFill>
              </a:rPr>
              <a:t>Aldo Leopold—</a:t>
            </a:r>
            <a:r>
              <a:rPr lang="en-US" dirty="0" err="1" smtClean="0">
                <a:solidFill>
                  <a:schemeClr val="tx1"/>
                </a:solidFill>
              </a:rPr>
              <a:t>Ecocentrism</a:t>
            </a:r>
            <a:endParaRPr 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Singer: Animal Liberation</a:t>
            </a:r>
            <a:endParaRPr lang="en-US" dirty="0"/>
          </a:p>
        </p:txBody>
      </p:sp>
      <p:sp>
        <p:nvSpPr>
          <p:cNvPr id="3" name="Content Placeholder 2"/>
          <p:cNvSpPr>
            <a:spLocks noGrp="1"/>
          </p:cNvSpPr>
          <p:nvPr>
            <p:ph idx="1"/>
          </p:nvPr>
        </p:nvSpPr>
        <p:spPr>
          <a:xfrm>
            <a:off x="457200" y="1219200"/>
            <a:ext cx="8229600" cy="5638800"/>
          </a:xfrm>
        </p:spPr>
        <p:txBody>
          <a:bodyPr>
            <a:normAutofit fontScale="70000" lnSpcReduction="20000"/>
          </a:bodyPr>
          <a:lstStyle/>
          <a:p>
            <a:r>
              <a:rPr lang="en-US" dirty="0" smtClean="0"/>
              <a:t>Singer picks up on a comment by Bentham</a:t>
            </a:r>
          </a:p>
          <a:p>
            <a:pPr lvl="1"/>
            <a:r>
              <a:rPr lang="en-US" dirty="0" smtClean="0"/>
              <a:t>Because animals are sentient, they should count in the utilitarian calculus</a:t>
            </a:r>
          </a:p>
          <a:p>
            <a:pPr lvl="1"/>
            <a:r>
              <a:rPr lang="en-US" dirty="0" smtClean="0"/>
              <a:t>What counts are the pleasures, not the </a:t>
            </a:r>
            <a:r>
              <a:rPr lang="en-US" dirty="0" smtClean="0"/>
              <a:t>vessel </a:t>
            </a:r>
            <a:r>
              <a:rPr lang="en-US" dirty="0" smtClean="0"/>
              <a:t>in which </a:t>
            </a:r>
            <a:r>
              <a:rPr lang="en-US" dirty="0" smtClean="0"/>
              <a:t>they are contained  </a:t>
            </a:r>
          </a:p>
          <a:p>
            <a:pPr lvl="1"/>
            <a:r>
              <a:rPr lang="en-US" dirty="0" smtClean="0"/>
              <a:t>But the vessel could be the human person, an animal, or some other sentient being </a:t>
            </a:r>
          </a:p>
          <a:p>
            <a:pPr lvl="1"/>
            <a:r>
              <a:rPr lang="en-US" dirty="0" smtClean="0"/>
              <a:t>Doesn’t the vessel count as well as the contents?</a:t>
            </a:r>
            <a:endParaRPr lang="en-US" dirty="0"/>
          </a:p>
          <a:p>
            <a:pPr lvl="1"/>
            <a:endParaRPr lang="en-US" sz="1200" dirty="0" smtClean="0"/>
          </a:p>
          <a:p>
            <a:r>
              <a:rPr lang="en-US" dirty="0" smtClean="0"/>
              <a:t>All sentient beings have moral worth</a:t>
            </a:r>
          </a:p>
          <a:p>
            <a:pPr lvl="1"/>
            <a:r>
              <a:rPr lang="en-US" dirty="0" smtClean="0"/>
              <a:t>Sentiency includes consciousness and </a:t>
            </a:r>
            <a:r>
              <a:rPr lang="en-US" dirty="0" smtClean="0"/>
              <a:t>the ability </a:t>
            </a:r>
            <a:r>
              <a:rPr lang="en-US" dirty="0" smtClean="0"/>
              <a:t>to feel pleasure and pain</a:t>
            </a:r>
          </a:p>
          <a:p>
            <a:pPr lvl="1"/>
            <a:endParaRPr lang="en-US" sz="1100" dirty="0" smtClean="0"/>
          </a:p>
          <a:p>
            <a:r>
              <a:rPr lang="en-US" dirty="0" smtClean="0"/>
              <a:t>Utilitarianism </a:t>
            </a:r>
            <a:r>
              <a:rPr lang="en-US" dirty="0" smtClean="0"/>
              <a:t>involves choosing that action that maximizes </a:t>
            </a:r>
            <a:r>
              <a:rPr lang="en-US" dirty="0" smtClean="0"/>
              <a:t>good which can be </a:t>
            </a:r>
          </a:p>
          <a:p>
            <a:pPr lvl="1"/>
            <a:r>
              <a:rPr lang="en-US" dirty="0" smtClean="0"/>
              <a:t>One good or happiness</a:t>
            </a:r>
          </a:p>
          <a:p>
            <a:pPr lvl="1"/>
            <a:r>
              <a:rPr lang="en-US" dirty="0" smtClean="0"/>
              <a:t>Several intrinsic goods such as friendship, happiness, truth, beauty, etc</a:t>
            </a:r>
          </a:p>
          <a:p>
            <a:pPr lvl="1"/>
            <a:r>
              <a:rPr lang="en-US" dirty="0" smtClean="0"/>
              <a:t>Individual preferences (=what we desire)</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4309</TotalTime>
  <Words>3625</Words>
  <Application>Microsoft Office PowerPoint</Application>
  <PresentationFormat>On-screen Show (4:3)</PresentationFormat>
  <Paragraphs>378</Paragraphs>
  <Slides>48</Slides>
  <Notes>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Environmental Ethics</vt:lpstr>
      <vt:lpstr>Preliminary, Meta-ethical Considerations</vt:lpstr>
      <vt:lpstr>What ethics is not</vt:lpstr>
      <vt:lpstr>What is the (economic) value of El Yunque?</vt:lpstr>
      <vt:lpstr>What ethics is not</vt:lpstr>
      <vt:lpstr>What is ethics?</vt:lpstr>
      <vt:lpstr>What is Environmental Ethics?</vt:lpstr>
      <vt:lpstr>Some Historically Outstanding Examples</vt:lpstr>
      <vt:lpstr>Singer: Animal Liberation</vt:lpstr>
      <vt:lpstr>Regan: The Case for Animal Rights</vt:lpstr>
      <vt:lpstr>Thought Experiment #1</vt:lpstr>
      <vt:lpstr>Paul Taylor: Biocentrism</vt:lpstr>
      <vt:lpstr>Applying Taylor</vt:lpstr>
      <vt:lpstr>Slide 14</vt:lpstr>
      <vt:lpstr>Factors to Consider When Using Table</vt:lpstr>
      <vt:lpstr>Thought Experiment #2</vt:lpstr>
      <vt:lpstr>Ecocentrism</vt:lpstr>
      <vt:lpstr>Is Leopold’s land ethic anthropocentric or non-anthropocentric?</vt:lpstr>
      <vt:lpstr>Terms Explained</vt:lpstr>
      <vt:lpstr>Central Debate</vt:lpstr>
      <vt:lpstr>Different Interpretations of Leopold’s Land Ethic</vt:lpstr>
      <vt:lpstr>The Convergence Thesis</vt:lpstr>
      <vt:lpstr>Thought Experiment #3</vt:lpstr>
      <vt:lpstr>Environmental Ethics Rectangle</vt:lpstr>
      <vt:lpstr>A Virtue Approach to Environmental Ethics</vt:lpstr>
      <vt:lpstr>Virtue Ethics</vt:lpstr>
      <vt:lpstr>Context 1: Moral Exemplar</vt:lpstr>
      <vt:lpstr>Context 2: Practice</vt:lpstr>
      <vt:lpstr>Context 3: Biotic Community</vt:lpstr>
      <vt:lpstr>Two Environmental Virtues from Wensveen</vt:lpstr>
      <vt:lpstr>Two Environmental Virtues from Wensveen</vt:lpstr>
      <vt:lpstr>Two More Environmental Virtues</vt:lpstr>
      <vt:lpstr>Two More Environmental Virtues</vt:lpstr>
      <vt:lpstr>Thought Experiment #4</vt:lpstr>
      <vt:lpstr>Appendix</vt:lpstr>
      <vt:lpstr>Anti-Theory: 5 key attitudes</vt:lpstr>
      <vt:lpstr>Anti-Theory</vt:lpstr>
      <vt:lpstr>Recognizing Environmental Problems as Wicked Problems</vt:lpstr>
      <vt:lpstr>Wicked Problems</vt:lpstr>
      <vt:lpstr>Wicked Problem Continued</vt:lpstr>
      <vt:lpstr>Other Components of WPs</vt:lpstr>
      <vt:lpstr>Developing Community Consensus </vt:lpstr>
      <vt:lpstr>Starting Dialogue: Virtue of Reasonableness Pritchard, Reasonable Children, 11</vt:lpstr>
      <vt:lpstr>Identifying Values: Norton’s Suggestions</vt:lpstr>
      <vt:lpstr>Sustainability Values</vt:lpstr>
      <vt:lpstr>Sustainability Values</vt:lpstr>
      <vt:lpstr>Conclusion</vt:lpstr>
      <vt:lpstr>Slide 48</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Ethics</dc:title>
  <dc:creator> </dc:creator>
  <cp:lastModifiedBy>frey.william</cp:lastModifiedBy>
  <cp:revision>80</cp:revision>
  <dcterms:created xsi:type="dcterms:W3CDTF">2010-10-19T20:11:14Z</dcterms:created>
  <dcterms:modified xsi:type="dcterms:W3CDTF">2010-12-02T21:54:44Z</dcterms:modified>
</cp:coreProperties>
</file>