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3" r:id="rId23"/>
    <p:sldId id="278" r:id="rId24"/>
    <p:sldId id="279" r:id="rId25"/>
    <p:sldId id="285" r:id="rId26"/>
    <p:sldId id="286" r:id="rId27"/>
    <p:sldId id="287" r:id="rId28"/>
    <p:sldId id="288" r:id="rId29"/>
    <p:sldId id="280" r:id="rId30"/>
    <p:sldId id="281" r:id="rId31"/>
    <p:sldId id="283" r:id="rId32"/>
    <p:sldId id="282" r:id="rId33"/>
    <p:sldId id="290" r:id="rId34"/>
    <p:sldId id="284" r:id="rId35"/>
    <p:sldId id="289"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2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9CFD7-7F3D-46D3-99C4-B18750551CE0}" type="datetimeFigureOut">
              <a:rPr lang="en-US" smtClean="0"/>
              <a:pPr/>
              <a:t>10/21/2010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9CFD7-7F3D-46D3-99C4-B18750551CE0}" type="datetimeFigureOut">
              <a:rPr lang="en-US" smtClean="0"/>
              <a:pPr/>
              <a:t>10/21/2010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8DDD3-E439-436F-B2DE-B3BFA7C84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Environmental Ethics</a:t>
            </a:r>
            <a:endParaRPr lang="en-US" dirty="0"/>
          </a:p>
        </p:txBody>
      </p:sp>
      <p:sp>
        <p:nvSpPr>
          <p:cNvPr id="3" name="Subtitle 2"/>
          <p:cNvSpPr>
            <a:spLocks noGrp="1"/>
          </p:cNvSpPr>
          <p:nvPr>
            <p:ph type="subTitle" idx="1"/>
          </p:nvPr>
        </p:nvSpPr>
        <p:spPr/>
        <p:txBody>
          <a:bodyPr/>
          <a:lstStyle/>
          <a:p>
            <a:r>
              <a:rPr lang="en-US" dirty="0" smtClean="0"/>
              <a:t>William J. Frey</a:t>
            </a:r>
          </a:p>
          <a:p>
            <a:r>
              <a:rPr lang="en-US" dirty="0" smtClean="0"/>
              <a:t>College of Business Administration</a:t>
            </a:r>
          </a:p>
          <a:p>
            <a:r>
              <a:rPr lang="en-US" dirty="0" smtClean="0"/>
              <a:t>UPRM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Singer: Animal Liberation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Singer picks up on a comment by Bentham</a:t>
            </a:r>
          </a:p>
          <a:p>
            <a:pPr lvl="1"/>
            <a:r>
              <a:rPr lang="en-US" dirty="0" smtClean="0"/>
              <a:t>Because animals are sentient, they should count in the utilitarian calculus</a:t>
            </a:r>
          </a:p>
          <a:p>
            <a:pPr lvl="1"/>
            <a:r>
              <a:rPr lang="en-US" dirty="0" smtClean="0"/>
              <a:t>What counts are the pleasures, not the nature of the vessel in which pleasures and pains are occurring.</a:t>
            </a:r>
            <a:endParaRPr lang="en-US" dirty="0"/>
          </a:p>
          <a:p>
            <a:pPr lvl="1"/>
            <a:endParaRPr lang="en-US" dirty="0" smtClean="0"/>
          </a:p>
          <a:p>
            <a:r>
              <a:rPr lang="en-US" dirty="0" smtClean="0"/>
              <a:t>All sentient beings have moral worth</a:t>
            </a:r>
          </a:p>
          <a:p>
            <a:pPr lvl="1"/>
            <a:r>
              <a:rPr lang="en-US" dirty="0" smtClean="0"/>
              <a:t>Sentiency includes consciousness and ability to feel pleasure and pain</a:t>
            </a:r>
          </a:p>
          <a:p>
            <a:pPr lvl="1"/>
            <a:endParaRPr lang="en-US" dirty="0" smtClean="0"/>
          </a:p>
          <a:p>
            <a:r>
              <a:rPr lang="en-US" dirty="0" smtClean="0"/>
              <a:t>Strict utilitarianism involves choosing that action that maximizes good, i.e., according to hedonistic forms maximizes pleasure (for the long term) and minimizes pain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Utilitarianism Continued</a:t>
            </a:r>
            <a:endParaRPr lang="en-US" dirty="0"/>
          </a:p>
        </p:txBody>
      </p:sp>
      <p:sp>
        <p:nvSpPr>
          <p:cNvPr id="3" name="Content Placeholder 2"/>
          <p:cNvSpPr>
            <a:spLocks noGrp="1"/>
          </p:cNvSpPr>
          <p:nvPr>
            <p:ph idx="1"/>
          </p:nvPr>
        </p:nvSpPr>
        <p:spPr>
          <a:xfrm>
            <a:off x="152400" y="1447800"/>
            <a:ext cx="8839200" cy="5410200"/>
          </a:xfrm>
        </p:spPr>
        <p:txBody>
          <a:bodyPr>
            <a:normAutofit fontScale="92500" lnSpcReduction="10000"/>
          </a:bodyPr>
          <a:lstStyle/>
          <a:p>
            <a:r>
              <a:rPr lang="en-US" dirty="0" smtClean="0"/>
              <a:t>McDonald’s works with PETA (people ethical treatment animals)  and animal suppliers to lessen the pain animals experience in various phases of their raising</a:t>
            </a:r>
          </a:p>
          <a:p>
            <a:endParaRPr lang="en-US" sz="1100" dirty="0"/>
          </a:p>
          <a:p>
            <a:r>
              <a:rPr lang="en-US" dirty="0" smtClean="0"/>
              <a:t>Temple </a:t>
            </a:r>
            <a:r>
              <a:rPr lang="en-US" dirty="0" err="1" smtClean="0"/>
              <a:t>Grandin</a:t>
            </a:r>
            <a:endParaRPr lang="en-US" dirty="0"/>
          </a:p>
          <a:p>
            <a:pPr lvl="1"/>
            <a:r>
              <a:rPr lang="en-US" dirty="0" smtClean="0"/>
              <a:t>Has autism.  But also has special insight into how animals feel.  Has developed a </a:t>
            </a:r>
            <a:r>
              <a:rPr lang="en-US" dirty="0" smtClean="0"/>
              <a:t>“methodology </a:t>
            </a:r>
            <a:r>
              <a:rPr lang="en-US" dirty="0" smtClean="0"/>
              <a:t>for objectively measuring animal welfare in slaughterhouses and audit protocols based on these measures.”  </a:t>
            </a:r>
          </a:p>
          <a:p>
            <a:pPr lvl="1"/>
            <a:endParaRPr lang="en-US" dirty="0"/>
          </a:p>
          <a:p>
            <a:pPr lvl="1"/>
            <a:r>
              <a:rPr lang="en-US" b="1" dirty="0" smtClean="0"/>
              <a:t>From Weber and Lawrence, Business and Society, McGraw-Hill: 33</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Regan: The Case for Animal Rights</a:t>
            </a:r>
            <a:endParaRPr lang="en-US" dirty="0"/>
          </a:p>
        </p:txBody>
      </p:sp>
      <p:sp>
        <p:nvSpPr>
          <p:cNvPr id="3" name="Content Placeholder 2"/>
          <p:cNvSpPr>
            <a:spLocks noGrp="1"/>
          </p:cNvSpPr>
          <p:nvPr>
            <p:ph idx="1"/>
          </p:nvPr>
        </p:nvSpPr>
        <p:spPr>
          <a:xfrm>
            <a:off x="457200" y="1447800"/>
            <a:ext cx="8229600" cy="5029200"/>
          </a:xfrm>
        </p:spPr>
        <p:txBody>
          <a:bodyPr>
            <a:normAutofit fontScale="92500"/>
          </a:bodyPr>
          <a:lstStyle/>
          <a:p>
            <a:r>
              <a:rPr lang="en-US" dirty="0" smtClean="0"/>
              <a:t>Moral consideration expanded to cover non-human moral patients</a:t>
            </a:r>
          </a:p>
          <a:p>
            <a:endParaRPr lang="en-US" sz="1100" dirty="0"/>
          </a:p>
          <a:p>
            <a:r>
              <a:rPr lang="en-US" dirty="0" smtClean="0"/>
              <a:t>Moral patients have “preference autonomy,” that is, preferences (which can be satisfied or frustrated) and the ability to act on them</a:t>
            </a:r>
          </a:p>
          <a:p>
            <a:endParaRPr lang="en-US" sz="1100" dirty="0"/>
          </a:p>
          <a:p>
            <a:r>
              <a:rPr lang="en-US" dirty="0" smtClean="0"/>
              <a:t>Humans have duties to respect preference autonomy of moral patients (=animals)</a:t>
            </a:r>
          </a:p>
          <a:p>
            <a:endParaRPr lang="en-US" sz="1100" dirty="0"/>
          </a:p>
          <a:p>
            <a:r>
              <a:rPr lang="en-US" dirty="0" smtClean="0"/>
              <a:t>Since animals have only preference autonomy, they do not have duties correlative to their rights.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Paul Taylor: Biocentrism</a:t>
            </a:r>
            <a:endParaRPr lang="en-US" dirty="0"/>
          </a:p>
        </p:txBody>
      </p:sp>
      <p:sp>
        <p:nvSpPr>
          <p:cNvPr id="3" name="Content Placeholder 2"/>
          <p:cNvSpPr>
            <a:spLocks noGrp="1"/>
          </p:cNvSpPr>
          <p:nvPr>
            <p:ph idx="1"/>
          </p:nvPr>
        </p:nvSpPr>
        <p:spPr>
          <a:xfrm>
            <a:off x="457200" y="1295400"/>
            <a:ext cx="8229600" cy="5562600"/>
          </a:xfrm>
        </p:spPr>
        <p:txBody>
          <a:bodyPr>
            <a:normAutofit fontScale="85000" lnSpcReduction="10000"/>
          </a:bodyPr>
          <a:lstStyle/>
          <a:p>
            <a:r>
              <a:rPr lang="en-US" dirty="0" err="1" smtClean="0"/>
              <a:t>Hursthouse</a:t>
            </a:r>
            <a:r>
              <a:rPr lang="en-US" dirty="0" smtClean="0"/>
              <a:t> summarizes: </a:t>
            </a:r>
          </a:p>
          <a:p>
            <a:pPr lvl="1"/>
            <a:r>
              <a:rPr lang="en-US" sz="2300" b="1" dirty="0" smtClean="0"/>
              <a:t>“Environmental Virtue Ethics” in Working Virtue edited by R. Walker and P. Ivanhoe.  Oxford: 163.</a:t>
            </a:r>
          </a:p>
          <a:p>
            <a:endParaRPr lang="en-US" sz="1400" dirty="0"/>
          </a:p>
          <a:p>
            <a:r>
              <a:rPr lang="en-US" dirty="0" smtClean="0"/>
              <a:t>Every living thing has a </a:t>
            </a:r>
            <a:r>
              <a:rPr lang="en-US" dirty="0" err="1" smtClean="0"/>
              <a:t>telos</a:t>
            </a:r>
            <a:r>
              <a:rPr lang="en-US" dirty="0" smtClean="0"/>
              <a:t> = a good of its own.  (Fish </a:t>
            </a:r>
            <a:r>
              <a:rPr lang="en-US" dirty="0" err="1" smtClean="0"/>
              <a:t>gotta</a:t>
            </a:r>
            <a:r>
              <a:rPr lang="en-US" dirty="0" smtClean="0"/>
              <a:t> swim, birds </a:t>
            </a:r>
            <a:r>
              <a:rPr lang="en-US" dirty="0" err="1" smtClean="0"/>
              <a:t>gotta</a:t>
            </a:r>
            <a:r>
              <a:rPr lang="en-US" dirty="0" smtClean="0"/>
              <a:t> fly)</a:t>
            </a:r>
          </a:p>
          <a:p>
            <a:endParaRPr lang="en-US" sz="1400" dirty="0"/>
          </a:p>
          <a:p>
            <a:r>
              <a:rPr lang="en-US" dirty="0" smtClean="0"/>
              <a:t>Helping the living thing achieve this </a:t>
            </a:r>
            <a:r>
              <a:rPr lang="en-US" dirty="0" err="1" smtClean="0"/>
              <a:t>telos</a:t>
            </a:r>
            <a:r>
              <a:rPr lang="en-US" dirty="0" smtClean="0"/>
              <a:t> or preventing it from achieving this </a:t>
            </a:r>
            <a:r>
              <a:rPr lang="en-US" dirty="0" err="1" smtClean="0"/>
              <a:t>telos</a:t>
            </a:r>
            <a:r>
              <a:rPr lang="en-US" dirty="0" smtClean="0"/>
              <a:t> (=good) benefits or harms it</a:t>
            </a:r>
          </a:p>
          <a:p>
            <a:endParaRPr lang="en-US" sz="1400" dirty="0"/>
          </a:p>
          <a:p>
            <a:r>
              <a:rPr lang="en-US" dirty="0" smtClean="0"/>
              <a:t>All teleological centers of a life have “inherent worth as members of the Earth’s Community of Life.”</a:t>
            </a:r>
          </a:p>
          <a:p>
            <a:endParaRPr lang="en-US" sz="1400" dirty="0"/>
          </a:p>
          <a:p>
            <a:r>
              <a:rPr lang="en-US" dirty="0" smtClean="0"/>
              <a:t>Positive duties to promote the </a:t>
            </a:r>
            <a:r>
              <a:rPr lang="en-US" dirty="0" err="1" smtClean="0"/>
              <a:t>telos</a:t>
            </a:r>
            <a:endParaRPr lang="en-US" dirty="0" smtClean="0"/>
          </a:p>
          <a:p>
            <a:endParaRPr lang="en-US" sz="1300" dirty="0"/>
          </a:p>
          <a:p>
            <a:r>
              <a:rPr lang="en-US" dirty="0" smtClean="0"/>
              <a:t>Negative duties not to interfere with </a:t>
            </a:r>
            <a:r>
              <a:rPr lang="en-US" dirty="0" err="1" smtClean="0"/>
              <a:t>telos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228599"/>
          <a:ext cx="8229600" cy="6629402"/>
        </p:xfrm>
        <a:graphic>
          <a:graphicData uri="http://schemas.openxmlformats.org/drawingml/2006/table">
            <a:tbl>
              <a:tblPr firstRow="1" bandRow="1">
                <a:tableStyleId>{5C22544A-7EE6-4342-B048-85BDC9FD1C3A}</a:tableStyleId>
              </a:tblPr>
              <a:tblGrid>
                <a:gridCol w="2743200"/>
                <a:gridCol w="2743200"/>
                <a:gridCol w="2743200"/>
              </a:tblGrid>
              <a:tr h="909918">
                <a:tc>
                  <a:txBody>
                    <a:bodyPr/>
                    <a:lstStyle/>
                    <a:p>
                      <a:r>
                        <a:rPr lang="en-US" sz="2400" b="1" dirty="0" smtClean="0">
                          <a:solidFill>
                            <a:schemeClr val="tx1"/>
                          </a:solidFill>
                        </a:rPr>
                        <a:t>Human Goods / Non-Human Goods</a:t>
                      </a:r>
                      <a:endParaRPr lang="en-US" sz="2400" b="1" dirty="0">
                        <a:solidFill>
                          <a:schemeClr val="tx1"/>
                        </a:solidFill>
                      </a:endParaRPr>
                    </a:p>
                  </a:txBody>
                  <a:tcPr/>
                </a:tc>
                <a:tc>
                  <a:txBody>
                    <a:bodyPr/>
                    <a:lstStyle/>
                    <a:p>
                      <a:r>
                        <a:rPr lang="en-US" sz="2400" b="1" dirty="0" smtClean="0">
                          <a:solidFill>
                            <a:schemeClr val="tx1"/>
                          </a:solidFill>
                        </a:rPr>
                        <a:t>Basic Non-Human Good</a:t>
                      </a:r>
                      <a:endParaRPr lang="en-US" sz="2400" b="1" dirty="0">
                        <a:solidFill>
                          <a:schemeClr val="tx1"/>
                        </a:solidFill>
                      </a:endParaRPr>
                    </a:p>
                  </a:txBody>
                  <a:tcPr/>
                </a:tc>
                <a:tc>
                  <a:txBody>
                    <a:bodyPr/>
                    <a:lstStyle/>
                    <a:p>
                      <a:r>
                        <a:rPr lang="en-US" sz="2400" b="1" dirty="0" smtClean="0">
                          <a:solidFill>
                            <a:schemeClr val="tx1"/>
                          </a:solidFill>
                        </a:rPr>
                        <a:t>Non-Basic, Non-Human Good</a:t>
                      </a:r>
                      <a:endParaRPr lang="en-US" sz="2400" b="1" dirty="0">
                        <a:solidFill>
                          <a:schemeClr val="tx1"/>
                        </a:solidFill>
                      </a:endParaRPr>
                    </a:p>
                  </a:txBody>
                  <a:tcPr/>
                </a:tc>
              </a:tr>
              <a:tr h="2859742">
                <a:tc>
                  <a:txBody>
                    <a:bodyPr/>
                    <a:lstStyle/>
                    <a:p>
                      <a:r>
                        <a:rPr lang="en-US" sz="2400" b="1" dirty="0" smtClean="0">
                          <a:solidFill>
                            <a:srgbClr val="FF0000"/>
                          </a:solidFill>
                        </a:rPr>
                        <a:t>Basic Human Good</a:t>
                      </a:r>
                      <a:endParaRPr lang="en-US" sz="2400" b="1" dirty="0">
                        <a:solidFill>
                          <a:srgbClr val="FF0000"/>
                        </a:solidFill>
                      </a:endParaRPr>
                    </a:p>
                  </a:txBody>
                  <a:tcPr/>
                </a:tc>
                <a:tc>
                  <a:txBody>
                    <a:bodyPr/>
                    <a:lstStyle/>
                    <a:p>
                      <a:r>
                        <a:rPr lang="en-US" sz="2000" dirty="0" smtClean="0"/>
                        <a:t>Basic human good has priority</a:t>
                      </a:r>
                      <a:r>
                        <a:rPr lang="en-US" sz="2000" baseline="0" dirty="0" smtClean="0"/>
                        <a:t> (Right of Self-Defense)  Humans have right to clear wilderness to grow food.</a:t>
                      </a:r>
                      <a:endParaRPr lang="en-US" sz="2000" dirty="0"/>
                    </a:p>
                  </a:txBody>
                  <a:tcPr/>
                </a:tc>
                <a:tc>
                  <a:txBody>
                    <a:bodyPr/>
                    <a:lstStyle/>
                    <a:p>
                      <a:r>
                        <a:rPr lang="en-US" sz="2000" dirty="0" smtClean="0"/>
                        <a:t>Basic human</a:t>
                      </a:r>
                      <a:r>
                        <a:rPr lang="en-US" sz="2000" baseline="0" dirty="0" smtClean="0"/>
                        <a:t> good has priority because a basic good trumps a non-basic good.  Humans can cut back tree branches to prevent them from falling and hurting children.</a:t>
                      </a:r>
                      <a:endParaRPr lang="en-US" sz="2000" dirty="0"/>
                    </a:p>
                  </a:txBody>
                  <a:tcPr/>
                </a:tc>
              </a:tr>
              <a:tr h="2859742">
                <a:tc>
                  <a:txBody>
                    <a:bodyPr/>
                    <a:lstStyle/>
                    <a:p>
                      <a:r>
                        <a:rPr lang="en-US" sz="2400" b="1" dirty="0" smtClean="0">
                          <a:solidFill>
                            <a:srgbClr val="FF0000"/>
                          </a:solidFill>
                        </a:rPr>
                        <a:t>Non-Basic Human Good</a:t>
                      </a:r>
                      <a:endParaRPr lang="en-US" sz="2400" b="1" dirty="0">
                        <a:solidFill>
                          <a:srgbClr val="FF0000"/>
                        </a:solidFill>
                      </a:endParaRPr>
                    </a:p>
                  </a:txBody>
                  <a:tcPr/>
                </a:tc>
                <a:tc>
                  <a:txBody>
                    <a:bodyPr/>
                    <a:lstStyle/>
                    <a:p>
                      <a:r>
                        <a:rPr lang="en-US" sz="2000" dirty="0" smtClean="0"/>
                        <a:t>The basic,</a:t>
                      </a:r>
                      <a:r>
                        <a:rPr lang="en-US" sz="2000" baseline="0" dirty="0" smtClean="0"/>
                        <a:t> non-human good has priority because a basic good trumps a non-basic good.  I ought not cut down trees to create a parking space for my car.</a:t>
                      </a:r>
                      <a:endParaRPr lang="en-US" sz="2000" dirty="0"/>
                    </a:p>
                  </a:txBody>
                  <a:tcPr/>
                </a:tc>
                <a:tc>
                  <a:txBody>
                    <a:bodyPr/>
                    <a:lstStyle/>
                    <a:p>
                      <a:r>
                        <a:rPr lang="en-US" sz="2000" dirty="0" smtClean="0"/>
                        <a:t>Toss up.  Some non-basic goods have priority over others.  Humans may have a right to preserve a cultural landscape rather than letting</a:t>
                      </a:r>
                      <a:r>
                        <a:rPr lang="en-US" sz="2000" baseline="0" dirty="0" smtClean="0"/>
                        <a:t> it revert back to nature.  </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Complexities of Table</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r>
              <a:rPr lang="en-US" dirty="0" smtClean="0"/>
              <a:t>It’s a heuristic device, not carved in stone.</a:t>
            </a:r>
          </a:p>
          <a:p>
            <a:endParaRPr lang="en-US" sz="1200" dirty="0"/>
          </a:p>
          <a:p>
            <a:r>
              <a:rPr lang="en-US" dirty="0" smtClean="0"/>
              <a:t>Sacrificing one good for another is always a last resort. </a:t>
            </a:r>
          </a:p>
          <a:p>
            <a:pPr lvl="1"/>
            <a:r>
              <a:rPr lang="en-US" dirty="0" smtClean="0"/>
              <a:t>Look hard—really hard—for ways to fully or partially integrate the goods in conflict.  (conservation makes it possible to avoid building the destructive irrigation project)</a:t>
            </a:r>
          </a:p>
          <a:p>
            <a:pPr lvl="1"/>
            <a:r>
              <a:rPr lang="en-US" dirty="0" smtClean="0"/>
              <a:t>Accept trade offs only as a last resort and then try to offset the good sacrificed in another way or at another time.</a:t>
            </a:r>
          </a:p>
          <a:p>
            <a:pPr lvl="2"/>
            <a:r>
              <a:rPr lang="en-US" dirty="0" smtClean="0"/>
              <a:t>AES’s cogeneration, coal based technology adds CO2 to the atmosphere.  But they planted trees in Costa Rica reforestation project to erase carbon footprint.</a:t>
            </a:r>
          </a:p>
          <a:p>
            <a:pPr lvl="1"/>
            <a:r>
              <a:rPr lang="en-US" dirty="0" smtClean="0"/>
              <a:t>The sacrifice of one good for another may be only necessary in the short term.  </a:t>
            </a:r>
          </a:p>
          <a:p>
            <a:pPr lvl="2"/>
            <a:r>
              <a:rPr lang="en-US" dirty="0" smtClean="0"/>
              <a:t>Try to develop transition measures that render this unnecessary in long term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err="1" smtClean="0"/>
              <a:t>Ecocentrism</a:t>
            </a:r>
            <a:endParaRPr lang="en-US" dirty="0"/>
          </a:p>
        </p:txBody>
      </p:sp>
      <p:sp>
        <p:nvSpPr>
          <p:cNvPr id="3" name="Content Placeholder 2"/>
          <p:cNvSpPr>
            <a:spLocks noGrp="1"/>
          </p:cNvSpPr>
          <p:nvPr>
            <p:ph idx="1"/>
          </p:nvPr>
        </p:nvSpPr>
        <p:spPr>
          <a:xfrm>
            <a:off x="152400" y="1066800"/>
            <a:ext cx="8839200" cy="5791200"/>
          </a:xfrm>
        </p:spPr>
        <p:txBody>
          <a:bodyPr>
            <a:normAutofit fontScale="92500" lnSpcReduction="20000"/>
          </a:bodyPr>
          <a:lstStyle/>
          <a:p>
            <a:r>
              <a:rPr lang="en-US" dirty="0" smtClean="0"/>
              <a:t>Aldo Leopold, “The Land Ethic” in </a:t>
            </a:r>
            <a:r>
              <a:rPr lang="en-US" b="1" dirty="0" smtClean="0"/>
              <a:t>A Sand County Almanac. </a:t>
            </a:r>
            <a:r>
              <a:rPr lang="en-US" dirty="0" smtClean="0"/>
              <a:t> </a:t>
            </a:r>
          </a:p>
          <a:p>
            <a:pPr lvl="1"/>
            <a:endParaRPr lang="en-US" sz="1300" dirty="0"/>
          </a:p>
          <a:p>
            <a:r>
              <a:rPr lang="en-US" dirty="0" smtClean="0"/>
              <a:t>“There is as yet no ethic dealing with man’s relation to land and to the animals and plants which grow upon it.  Land, like Odysseus’ slave-girls, is still property.  The land-relation is still strictly economic, entailing privileges but not obligations.”</a:t>
            </a:r>
          </a:p>
          <a:p>
            <a:endParaRPr lang="en-US" sz="1300" dirty="0"/>
          </a:p>
          <a:p>
            <a:r>
              <a:rPr lang="en-US" dirty="0" smtClean="0"/>
              <a:t>“The land ethic simply enlarges the boundaries of the community to include soils, waters, plants, and animals, or collectively: the land.”</a:t>
            </a:r>
          </a:p>
          <a:p>
            <a:endParaRPr lang="en-US" sz="1200" dirty="0"/>
          </a:p>
          <a:p>
            <a:r>
              <a:rPr lang="en-US" dirty="0" smtClean="0"/>
              <a:t>“A thing is right when it tends to preserve the integrity, stability, and beauty of the biotic community.  It is wrong when it tends otherwise.”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Interpretations of Leopold’s Land Ethic</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Non-anthropocentric</a:t>
            </a:r>
          </a:p>
          <a:p>
            <a:pPr lvl="1"/>
            <a:r>
              <a:rPr lang="en-US" dirty="0" smtClean="0"/>
              <a:t>This is the most prevalent interpretation.  Baird </a:t>
            </a:r>
            <a:r>
              <a:rPr lang="en-US" dirty="0" err="1" smtClean="0"/>
              <a:t>Callicott</a:t>
            </a:r>
            <a:endParaRPr lang="en-US" dirty="0" smtClean="0"/>
          </a:p>
          <a:p>
            <a:pPr lvl="1"/>
            <a:r>
              <a:rPr lang="en-US" dirty="0" smtClean="0"/>
              <a:t>Leopold started out with conservation mentality and changed as a result of the experience in American West (failed to think like a mountain)</a:t>
            </a:r>
          </a:p>
          <a:p>
            <a:pPr lvl="1"/>
            <a:endParaRPr lang="en-US" sz="1000" dirty="0"/>
          </a:p>
          <a:p>
            <a:r>
              <a:rPr lang="en-US" dirty="0" err="1" smtClean="0"/>
              <a:t>Byran</a:t>
            </a:r>
            <a:r>
              <a:rPr lang="en-US" dirty="0" smtClean="0"/>
              <a:t> Norton</a:t>
            </a:r>
          </a:p>
          <a:p>
            <a:pPr lvl="1"/>
            <a:r>
              <a:rPr lang="en-US" dirty="0" smtClean="0"/>
              <a:t>Within Pragmatic tradition, Norton argues that nature can be restored and protected from within the anthropocentric perspective.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Land Ethic a Virtue Ethic?</a:t>
            </a:r>
            <a:endParaRPr lang="en-US" dirty="0"/>
          </a:p>
        </p:txBody>
      </p:sp>
      <p:sp>
        <p:nvSpPr>
          <p:cNvPr id="3" name="Content Placeholder 2"/>
          <p:cNvSpPr>
            <a:spLocks noGrp="1"/>
          </p:cNvSpPr>
          <p:nvPr>
            <p:ph idx="1"/>
          </p:nvPr>
        </p:nvSpPr>
        <p:spPr>
          <a:xfrm>
            <a:off x="457200" y="1295400"/>
            <a:ext cx="8229600" cy="5410200"/>
          </a:xfrm>
        </p:spPr>
        <p:txBody>
          <a:bodyPr>
            <a:normAutofit fontScale="77500" lnSpcReduction="20000"/>
          </a:bodyPr>
          <a:lstStyle/>
          <a:p>
            <a:r>
              <a:rPr lang="en-US" dirty="0" smtClean="0"/>
              <a:t>Focuses on agent instead of the action</a:t>
            </a:r>
          </a:p>
          <a:p>
            <a:pPr lvl="1"/>
            <a:r>
              <a:rPr lang="en-US" dirty="0" smtClean="0"/>
              <a:t>Act integrated into the context of the moral career of the agent, a practice or community, and a broader tradition</a:t>
            </a:r>
          </a:p>
          <a:p>
            <a:pPr lvl="1"/>
            <a:endParaRPr lang="en-US" sz="1400" dirty="0"/>
          </a:p>
          <a:p>
            <a:r>
              <a:rPr lang="en-US" dirty="0" smtClean="0"/>
              <a:t>Virtue or excellence is the mean between extremes of excess and defect</a:t>
            </a:r>
          </a:p>
          <a:p>
            <a:pPr lvl="1"/>
            <a:r>
              <a:rPr lang="en-US" dirty="0" smtClean="0"/>
              <a:t>Courage is the mean between cowardice and recklessness</a:t>
            </a:r>
          </a:p>
          <a:p>
            <a:pPr lvl="1"/>
            <a:endParaRPr lang="en-US" sz="1400" dirty="0"/>
          </a:p>
          <a:p>
            <a:r>
              <a:rPr lang="en-US" dirty="0" smtClean="0"/>
              <a:t>Dispositions or habits that contribute to realizing goods internal and external to a practice or community.</a:t>
            </a:r>
          </a:p>
          <a:p>
            <a:endParaRPr lang="en-US" sz="1300" dirty="0"/>
          </a:p>
          <a:p>
            <a:r>
              <a:rPr lang="en-US" dirty="0" smtClean="0"/>
              <a:t>Reformulates several basic ideas</a:t>
            </a:r>
          </a:p>
          <a:p>
            <a:pPr lvl="1"/>
            <a:r>
              <a:rPr lang="en-US" dirty="0" smtClean="0"/>
              <a:t>Happiness is reformulated as harmony with broader context</a:t>
            </a:r>
          </a:p>
          <a:p>
            <a:pPr lvl="1"/>
            <a:r>
              <a:rPr lang="en-US" dirty="0" smtClean="0"/>
              <a:t>Virtue moves spot light from the moral minimum to the exemplary (Virtue = Excellence)</a:t>
            </a:r>
          </a:p>
          <a:p>
            <a:pPr lvl="1"/>
            <a:r>
              <a:rPr lang="en-US" dirty="0" smtClean="0"/>
              <a:t>Deliberation or Reasoning becomes the ability to hone in on moral salience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Land Ethic Virtue: Respect for Nature</a:t>
            </a:r>
            <a:endParaRPr lang="en-US" dirty="0"/>
          </a:p>
        </p:txBody>
      </p:sp>
      <p:sp>
        <p:nvSpPr>
          <p:cNvPr id="5" name="Text Placeholder 4"/>
          <p:cNvSpPr>
            <a:spLocks noGrp="1"/>
          </p:cNvSpPr>
          <p:nvPr>
            <p:ph type="body" idx="1"/>
          </p:nvPr>
        </p:nvSpPr>
        <p:spPr/>
        <p:txBody>
          <a:bodyPr/>
          <a:lstStyle/>
          <a:p>
            <a:r>
              <a:rPr lang="en-US" dirty="0" smtClean="0"/>
              <a:t>Old Virtues</a:t>
            </a:r>
            <a:endParaRPr lang="en-US" dirty="0"/>
          </a:p>
        </p:txBody>
      </p:sp>
      <p:sp>
        <p:nvSpPr>
          <p:cNvPr id="3" name="Content Placeholder 2"/>
          <p:cNvSpPr>
            <a:spLocks noGrp="1"/>
          </p:cNvSpPr>
          <p:nvPr>
            <p:ph sz="half" idx="2"/>
          </p:nvPr>
        </p:nvSpPr>
        <p:spPr/>
        <p:txBody>
          <a:bodyPr/>
          <a:lstStyle/>
          <a:p>
            <a:r>
              <a:rPr lang="en-US" dirty="0" smtClean="0"/>
              <a:t>Prudence </a:t>
            </a:r>
          </a:p>
          <a:p>
            <a:endParaRPr lang="en-US" dirty="0"/>
          </a:p>
          <a:p>
            <a:r>
              <a:rPr lang="en-US" dirty="0" smtClean="0"/>
              <a:t>Practical wisdom</a:t>
            </a:r>
          </a:p>
          <a:p>
            <a:endParaRPr lang="en-US" dirty="0"/>
          </a:p>
          <a:p>
            <a:r>
              <a:rPr lang="en-US" dirty="0" smtClean="0"/>
              <a:t>Compassion</a:t>
            </a:r>
          </a:p>
          <a:p>
            <a:endParaRPr lang="en-US" dirty="0"/>
          </a:p>
          <a:p>
            <a:r>
              <a:rPr lang="en-US" dirty="0" smtClean="0"/>
              <a:t>Proper humility</a:t>
            </a:r>
            <a:endParaRPr lang="en-US" dirty="0"/>
          </a:p>
        </p:txBody>
      </p:sp>
      <p:sp>
        <p:nvSpPr>
          <p:cNvPr id="6" name="Text Placeholder 5"/>
          <p:cNvSpPr>
            <a:spLocks noGrp="1"/>
          </p:cNvSpPr>
          <p:nvPr>
            <p:ph type="body" sz="quarter" idx="3"/>
          </p:nvPr>
        </p:nvSpPr>
        <p:spPr/>
        <p:txBody>
          <a:bodyPr/>
          <a:lstStyle/>
          <a:p>
            <a:r>
              <a:rPr lang="en-US" dirty="0" smtClean="0"/>
              <a:t>Old Vices</a:t>
            </a:r>
            <a:endParaRPr lang="en-US" dirty="0"/>
          </a:p>
        </p:txBody>
      </p:sp>
      <p:sp>
        <p:nvSpPr>
          <p:cNvPr id="7" name="Content Placeholder 6"/>
          <p:cNvSpPr>
            <a:spLocks noGrp="1"/>
          </p:cNvSpPr>
          <p:nvPr>
            <p:ph sz="quarter" idx="4"/>
          </p:nvPr>
        </p:nvSpPr>
        <p:spPr/>
        <p:txBody>
          <a:bodyPr/>
          <a:lstStyle/>
          <a:p>
            <a:r>
              <a:rPr lang="en-US" dirty="0" smtClean="0"/>
              <a:t>Self-indulgence &amp; greed</a:t>
            </a:r>
          </a:p>
          <a:p>
            <a:endParaRPr lang="en-US" dirty="0"/>
          </a:p>
          <a:p>
            <a:r>
              <a:rPr lang="en-US" dirty="0" smtClean="0"/>
              <a:t>Short-sightedness</a:t>
            </a:r>
          </a:p>
          <a:p>
            <a:endParaRPr lang="en-US" dirty="0"/>
          </a:p>
          <a:p>
            <a:r>
              <a:rPr lang="en-US" dirty="0" smtClean="0"/>
              <a:t>Cruelty</a:t>
            </a:r>
          </a:p>
          <a:p>
            <a:endParaRPr lang="en-US" dirty="0"/>
          </a:p>
          <a:p>
            <a:r>
              <a:rPr lang="en-US" dirty="0" smtClean="0"/>
              <a:t>Pride, vanity, dishonesty, and arrogance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Preliminary, Meta-ethical Considerations</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92162"/>
          </a:xfrm>
        </p:spPr>
        <p:txBody>
          <a:bodyPr/>
          <a:lstStyle/>
          <a:p>
            <a:r>
              <a:rPr lang="en-US" dirty="0" smtClean="0"/>
              <a:t>Respect for Nature Reconfigured</a:t>
            </a:r>
            <a:endParaRPr lang="en-US" dirty="0"/>
          </a:p>
        </p:txBody>
      </p:sp>
      <p:sp>
        <p:nvSpPr>
          <p:cNvPr id="8" name="Content Placeholder 7"/>
          <p:cNvSpPr>
            <a:spLocks noGrp="1"/>
          </p:cNvSpPr>
          <p:nvPr>
            <p:ph idx="1"/>
          </p:nvPr>
        </p:nvSpPr>
        <p:spPr>
          <a:xfrm>
            <a:off x="457200" y="1219200"/>
            <a:ext cx="8229600" cy="5638800"/>
          </a:xfrm>
        </p:spPr>
        <p:txBody>
          <a:bodyPr>
            <a:normAutofit fontScale="92500" lnSpcReduction="10000"/>
          </a:bodyPr>
          <a:lstStyle/>
          <a:p>
            <a:r>
              <a:rPr lang="en-US" dirty="0" smtClean="0"/>
              <a:t>Respect for nature is based on refiguring prudence, practical wisdom, compassion and proper humility around nature</a:t>
            </a:r>
          </a:p>
          <a:p>
            <a:endParaRPr lang="en-US" sz="1000" dirty="0"/>
          </a:p>
          <a:p>
            <a:r>
              <a:rPr lang="en-US" dirty="0" smtClean="0"/>
              <a:t>For </a:t>
            </a:r>
            <a:r>
              <a:rPr lang="en-US" dirty="0" err="1" smtClean="0"/>
              <a:t>Hursthouse</a:t>
            </a:r>
            <a:r>
              <a:rPr lang="en-US" dirty="0" smtClean="0"/>
              <a:t> virtues go deep; inculcating a virtue requires changing…</a:t>
            </a:r>
          </a:p>
          <a:p>
            <a:pPr lvl="1"/>
            <a:r>
              <a:rPr lang="en-US" dirty="0" smtClean="0"/>
              <a:t>Attitudes toward nature (no longer yucky)</a:t>
            </a:r>
          </a:p>
          <a:p>
            <a:pPr lvl="1"/>
            <a:r>
              <a:rPr lang="en-US" dirty="0" smtClean="0"/>
              <a:t>Emotions (developing compassion, care, love, awe for nature)</a:t>
            </a:r>
          </a:p>
          <a:p>
            <a:pPr lvl="1"/>
            <a:r>
              <a:rPr lang="en-US" dirty="0" smtClean="0"/>
              <a:t>Perception (ability to hone in on ways in which actions and policies can harm nature)</a:t>
            </a:r>
            <a:endParaRPr lang="en-US" dirty="0"/>
          </a:p>
          <a:p>
            <a:r>
              <a:rPr lang="en-US" dirty="0" smtClean="0"/>
              <a:t>Educational Program proposed by </a:t>
            </a:r>
            <a:r>
              <a:rPr lang="en-US" dirty="0" err="1" smtClean="0"/>
              <a:t>Hursthouse</a:t>
            </a:r>
            <a:r>
              <a:rPr lang="en-US" dirty="0" smtClean="0"/>
              <a:t> will take a generation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Prudence</a:t>
            </a:r>
            <a:endParaRPr lang="en-US" dirty="0"/>
          </a:p>
        </p:txBody>
      </p:sp>
      <p:sp>
        <p:nvSpPr>
          <p:cNvPr id="3" name="Content Placeholder 2"/>
          <p:cNvSpPr>
            <a:spLocks noGrp="1"/>
          </p:cNvSpPr>
          <p:nvPr>
            <p:ph idx="1"/>
          </p:nvPr>
        </p:nvSpPr>
        <p:spPr>
          <a:xfrm>
            <a:off x="457200" y="1524000"/>
            <a:ext cx="8229600" cy="5105400"/>
          </a:xfrm>
        </p:spPr>
        <p:txBody>
          <a:bodyPr>
            <a:normAutofit/>
          </a:bodyPr>
          <a:lstStyle/>
          <a:p>
            <a:r>
              <a:rPr lang="en-US" dirty="0" smtClean="0"/>
              <a:t>Prudence: "the midpoint between 'a mad rush into oblivion' and an 'intransigent do-nothingness'" </a:t>
            </a:r>
          </a:p>
          <a:p>
            <a:pPr lvl="1"/>
            <a:r>
              <a:rPr lang="en-US" dirty="0" smtClean="0"/>
              <a:t>Is the Via Verde a “mad rush into oblivion”</a:t>
            </a:r>
          </a:p>
          <a:p>
            <a:pPr lvl="1"/>
            <a:r>
              <a:rPr lang="en-US" dirty="0" smtClean="0"/>
              <a:t>Are Puerto Ricans so afraid of damaging environment, etc. that they have fallen into “intransigent do-nothingness”?</a:t>
            </a:r>
          </a:p>
          <a:p>
            <a:pPr lvl="1"/>
            <a:r>
              <a:rPr lang="en-US" dirty="0" smtClean="0"/>
              <a:t>How do moral exemplars avoid the extreme of reckless action without falling into the other extreme of “paralysis of analysis”?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Virtue in the Land Ethic?</a:t>
            </a:r>
            <a:endParaRPr lang="en-US" dirty="0"/>
          </a:p>
        </p:txBody>
      </p:sp>
      <p:sp>
        <p:nvSpPr>
          <p:cNvPr id="3" name="Content Placeholder 2"/>
          <p:cNvSpPr>
            <a:spLocks noGrp="1"/>
          </p:cNvSpPr>
          <p:nvPr>
            <p:ph idx="1"/>
          </p:nvPr>
        </p:nvSpPr>
        <p:spPr>
          <a:xfrm>
            <a:off x="304800" y="1371600"/>
            <a:ext cx="8534400" cy="5486400"/>
          </a:xfrm>
        </p:spPr>
        <p:txBody>
          <a:bodyPr>
            <a:noAutofit/>
          </a:bodyPr>
          <a:lstStyle/>
          <a:p>
            <a:r>
              <a:rPr lang="en-US" sz="4000" dirty="0" smtClean="0"/>
              <a:t>Practical wisdom or judgment: </a:t>
            </a:r>
          </a:p>
          <a:p>
            <a:pPr lvl="1"/>
            <a:r>
              <a:rPr lang="en-US" sz="3600" dirty="0" smtClean="0"/>
              <a:t>"showing 'sensitivity' to ecological communities and their members and sorting out the rival claims and interests within and among communities. ”</a:t>
            </a:r>
          </a:p>
          <a:p>
            <a:pPr lvl="1"/>
            <a:r>
              <a:rPr lang="en-US" sz="3600" dirty="0" smtClean="0"/>
              <a:t>Can the construction of the Via Verde be reconfigured to avoid environmental and civic destruction?</a:t>
            </a:r>
          </a:p>
          <a:p>
            <a:pPr lvl="1"/>
            <a:r>
              <a:rPr lang="en-US" sz="1800" b="1" dirty="0" smtClean="0"/>
              <a:t>See Shaw, "Aldo Leopold's Land Ethic” in Environmental Virtue Ethics, edited by R. Sandler and P. </a:t>
            </a:r>
            <a:r>
              <a:rPr lang="en-US" sz="1800" b="1" dirty="0" err="1" smtClean="0"/>
              <a:t>Cafaro</a:t>
            </a:r>
            <a:r>
              <a:rPr lang="en-US" sz="1800" b="1" dirty="0" smtClean="0"/>
              <a:t>.  </a:t>
            </a:r>
            <a:r>
              <a:rPr lang="en-US" sz="1800" b="1" dirty="0" err="1" smtClean="0"/>
              <a:t>Rowman</a:t>
            </a:r>
            <a:r>
              <a:rPr lang="en-US" sz="1800" b="1" dirty="0" smtClean="0"/>
              <a:t> and Littlefield: 100.</a:t>
            </a:r>
            <a:endParaRPr lang="en-US" sz="1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Environmental Virtues from </a:t>
            </a:r>
            <a:r>
              <a:rPr lang="en-US" dirty="0" err="1" smtClean="0"/>
              <a:t>Wensveen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b="1" dirty="0" smtClean="0"/>
              <a:t>Virtues of Position</a:t>
            </a:r>
            <a:r>
              <a:rPr lang="en-US" dirty="0" smtClean="0"/>
              <a:t>: "Constructive habits of seeing ourselves in a particular place in a relational structure and interacting accordingly.”</a:t>
            </a:r>
          </a:p>
          <a:p>
            <a:pPr lvl="1"/>
            <a:r>
              <a:rPr lang="en-US" b="1" dirty="0" smtClean="0">
                <a:solidFill>
                  <a:srgbClr val="FF0000"/>
                </a:solidFill>
              </a:rPr>
              <a:t>Designing highways to fit PR geography and landscape</a:t>
            </a:r>
            <a:endParaRPr lang="en-US" b="1" dirty="0" smtClean="0">
              <a:solidFill>
                <a:srgbClr val="FF0000"/>
              </a:solidFill>
            </a:endParaRPr>
          </a:p>
          <a:p>
            <a:endParaRPr lang="en-US" sz="1000" dirty="0"/>
          </a:p>
          <a:p>
            <a:r>
              <a:rPr lang="en-US" b="1" dirty="0" smtClean="0"/>
              <a:t>Virtues of Care</a:t>
            </a:r>
            <a:r>
              <a:rPr lang="en-US" dirty="0" smtClean="0"/>
              <a:t>: "habits of constructive involvement within the relational structure where we have found our place.  How widely do we cast our sensors in order to learn what is needed around us?“</a:t>
            </a:r>
          </a:p>
          <a:p>
            <a:pPr lvl="1"/>
            <a:r>
              <a:rPr lang="en-US" b="1" dirty="0" smtClean="0">
                <a:solidFill>
                  <a:srgbClr val="FF0000"/>
                </a:solidFill>
              </a:rPr>
              <a:t>Being attuned to weak points in the ecosystem and calibrating action to address these vulnerabilities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More Environmental Virtues</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b="1" dirty="0" smtClean="0"/>
              <a:t>Virtues of Attunement</a:t>
            </a:r>
            <a:r>
              <a:rPr lang="en-US" dirty="0" smtClean="0"/>
              <a:t>: "habits of handling temptations by adjusting our positive, outgoing drives and emotions to match our chosen place and degree of constructive, </a:t>
            </a:r>
            <a:r>
              <a:rPr lang="en-US" dirty="0" err="1" smtClean="0"/>
              <a:t>ecosocial</a:t>
            </a:r>
            <a:r>
              <a:rPr lang="en-US" dirty="0" smtClean="0"/>
              <a:t> engagement." </a:t>
            </a:r>
          </a:p>
          <a:p>
            <a:pPr lvl="1"/>
            <a:r>
              <a:rPr lang="en-US" b="1" dirty="0" smtClean="0">
                <a:solidFill>
                  <a:srgbClr val="FF0000"/>
                </a:solidFill>
              </a:rPr>
              <a:t>Can energy conservation be a source of solidarity and also defuse the current energy crisis in PR?</a:t>
            </a:r>
            <a:endParaRPr lang="en-US" b="1" dirty="0" smtClean="0">
              <a:solidFill>
                <a:srgbClr val="FF0000"/>
              </a:solidFill>
            </a:endParaRPr>
          </a:p>
          <a:p>
            <a:endParaRPr lang="en-US" sz="1200" dirty="0"/>
          </a:p>
          <a:p>
            <a:r>
              <a:rPr lang="en-US" b="1" dirty="0" smtClean="0"/>
              <a:t>Virtues of Endurance</a:t>
            </a:r>
            <a:r>
              <a:rPr lang="en-US" dirty="0" smtClean="0"/>
              <a:t>: "habits of facing dangers and difficulties by handling our negative, protective drives and emotions in such a way that we can sustain our chosen sense of place and degree of constructive </a:t>
            </a:r>
            <a:r>
              <a:rPr lang="en-US" dirty="0" err="1" smtClean="0"/>
              <a:t>ecosocial</a:t>
            </a:r>
            <a:r>
              <a:rPr lang="en-US" dirty="0" smtClean="0"/>
              <a:t> engagement."  </a:t>
            </a:r>
            <a:endParaRPr lang="en-US" dirty="0" smtClean="0"/>
          </a:p>
          <a:p>
            <a:pPr lvl="1"/>
            <a:r>
              <a:rPr lang="en-US" b="1" dirty="0" smtClean="0">
                <a:solidFill>
                  <a:srgbClr val="FF0000"/>
                </a:solidFill>
              </a:rPr>
              <a:t>Can Puerto Ricans act resolutely and ethically in the face of environmental and economic crises?  (Integration, compromise, and ethical trade-offs</a:t>
            </a:r>
            <a:endParaRPr lang="en-US" b="1" dirty="0" smtClean="0">
              <a:solidFill>
                <a:srgbClr val="FF0000"/>
              </a:solidFill>
            </a:endParaRPr>
          </a:p>
          <a:p>
            <a:endParaRPr lang="en-US" sz="1100" dirty="0"/>
          </a:p>
          <a:p>
            <a:r>
              <a:rPr lang="en-US" sz="1600" b="1" dirty="0" err="1" smtClean="0"/>
              <a:t>Wensveen</a:t>
            </a:r>
            <a:r>
              <a:rPr lang="en-US" sz="1600" b="1" dirty="0" smtClean="0"/>
              <a:t>, “Cardinal Environmental Virtues: A Neurobiological Perspective,” in Environmental Virtue Ethics, edited by R. Sandler and P. </a:t>
            </a:r>
            <a:r>
              <a:rPr lang="en-US" sz="1600" b="1" dirty="0" err="1" smtClean="0"/>
              <a:t>Cafaro</a:t>
            </a:r>
            <a:r>
              <a:rPr lang="en-US" sz="1600" b="1" dirty="0" smtClean="0"/>
              <a:t>.  </a:t>
            </a:r>
            <a:r>
              <a:rPr lang="en-US" sz="1600" b="1" dirty="0" err="1" smtClean="0"/>
              <a:t>Rowman</a:t>
            </a:r>
            <a:r>
              <a:rPr lang="en-US" sz="1600" b="1" dirty="0" smtClean="0"/>
              <a:t> &amp; Littlefield: 176-177</a:t>
            </a:r>
            <a:endParaRPr lang="en-US" sz="1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Points</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Virtue ethics does not outline a particular action in the face of current environmental situation.</a:t>
            </a:r>
          </a:p>
          <a:p>
            <a:endParaRPr lang="en-US" sz="1100" dirty="0" smtClean="0"/>
          </a:p>
          <a:p>
            <a:r>
              <a:rPr lang="en-US" dirty="0" smtClean="0"/>
              <a:t>Actions, policies, and conduct are integrated into broader contexts</a:t>
            </a:r>
          </a:p>
          <a:p>
            <a:pPr lvl="1"/>
            <a:r>
              <a:rPr lang="en-US" dirty="0" smtClean="0"/>
              <a:t>Moral career of exemplary environmentalist</a:t>
            </a:r>
          </a:p>
          <a:p>
            <a:pPr lvl="1"/>
            <a:r>
              <a:rPr lang="en-US" dirty="0" smtClean="0"/>
              <a:t>Community values like social justice and attachment to place (PR land ethic values)</a:t>
            </a:r>
          </a:p>
          <a:p>
            <a:pPr lvl="1"/>
            <a:r>
              <a:rPr lang="en-US" dirty="0" smtClean="0"/>
              <a:t>Traditions: integrating past agrarianism in PR with current post-industrialism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Salient Points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The value of a virtue approach to environmental ethics is the educational program it outlines</a:t>
            </a:r>
          </a:p>
          <a:p>
            <a:endParaRPr lang="en-US" sz="900" dirty="0" smtClean="0"/>
          </a:p>
          <a:p>
            <a:r>
              <a:rPr lang="en-US" dirty="0" err="1" smtClean="0"/>
              <a:t>Hursthouse</a:t>
            </a:r>
            <a:endParaRPr lang="en-US" dirty="0" smtClean="0"/>
          </a:p>
          <a:p>
            <a:pPr lvl="1"/>
            <a:r>
              <a:rPr lang="en-US" dirty="0" smtClean="0"/>
              <a:t>“You can’t just decide to have a virtue; virtuous character traits cannot be acquired theoretically by attending lectures or reading books or articles and just deciding to be that way.  But they can be acquired through moral habituation or training, beginning in childhood and continuing through self-improvement”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Educational Approach Continued</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“the introduction or discovery of an unfamiliar, ‘new’, virtue would, on the face of it, need to involve the invention or coining of a new term or concept, which named a complex unity of dispositions to act and feel for certain sorts of reasons, and to see and respond to things in certain sorts of ways, which we had discovered, or realized, was a way human beings, given human psychology, could be.  And this complex unity would have to be the sort of thing we could conceive of as being inculcated in children as part of their moral education—not totally against the grain, but expanding on and correcting some natural inclination(s) they have.”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Some Practical Suggestions</a:t>
            </a:r>
            <a:endParaRPr lang="en-US" dirty="0"/>
          </a:p>
        </p:txBody>
      </p:sp>
      <p:sp>
        <p:nvSpPr>
          <p:cNvPr id="5" name="Subtitle 4"/>
          <p:cNvSpPr>
            <a:spLocks noGrp="1"/>
          </p:cNvSpPr>
          <p:nvPr>
            <p:ph type="subTitle" idx="1"/>
          </p:nvPr>
        </p:nvSpPr>
        <p:spPr/>
        <p:txBody>
          <a:bodyPr/>
          <a:lstStyle/>
          <a:p>
            <a:r>
              <a:rPr lang="en-US" dirty="0" smtClean="0"/>
              <a:t>From the Pragmatists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3200" dirty="0" smtClean="0"/>
              <a:t>Begin with Virtue of Humility: 5 key attitudes</a:t>
            </a:r>
            <a:endParaRPr lang="en-US" sz="3200" dirty="0"/>
          </a:p>
        </p:txBody>
      </p:sp>
      <p:sp>
        <p:nvSpPr>
          <p:cNvPr id="3" name="Content Placeholder 2"/>
          <p:cNvSpPr>
            <a:spLocks noGrp="1"/>
          </p:cNvSpPr>
          <p:nvPr>
            <p:ph idx="1"/>
          </p:nvPr>
        </p:nvSpPr>
        <p:spPr>
          <a:xfrm>
            <a:off x="457200" y="1371600"/>
            <a:ext cx="8229600" cy="5334000"/>
          </a:xfrm>
        </p:spPr>
        <p:txBody>
          <a:bodyPr>
            <a:normAutofit fontScale="92500" lnSpcReduction="20000"/>
          </a:bodyPr>
          <a:lstStyle/>
          <a:p>
            <a:r>
              <a:rPr lang="en-US" dirty="0" smtClean="0"/>
              <a:t>Pragmatist Framework:</a:t>
            </a:r>
          </a:p>
          <a:p>
            <a:endParaRPr lang="en-US" sz="1200" dirty="0"/>
          </a:p>
          <a:p>
            <a:pPr lvl="1"/>
            <a:r>
              <a:rPr lang="en-US" b="1" dirty="0" smtClean="0"/>
              <a:t>Anti-</a:t>
            </a:r>
            <a:r>
              <a:rPr lang="en-US" b="1" dirty="0" err="1" smtClean="0"/>
              <a:t>foundationalism</a:t>
            </a:r>
            <a:r>
              <a:rPr lang="en-US" dirty="0" smtClean="0"/>
              <a:t>: Rejects attempt to base environmental ethics on a definitive account of the inherent value of nature taken in its totality or in terms of its individual inhabitants</a:t>
            </a:r>
          </a:p>
          <a:p>
            <a:pPr lvl="1"/>
            <a:endParaRPr lang="en-US" sz="1200" dirty="0"/>
          </a:p>
          <a:p>
            <a:pPr lvl="1"/>
            <a:r>
              <a:rPr lang="en-US" b="1" dirty="0" smtClean="0"/>
              <a:t>Fallibility</a:t>
            </a:r>
            <a:r>
              <a:rPr lang="en-US" dirty="0" smtClean="0"/>
              <a:t>: Conclusions (goals, means, measures) are fallible and require constant testing in laboratory and real world conditions.  </a:t>
            </a:r>
            <a:r>
              <a:rPr lang="en-US" dirty="0" smtClean="0"/>
              <a:t>(Experimental Method with ethics of experimenting)</a:t>
            </a:r>
            <a:endParaRPr lang="en-US" dirty="0" smtClean="0"/>
          </a:p>
          <a:p>
            <a:pPr lvl="1"/>
            <a:endParaRPr lang="en-US" sz="1200" dirty="0"/>
          </a:p>
          <a:p>
            <a:pPr lvl="1"/>
            <a:r>
              <a:rPr lang="en-US" b="1" dirty="0" smtClean="0"/>
              <a:t>Contingency</a:t>
            </a:r>
            <a:r>
              <a:rPr lang="en-US" dirty="0" smtClean="0"/>
              <a:t>: For Pragmatists this entails that all problems arise from a context and all solutions must address this context specifically.  This makes it </a:t>
            </a:r>
            <a:r>
              <a:rPr lang="en-US" dirty="0" smtClean="0"/>
              <a:t>difficult—if not impossible—to generalize </a:t>
            </a:r>
            <a:r>
              <a:rPr lang="en-US" dirty="0" smtClean="0"/>
              <a:t>and transfer </a:t>
            </a:r>
            <a:r>
              <a:rPr lang="en-US" dirty="0" smtClean="0"/>
              <a:t>them </a:t>
            </a:r>
            <a:r>
              <a:rPr lang="en-US" dirty="0" smtClean="0"/>
              <a:t>from one context to another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environmental ethics is not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It is not an accounting of all laws, statutes, regulations relating to the environment.</a:t>
            </a:r>
          </a:p>
          <a:p>
            <a:endParaRPr lang="en-US" sz="1100" dirty="0"/>
          </a:p>
          <a:p>
            <a:r>
              <a:rPr lang="en-US" dirty="0" smtClean="0"/>
              <a:t>It is not the construction of markets to determine quantitatively the strength of the preferences individuals and groups have for the environment</a:t>
            </a:r>
          </a:p>
          <a:p>
            <a:endParaRPr lang="en-US" sz="1000" dirty="0"/>
          </a:p>
          <a:p>
            <a:r>
              <a:rPr lang="en-US" dirty="0" smtClean="0"/>
              <a:t>It is not a scientific or even philosophical description of nature as a whole or nature through its parts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Autofit/>
          </a:bodyPr>
          <a:lstStyle/>
          <a:p>
            <a:r>
              <a:rPr lang="en-US" sz="3200" dirty="0" smtClean="0"/>
              <a:t>Humility</a:t>
            </a:r>
            <a:endParaRPr lang="en-US" sz="3200" dirty="0"/>
          </a:p>
        </p:txBody>
      </p:sp>
      <p:sp>
        <p:nvSpPr>
          <p:cNvPr id="3" name="Content Placeholder 2"/>
          <p:cNvSpPr>
            <a:spLocks noGrp="1"/>
          </p:cNvSpPr>
          <p:nvPr>
            <p:ph idx="1"/>
          </p:nvPr>
        </p:nvSpPr>
        <p:spPr>
          <a:xfrm>
            <a:off x="304800" y="990600"/>
            <a:ext cx="8534400" cy="5715000"/>
          </a:xfrm>
        </p:spPr>
        <p:txBody>
          <a:bodyPr>
            <a:normAutofit fontScale="92500" lnSpcReduction="20000"/>
          </a:bodyPr>
          <a:lstStyle/>
          <a:p>
            <a:r>
              <a:rPr lang="en-US" b="1" dirty="0" smtClean="0"/>
              <a:t>Social </a:t>
            </a:r>
            <a:r>
              <a:rPr lang="en-US" b="1" dirty="0" smtClean="0"/>
              <a:t>Nature of Self</a:t>
            </a:r>
            <a:r>
              <a:rPr lang="en-US" dirty="0" smtClean="0"/>
              <a:t>:</a:t>
            </a:r>
          </a:p>
          <a:p>
            <a:pPr lvl="1"/>
            <a:r>
              <a:rPr lang="en-US" dirty="0" smtClean="0"/>
              <a:t>Negative</a:t>
            </a:r>
            <a:r>
              <a:rPr lang="en-US" dirty="0" smtClean="0"/>
              <a:t> </a:t>
            </a:r>
            <a:r>
              <a:rPr lang="en-US" dirty="0" smtClean="0"/>
              <a:t>Thesis—Destroying nature leads to an identity cruses  </a:t>
            </a:r>
            <a:r>
              <a:rPr lang="en-US" dirty="0" smtClean="0"/>
              <a:t>(identity </a:t>
            </a:r>
            <a:r>
              <a:rPr lang="en-US" dirty="0" smtClean="0"/>
              <a:t>comes partially from </a:t>
            </a:r>
            <a:r>
              <a:rPr lang="en-US" dirty="0" smtClean="0"/>
              <a:t>place).  </a:t>
            </a:r>
          </a:p>
          <a:p>
            <a:pPr lvl="1"/>
            <a:r>
              <a:rPr lang="en-US" dirty="0" smtClean="0"/>
              <a:t>Positive </a:t>
            </a:r>
            <a:r>
              <a:rPr lang="en-US" dirty="0" smtClean="0"/>
              <a:t>Thesis—Place/context (cultural and natural) can be </a:t>
            </a:r>
            <a:r>
              <a:rPr lang="en-US" dirty="0" smtClean="0"/>
              <a:t>an opportunity to build identity </a:t>
            </a:r>
            <a:r>
              <a:rPr lang="en-US" dirty="0" smtClean="0"/>
              <a:t>and solidarity.</a:t>
            </a:r>
          </a:p>
          <a:p>
            <a:pPr lvl="1"/>
            <a:endParaRPr lang="en-US" sz="1000" dirty="0"/>
          </a:p>
          <a:p>
            <a:r>
              <a:rPr lang="en-US" b="1" dirty="0" smtClean="0"/>
              <a:t>Pluralism</a:t>
            </a:r>
            <a:r>
              <a:rPr lang="en-US" dirty="0" smtClean="0"/>
              <a:t>: No no single, uniquely correct approach to environmental ethics.  </a:t>
            </a:r>
            <a:endParaRPr lang="en-US" dirty="0" smtClean="0"/>
          </a:p>
          <a:p>
            <a:pPr lvl="1"/>
            <a:r>
              <a:rPr lang="en-US" dirty="0" smtClean="0"/>
              <a:t>Rights—human communities</a:t>
            </a:r>
            <a:r>
              <a:rPr lang="en-US" dirty="0" smtClean="0"/>
              <a:t>, </a:t>
            </a:r>
            <a:endParaRPr lang="en-US" dirty="0" smtClean="0"/>
          </a:p>
          <a:p>
            <a:pPr lvl="1"/>
            <a:r>
              <a:rPr lang="en-US" dirty="0" smtClean="0"/>
              <a:t>U</a:t>
            </a:r>
            <a:r>
              <a:rPr lang="en-US" dirty="0" smtClean="0"/>
              <a:t>tilities—extending </a:t>
            </a:r>
            <a:r>
              <a:rPr lang="en-US" dirty="0" smtClean="0"/>
              <a:t>moral consideration to animals.  </a:t>
            </a:r>
            <a:endParaRPr lang="en-US" dirty="0" smtClean="0"/>
          </a:p>
          <a:p>
            <a:pPr lvl="1"/>
            <a:r>
              <a:rPr lang="en-US" dirty="0" smtClean="0"/>
              <a:t>Holism—extending moral consideration to ecosystems</a:t>
            </a:r>
          </a:p>
          <a:p>
            <a:pPr lvl="1"/>
            <a:r>
              <a:rPr lang="en-US" dirty="0" smtClean="0"/>
              <a:t>B</a:t>
            </a:r>
            <a:r>
              <a:rPr lang="en-US" dirty="0" smtClean="0"/>
              <a:t>iocentrism—teleological centers of a life</a:t>
            </a:r>
          </a:p>
          <a:p>
            <a:pPr lvl="2"/>
            <a:endParaRPr lang="en-US" sz="1000" dirty="0" smtClean="0"/>
          </a:p>
          <a:p>
            <a:r>
              <a:rPr lang="en-US" dirty="0" smtClean="0"/>
              <a:t>Sometimes </a:t>
            </a:r>
            <a:r>
              <a:rPr lang="en-US" dirty="0" smtClean="0"/>
              <a:t>one must “think like a </a:t>
            </a:r>
            <a:r>
              <a:rPr lang="en-US" dirty="0" smtClean="0"/>
              <a:t>mountain”; but </a:t>
            </a:r>
            <a:r>
              <a:rPr lang="en-US" dirty="0" smtClean="0"/>
              <a:t>other </a:t>
            </a:r>
            <a:r>
              <a:rPr lang="en-US" dirty="0" smtClean="0"/>
              <a:t>times it suffices to think </a:t>
            </a:r>
            <a:r>
              <a:rPr lang="en-US" dirty="0" smtClean="0"/>
              <a:t>like a </a:t>
            </a:r>
            <a:r>
              <a:rPr lang="en-US" dirty="0" smtClean="0"/>
              <a:t>human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Wicked Problems</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r>
              <a:rPr lang="en-US" dirty="0" smtClean="0"/>
              <a:t>Norton, drawing from Webber and </a:t>
            </a:r>
            <a:r>
              <a:rPr lang="en-US" dirty="0" err="1" smtClean="0"/>
              <a:t>Rittel</a:t>
            </a:r>
            <a:r>
              <a:rPr lang="en-US" dirty="0" smtClean="0"/>
              <a:t>, characterizes environmental problems as "wicked."  They require an interdisciplinary approach. </a:t>
            </a:r>
          </a:p>
          <a:p>
            <a:endParaRPr lang="en-US" sz="1400" dirty="0" smtClean="0"/>
          </a:p>
          <a:p>
            <a:r>
              <a:rPr lang="en-US" dirty="0" smtClean="0"/>
              <a:t>Difficult to formulate and cover "</a:t>
            </a:r>
            <a:r>
              <a:rPr lang="en-US" b="1" dirty="0" smtClean="0"/>
              <a:t>ill-structured</a:t>
            </a:r>
            <a:r>
              <a:rPr lang="en-US" dirty="0" smtClean="0"/>
              <a:t>" situations.  </a:t>
            </a:r>
          </a:p>
          <a:p>
            <a:pPr lvl="1"/>
            <a:r>
              <a:rPr lang="en-US" dirty="0" smtClean="0"/>
              <a:t>Specifying requires creativity and imagination.  </a:t>
            </a:r>
          </a:p>
          <a:p>
            <a:pPr lvl="1"/>
            <a:r>
              <a:rPr lang="en-US" dirty="0" smtClean="0"/>
              <a:t>No uniquely correct way of specifying a problem. </a:t>
            </a:r>
          </a:p>
          <a:p>
            <a:endParaRPr lang="en-US" sz="1400" dirty="0" smtClean="0"/>
          </a:p>
          <a:p>
            <a:r>
              <a:rPr lang="en-US" b="1" dirty="0" smtClean="0"/>
              <a:t>Not numerical problems</a:t>
            </a:r>
            <a:r>
              <a:rPr lang="en-US" dirty="0" smtClean="0"/>
              <a:t>.  (Non-computability)  </a:t>
            </a:r>
          </a:p>
          <a:p>
            <a:pPr lvl="1"/>
            <a:r>
              <a:rPr lang="en-US" dirty="0" smtClean="0"/>
              <a:t>Have components that admit of quantification and others that resist it.  </a:t>
            </a:r>
          </a:p>
          <a:p>
            <a:pPr lvl="1"/>
            <a:r>
              <a:rPr lang="en-US" dirty="0" smtClean="0"/>
              <a:t>Requires more than just creating shadow markets to quantify willingness to sell and willingness to buy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600" dirty="0" smtClean="0"/>
              <a:t>Wicked Problems</a:t>
            </a:r>
            <a:endParaRPr lang="en-US" sz="3600" dirty="0"/>
          </a:p>
        </p:txBody>
      </p:sp>
      <p:sp>
        <p:nvSpPr>
          <p:cNvPr id="3" name="Content Placeholder 2"/>
          <p:cNvSpPr>
            <a:spLocks noGrp="1"/>
          </p:cNvSpPr>
          <p:nvPr>
            <p:ph idx="1"/>
          </p:nvPr>
        </p:nvSpPr>
        <p:spPr>
          <a:xfrm>
            <a:off x="-304800" y="609600"/>
            <a:ext cx="9601200" cy="6400800"/>
          </a:xfrm>
        </p:spPr>
        <p:txBody>
          <a:bodyPr>
            <a:normAutofit fontScale="77500" lnSpcReduction="20000"/>
          </a:bodyPr>
          <a:lstStyle/>
          <a:p>
            <a:r>
              <a:rPr lang="en-US" b="1" dirty="0" smtClean="0"/>
              <a:t>Non-repeatable.  </a:t>
            </a:r>
          </a:p>
          <a:p>
            <a:pPr lvl="1"/>
            <a:r>
              <a:rPr lang="en-US" dirty="0" smtClean="0"/>
              <a:t>Solutions must resonate with context</a:t>
            </a:r>
          </a:p>
          <a:p>
            <a:pPr lvl="1"/>
            <a:r>
              <a:rPr lang="en-US" dirty="0" smtClean="0"/>
              <a:t>Solutions cannot be wholly transferred between contexts</a:t>
            </a:r>
          </a:p>
          <a:p>
            <a:pPr lvl="1"/>
            <a:r>
              <a:rPr lang="en-US" dirty="0" smtClean="0"/>
              <a:t>Learning from the past gets us started. </a:t>
            </a:r>
          </a:p>
          <a:p>
            <a:endParaRPr lang="en-US" sz="1300" dirty="0" smtClean="0"/>
          </a:p>
          <a:p>
            <a:r>
              <a:rPr lang="en-US" b="1" dirty="0" smtClean="0"/>
              <a:t>Open-ended</a:t>
            </a:r>
          </a:p>
          <a:p>
            <a:pPr lvl="1"/>
            <a:r>
              <a:rPr lang="en-US" dirty="0" smtClean="0"/>
              <a:t>There are good and bad specifications but none of these are uniquely good.  </a:t>
            </a:r>
          </a:p>
          <a:p>
            <a:pPr lvl="1"/>
            <a:r>
              <a:rPr lang="en-US" dirty="0" smtClean="0"/>
              <a:t>There are good and bad solutions but no one solution is uniquely good or right.</a:t>
            </a:r>
          </a:p>
          <a:p>
            <a:pPr lvl="1"/>
            <a:r>
              <a:rPr lang="en-US" dirty="0" smtClean="0"/>
              <a:t>Pragmatists ground this in </a:t>
            </a:r>
            <a:r>
              <a:rPr lang="en-US" dirty="0" err="1" smtClean="0"/>
              <a:t>falliblism</a:t>
            </a:r>
            <a:r>
              <a:rPr lang="en-US" dirty="0" smtClean="0"/>
              <a:t> and contingency. </a:t>
            </a:r>
          </a:p>
          <a:p>
            <a:endParaRPr lang="en-US" sz="1300" dirty="0" smtClean="0"/>
          </a:p>
          <a:p>
            <a:r>
              <a:rPr lang="en-US" b="1" dirty="0" smtClean="0"/>
              <a:t>Interdisciplinary</a:t>
            </a:r>
          </a:p>
          <a:p>
            <a:pPr lvl="1"/>
            <a:r>
              <a:rPr lang="en-US" dirty="0" smtClean="0"/>
              <a:t>Economical, ecological, social, political, technical, and ethical dimensions that must be reviewed and integrated.  </a:t>
            </a:r>
          </a:p>
          <a:p>
            <a:pPr lvl="1"/>
            <a:r>
              <a:rPr lang="en-US" dirty="0" smtClean="0"/>
              <a:t>Ideally different disciplines mutually engage and challenge one another.</a:t>
            </a:r>
          </a:p>
          <a:p>
            <a:pPr lvl="1"/>
            <a:endParaRPr lang="en-US" sz="1300" dirty="0"/>
          </a:p>
          <a:p>
            <a:r>
              <a:rPr lang="en-US" b="1" dirty="0" smtClean="0"/>
              <a:t>Collective</a:t>
            </a:r>
          </a:p>
          <a:p>
            <a:pPr lvl="1"/>
            <a:r>
              <a:rPr lang="en-US" dirty="0" smtClean="0"/>
              <a:t>These decisions require a group getting together, holding a constructive dialogue, developing common ground, and developing trials to test resonance with commonality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A Basis for Action?</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r>
              <a:rPr lang="en-US" dirty="0" smtClean="0"/>
              <a:t>Establish the basis for a unifying dialogue that issues in community environmental action</a:t>
            </a:r>
          </a:p>
          <a:p>
            <a:endParaRPr lang="en-US" sz="1200" b="1" dirty="0" smtClean="0"/>
          </a:p>
          <a:p>
            <a:r>
              <a:rPr lang="en-US" b="1" dirty="0" smtClean="0"/>
              <a:t>Community </a:t>
            </a:r>
            <a:r>
              <a:rPr lang="en-US" b="1" dirty="0" smtClean="0"/>
              <a:t>Procedural Values</a:t>
            </a:r>
            <a:r>
              <a:rPr lang="en-US" dirty="0" smtClean="0"/>
              <a:t>: These are values (reciprocity, publicity, and accountability) that, when adopted by a community, help it to structure a fair and open community deliberative process. </a:t>
            </a:r>
          </a:p>
          <a:p>
            <a:endParaRPr lang="en-US" sz="1200" dirty="0"/>
          </a:p>
          <a:p>
            <a:r>
              <a:rPr lang="en-US" b="1" dirty="0" smtClean="0"/>
              <a:t>Economic Values</a:t>
            </a:r>
            <a:r>
              <a:rPr lang="en-US" dirty="0" smtClean="0"/>
              <a:t>: </a:t>
            </a:r>
            <a:endParaRPr lang="en-US" dirty="0" smtClean="0"/>
          </a:p>
          <a:p>
            <a:pPr lvl="1"/>
            <a:r>
              <a:rPr lang="en-US" dirty="0" smtClean="0"/>
              <a:t>(</a:t>
            </a:r>
            <a:r>
              <a:rPr lang="en-US" dirty="0" smtClean="0"/>
              <a:t>1) Willingness-to-Pay: the instrumental value of a resource is set by the price an individual or group would be willing to pay to acquire the resource; </a:t>
            </a:r>
            <a:endParaRPr lang="en-US" dirty="0" smtClean="0"/>
          </a:p>
          <a:p>
            <a:pPr lvl="1"/>
            <a:r>
              <a:rPr lang="en-US" dirty="0" smtClean="0"/>
              <a:t>(</a:t>
            </a:r>
            <a:r>
              <a:rPr lang="en-US" dirty="0" smtClean="0"/>
              <a:t>2) Willingness -to-Sell: because WTP undervalues resources (it ties value to the constraint of disposable income) a more accurate measure of value would be the amount that an individual or group would accept from a bidder to take the resource out of its current use and put it to a different one. </a:t>
            </a:r>
          </a:p>
          <a:p>
            <a:endParaRPr lang="en-US" sz="16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Sustainability </a:t>
            </a:r>
            <a:r>
              <a:rPr lang="en-US" dirty="0" smtClean="0"/>
              <a:t>Values</a:t>
            </a:r>
            <a:endParaRPr lang="en-US" dirty="0"/>
          </a:p>
        </p:txBody>
      </p:sp>
      <p:sp>
        <p:nvSpPr>
          <p:cNvPr id="3" name="Content Placeholder 2"/>
          <p:cNvSpPr>
            <a:spLocks noGrp="1"/>
          </p:cNvSpPr>
          <p:nvPr>
            <p:ph idx="1"/>
          </p:nvPr>
        </p:nvSpPr>
        <p:spPr>
          <a:xfrm>
            <a:off x="152400" y="914400"/>
            <a:ext cx="8839200" cy="5943600"/>
          </a:xfrm>
        </p:spPr>
        <p:txBody>
          <a:bodyPr>
            <a:normAutofit fontScale="92500" lnSpcReduction="20000"/>
          </a:bodyPr>
          <a:lstStyle/>
          <a:p>
            <a:endParaRPr lang="en-US" sz="1600" dirty="0" smtClean="0"/>
          </a:p>
          <a:p>
            <a:r>
              <a:rPr lang="en-US" b="1" dirty="0" smtClean="0"/>
              <a:t>Risk Avoidance Values</a:t>
            </a:r>
            <a:r>
              <a:rPr lang="en-US" dirty="0" smtClean="0"/>
              <a:t>: Precautionary Principle--"in situations of high risk and high uncertainty, always choose the lowest-risk option." 238 </a:t>
            </a:r>
          </a:p>
          <a:p>
            <a:endParaRPr lang="en-US" sz="1400" dirty="0" smtClean="0"/>
          </a:p>
          <a:p>
            <a:r>
              <a:rPr lang="en-US" b="1" dirty="0" smtClean="0"/>
              <a:t>Risk Avoidance Values</a:t>
            </a:r>
            <a:r>
              <a:rPr lang="en-US" dirty="0" smtClean="0"/>
              <a:t>: Safe Minimum Standard of Conservation--"save the resource, provided the costs of doing so are bearable."348. </a:t>
            </a:r>
          </a:p>
          <a:p>
            <a:endParaRPr lang="en-US" sz="1400" dirty="0" smtClean="0"/>
          </a:p>
          <a:p>
            <a:r>
              <a:rPr lang="en-US" b="1" dirty="0" smtClean="0"/>
              <a:t>Values Central to Community's Identity</a:t>
            </a:r>
            <a:r>
              <a:rPr lang="en-US" dirty="0" smtClean="0"/>
              <a:t>: Justice, integrity, trust, responsibility, and respect can apply here but they should be taken in their thick as well as thin senses.  These values, in their thick sense, depend on the quality of the discourse generated within the community.</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smtClean="0"/>
              <a:t>Meta-ethical excursion into defining, provisionally, environmental ethics</a:t>
            </a:r>
          </a:p>
          <a:p>
            <a:endParaRPr lang="en-US" sz="1100" dirty="0" smtClean="0"/>
          </a:p>
          <a:p>
            <a:r>
              <a:rPr lang="en-US" dirty="0" smtClean="0"/>
              <a:t>A look at four important approaches to environmental ethics: </a:t>
            </a:r>
            <a:r>
              <a:rPr lang="en-US" dirty="0" err="1" smtClean="0"/>
              <a:t>extensionism</a:t>
            </a:r>
            <a:r>
              <a:rPr lang="en-US" dirty="0" smtClean="0"/>
              <a:t>, biocentrism, </a:t>
            </a:r>
            <a:r>
              <a:rPr lang="en-US" dirty="0" err="1" smtClean="0"/>
              <a:t>ecocentrism</a:t>
            </a:r>
            <a:r>
              <a:rPr lang="en-US" dirty="0" smtClean="0"/>
              <a:t>, and virtue environmental ethics</a:t>
            </a:r>
          </a:p>
          <a:p>
            <a:endParaRPr lang="en-US" sz="1100" dirty="0" smtClean="0"/>
          </a:p>
          <a:p>
            <a:r>
              <a:rPr lang="en-US" dirty="0" smtClean="0"/>
              <a:t>Examined (quickly) a pragmatic approach to environmental decision-making that outlines how a community can design environmental “experiments” as vehicles for realizing their deeply held values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William J. Frey</a:t>
            </a:r>
          </a:p>
          <a:p>
            <a:r>
              <a:rPr lang="en-US" dirty="0" smtClean="0"/>
              <a:t>College of Business Administration</a:t>
            </a:r>
          </a:p>
          <a:p>
            <a:r>
              <a:rPr lang="en-US" dirty="0" smtClean="0"/>
              <a:t>UPRM</a:t>
            </a:r>
          </a:p>
          <a:p>
            <a:r>
              <a:rPr lang="en-US" dirty="0" smtClean="0"/>
              <a:t>freyuprm@yahoo.com</a:t>
            </a:r>
          </a:p>
          <a:p>
            <a:r>
              <a:rPr lang="en-US" dirty="0" smtClean="0"/>
              <a:t>williamjoseph.frey@upr.edu </a:t>
            </a:r>
          </a:p>
          <a:p>
            <a:endParaRPr lang="en-US" dirty="0" smtClean="0"/>
          </a:p>
          <a:p>
            <a:r>
              <a:rPr lang="en-US" smtClean="0"/>
              <a:t>http://cnx.org/content/m32584/latest/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ethics?</a:t>
            </a:r>
            <a:endParaRPr lang="en-US" dirty="0"/>
          </a:p>
        </p:txBody>
      </p:sp>
      <p:sp>
        <p:nvSpPr>
          <p:cNvPr id="3" name="Content Placeholder 2"/>
          <p:cNvSpPr>
            <a:spLocks noGrp="1"/>
          </p:cNvSpPr>
          <p:nvPr>
            <p:ph idx="1"/>
          </p:nvPr>
        </p:nvSpPr>
        <p:spPr>
          <a:xfrm>
            <a:off x="457200" y="1219200"/>
            <a:ext cx="8229600" cy="5486400"/>
          </a:xfrm>
        </p:spPr>
        <p:txBody>
          <a:bodyPr>
            <a:normAutofit fontScale="92500"/>
          </a:bodyPr>
          <a:lstStyle/>
          <a:p>
            <a:r>
              <a:rPr lang="en-US" dirty="0" smtClean="0"/>
              <a:t>This is extraordinarily complicated</a:t>
            </a:r>
          </a:p>
          <a:p>
            <a:endParaRPr lang="en-US" sz="1100" dirty="0"/>
          </a:p>
          <a:p>
            <a:r>
              <a:rPr lang="en-US" dirty="0" smtClean="0"/>
              <a:t>Umbrella Definition (covers a lot)</a:t>
            </a:r>
          </a:p>
          <a:p>
            <a:endParaRPr lang="en-US" sz="1100" dirty="0"/>
          </a:p>
          <a:p>
            <a:r>
              <a:rPr lang="en-US" dirty="0" smtClean="0"/>
              <a:t>The systematic and critical study of moral beliefs, rules, and practices</a:t>
            </a:r>
          </a:p>
          <a:p>
            <a:pPr lvl="1"/>
            <a:r>
              <a:rPr lang="en-US" dirty="0" smtClean="0"/>
              <a:t>Beliefs, rules, and practices considered good, right, or virtuous (or conversely bad, wrong, and vicious)</a:t>
            </a:r>
          </a:p>
          <a:p>
            <a:pPr lvl="1"/>
            <a:r>
              <a:rPr lang="en-US" dirty="0" smtClean="0"/>
              <a:t>Develops and employs principles such as respect for autonomy, justice, and beneficence (Systematic)</a:t>
            </a:r>
          </a:p>
          <a:p>
            <a:pPr lvl="1"/>
            <a:r>
              <a:rPr lang="en-US" dirty="0" smtClean="0"/>
              <a:t>This systematic study can issue in the assessment that moral beliefs, rules, and practices come up short to these higher standards (Critical)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Environmental Ethics?</a:t>
            </a:r>
            <a:endParaRPr lang="en-US" dirty="0"/>
          </a:p>
        </p:txBody>
      </p:sp>
      <p:sp>
        <p:nvSpPr>
          <p:cNvPr id="3" name="Content Placeholder 2"/>
          <p:cNvSpPr>
            <a:spLocks noGrp="1"/>
          </p:cNvSpPr>
          <p:nvPr>
            <p:ph idx="1"/>
          </p:nvPr>
        </p:nvSpPr>
        <p:spPr/>
        <p:txBody>
          <a:bodyPr/>
          <a:lstStyle/>
          <a:p>
            <a:r>
              <a:rPr lang="en-US" dirty="0" smtClean="0"/>
              <a:t>A systematic and critical study of practices, beliefs, and rules applied to the environment that are considered moral, i.e., good/bad, right/wrong, and virtuous/vicious.</a:t>
            </a:r>
          </a:p>
          <a:p>
            <a:endParaRPr lang="en-US" dirty="0"/>
          </a:p>
          <a:p>
            <a:r>
              <a:rPr lang="en-US" dirty="0" smtClean="0"/>
              <a:t>Much of environmental ethics can be summarized by the diagram in the following slide…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Environmental Ethics Rectangle</a:t>
            </a:r>
            <a:endParaRPr lang="en-US" dirty="0"/>
          </a:p>
        </p:txBody>
      </p:sp>
      <p:graphicFrame>
        <p:nvGraphicFramePr>
          <p:cNvPr id="4" name="Content Placeholder 3"/>
          <p:cNvGraphicFramePr>
            <a:graphicFrameLocks noGrp="1"/>
          </p:cNvGraphicFramePr>
          <p:nvPr>
            <p:ph idx="1"/>
          </p:nvPr>
        </p:nvGraphicFramePr>
        <p:xfrm>
          <a:off x="381000" y="1219200"/>
          <a:ext cx="8229600" cy="5486400"/>
        </p:xfrm>
        <a:graphic>
          <a:graphicData uri="http://schemas.openxmlformats.org/drawingml/2006/table">
            <a:tbl>
              <a:tblPr firstRow="1" bandRow="1">
                <a:tableStyleId>{5C22544A-7EE6-4342-B048-85BDC9FD1C3A}</a:tableStyleId>
              </a:tblPr>
              <a:tblGrid>
                <a:gridCol w="2743200"/>
                <a:gridCol w="2743200"/>
                <a:gridCol w="2743200"/>
              </a:tblGrid>
              <a:tr h="871369">
                <a:tc>
                  <a:txBody>
                    <a:bodyPr/>
                    <a:lstStyle/>
                    <a:p>
                      <a:endParaRPr lang="en-US" dirty="0"/>
                    </a:p>
                  </a:txBody>
                  <a:tcPr/>
                </a:tc>
                <a:tc>
                  <a:txBody>
                    <a:bodyPr/>
                    <a:lstStyle/>
                    <a:p>
                      <a:r>
                        <a:rPr lang="en-US" sz="2400" dirty="0" smtClean="0"/>
                        <a:t>Anthropocentric</a:t>
                      </a:r>
                      <a:endParaRPr lang="en-US" sz="2400" dirty="0"/>
                    </a:p>
                  </a:txBody>
                  <a:tcPr/>
                </a:tc>
                <a:tc>
                  <a:txBody>
                    <a:bodyPr/>
                    <a:lstStyle/>
                    <a:p>
                      <a:r>
                        <a:rPr lang="en-US" sz="2400" dirty="0" smtClean="0"/>
                        <a:t>Non-anthropocentric</a:t>
                      </a:r>
                      <a:endParaRPr lang="en-US" sz="2400" dirty="0"/>
                    </a:p>
                  </a:txBody>
                  <a:tcPr/>
                </a:tc>
              </a:tr>
              <a:tr h="2162287">
                <a:tc>
                  <a:txBody>
                    <a:bodyPr/>
                    <a:lstStyle/>
                    <a:p>
                      <a:r>
                        <a:rPr lang="en-US" sz="2400" b="1" dirty="0" smtClean="0">
                          <a:solidFill>
                            <a:srgbClr val="FF0000"/>
                          </a:solidFill>
                        </a:rPr>
                        <a:t>Holistic</a:t>
                      </a:r>
                      <a:endParaRPr lang="en-US" sz="2400" b="1" dirty="0">
                        <a:solidFill>
                          <a:srgbClr val="FF0000"/>
                        </a:solidFill>
                      </a:endParaRPr>
                    </a:p>
                  </a:txBody>
                  <a:tcPr/>
                </a:tc>
                <a:tc>
                  <a:txBody>
                    <a:bodyPr/>
                    <a:lstStyle/>
                    <a:p>
                      <a:r>
                        <a:rPr lang="en-US" sz="2000" b="1" dirty="0" smtClean="0">
                          <a:solidFill>
                            <a:schemeClr val="tx1"/>
                          </a:solidFill>
                        </a:rPr>
                        <a:t>Agrarianism</a:t>
                      </a:r>
                      <a:r>
                        <a:rPr lang="en-US" dirty="0" smtClean="0"/>
                        <a:t>: Humans transform nature for agriculture</a:t>
                      </a:r>
                      <a:r>
                        <a:rPr lang="en-US" baseline="0" dirty="0" smtClean="0"/>
                        <a:t> but understand farm as ecosystem (Berry, Jefferson, Jackson)</a:t>
                      </a:r>
                      <a:endParaRPr lang="en-US" dirty="0"/>
                    </a:p>
                  </a:txBody>
                  <a:tcPr/>
                </a:tc>
                <a:tc>
                  <a:txBody>
                    <a:bodyPr/>
                    <a:lstStyle/>
                    <a:p>
                      <a:r>
                        <a:rPr lang="en-US" sz="2000" b="1" dirty="0" err="1" smtClean="0">
                          <a:solidFill>
                            <a:schemeClr val="tx1"/>
                          </a:solidFill>
                        </a:rPr>
                        <a:t>Ecocentrism</a:t>
                      </a:r>
                      <a:r>
                        <a:rPr lang="en-US" dirty="0" smtClean="0"/>
                        <a:t>: “A thing is good if it promotes the integrity,</a:t>
                      </a:r>
                      <a:r>
                        <a:rPr lang="en-US" baseline="0" dirty="0" smtClean="0"/>
                        <a:t> beauty, and stability of the biotic community.”</a:t>
                      </a:r>
                    </a:p>
                    <a:p>
                      <a:r>
                        <a:rPr lang="en-US" baseline="0" dirty="0" smtClean="0"/>
                        <a:t>Focus on biotic community conceived holistically</a:t>
                      </a:r>
                      <a:endParaRPr lang="en-US" dirty="0"/>
                    </a:p>
                  </a:txBody>
                  <a:tcPr/>
                </a:tc>
              </a:tr>
              <a:tr h="2452744">
                <a:tc>
                  <a:txBody>
                    <a:bodyPr/>
                    <a:lstStyle/>
                    <a:p>
                      <a:r>
                        <a:rPr lang="en-US" sz="2400" b="1" dirty="0" smtClean="0">
                          <a:solidFill>
                            <a:srgbClr val="FF0000"/>
                          </a:solidFill>
                        </a:rPr>
                        <a:t>Individualistic</a:t>
                      </a:r>
                      <a:endParaRPr lang="en-US" b="1" dirty="0">
                        <a:solidFill>
                          <a:srgbClr val="FF0000"/>
                        </a:solidFill>
                      </a:endParaRPr>
                    </a:p>
                  </a:txBody>
                  <a:tcPr/>
                </a:tc>
                <a:tc>
                  <a:txBody>
                    <a:bodyPr/>
                    <a:lstStyle/>
                    <a:p>
                      <a:r>
                        <a:rPr lang="en-US" sz="2000" b="1" dirty="0" err="1" smtClean="0">
                          <a:solidFill>
                            <a:schemeClr val="tx1"/>
                          </a:solidFill>
                        </a:rPr>
                        <a:t>Extensionism</a:t>
                      </a:r>
                      <a:r>
                        <a:rPr lang="en-US" dirty="0" smtClean="0"/>
                        <a:t>: Individualistic ethical approaches such as Utilitarianism and Deontology are extended to cover non-humans. (Singer for Utilitarianism</a:t>
                      </a:r>
                      <a:r>
                        <a:rPr lang="en-US" baseline="0" dirty="0" smtClean="0"/>
                        <a:t> and Regan for Deontology)</a:t>
                      </a:r>
                      <a:endParaRPr lang="en-US" dirty="0"/>
                    </a:p>
                  </a:txBody>
                  <a:tcPr/>
                </a:tc>
                <a:tc>
                  <a:txBody>
                    <a:bodyPr/>
                    <a:lstStyle/>
                    <a:p>
                      <a:r>
                        <a:rPr lang="en-US" sz="2000" b="1" dirty="0" smtClean="0">
                          <a:solidFill>
                            <a:schemeClr val="tx1"/>
                          </a:solidFill>
                        </a:rPr>
                        <a:t>Biocentrism</a:t>
                      </a:r>
                      <a:r>
                        <a:rPr lang="en-US" dirty="0" smtClean="0"/>
                        <a:t>: Duties not</a:t>
                      </a:r>
                      <a:r>
                        <a:rPr lang="en-US" baseline="0" dirty="0" smtClean="0"/>
                        <a:t> to interfere with teleological centers of a life.  Basic , non-human </a:t>
                      </a:r>
                      <a:r>
                        <a:rPr lang="en-US" baseline="0" dirty="0" err="1" smtClean="0"/>
                        <a:t>telos</a:t>
                      </a:r>
                      <a:r>
                        <a:rPr lang="en-US" baseline="0" dirty="0" smtClean="0"/>
                        <a:t> can trump non-basic and even basic human interests.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Explained</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Anthropocentric: Centered around humans.  (Comes from Greek word </a:t>
            </a:r>
            <a:r>
              <a:rPr lang="en-US" dirty="0" err="1" smtClean="0"/>
              <a:t>anthropo</a:t>
            </a:r>
            <a:r>
              <a:rPr lang="en-US" dirty="0" smtClean="0"/>
              <a:t> which means human)</a:t>
            </a:r>
          </a:p>
          <a:p>
            <a:pPr lvl="1"/>
            <a:r>
              <a:rPr lang="en-US" dirty="0" smtClean="0"/>
              <a:t>Humans are the central or sole inhabitants of the moral community</a:t>
            </a:r>
          </a:p>
          <a:p>
            <a:pPr lvl="1"/>
            <a:endParaRPr lang="en-US" dirty="0"/>
          </a:p>
          <a:p>
            <a:r>
              <a:rPr lang="en-US" dirty="0" smtClean="0"/>
              <a:t>Non-anthropocentric: Not centered around humans</a:t>
            </a:r>
          </a:p>
          <a:p>
            <a:pPr lvl="1"/>
            <a:r>
              <a:rPr lang="en-US" dirty="0" smtClean="0"/>
              <a:t>Center could be non human living things or larger wholes such as species, ecosystems, and the biotic community as the organized systems of all living things.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Debate</a:t>
            </a:r>
            <a:endParaRPr lang="en-US" dirty="0"/>
          </a:p>
        </p:txBody>
      </p:sp>
      <p:sp>
        <p:nvSpPr>
          <p:cNvPr id="3" name="Content Placeholder 2"/>
          <p:cNvSpPr>
            <a:spLocks noGrp="1"/>
          </p:cNvSpPr>
          <p:nvPr>
            <p:ph idx="1"/>
          </p:nvPr>
        </p:nvSpPr>
        <p:spPr/>
        <p:txBody>
          <a:bodyPr>
            <a:normAutofit fontScale="92500"/>
          </a:bodyPr>
          <a:lstStyle/>
          <a:p>
            <a:r>
              <a:rPr lang="en-US" dirty="0" smtClean="0"/>
              <a:t>Can an anthropocentric environmental ethics pay proper attention or assign proper worth/value to non-human living things up to and including the biotic community?</a:t>
            </a:r>
          </a:p>
          <a:p>
            <a:endParaRPr lang="en-US" dirty="0"/>
          </a:p>
          <a:p>
            <a:r>
              <a:rPr lang="en-US" dirty="0" smtClean="0"/>
              <a:t>Is anthropocentrism compatible with a long term, sustainable human-natural environment relation?</a:t>
            </a:r>
          </a:p>
          <a:p>
            <a:pPr lvl="1"/>
            <a:r>
              <a:rPr lang="en-US" dirty="0" smtClean="0"/>
              <a:t>Deep Ecologists say no</a:t>
            </a:r>
          </a:p>
          <a:p>
            <a:pPr lvl="1"/>
            <a:r>
              <a:rPr lang="en-US" dirty="0" smtClean="0"/>
              <a:t>Pragmatists (Norton and Westin) say yes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Methodological Terms</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smtClean="0"/>
              <a:t>Individualistic</a:t>
            </a:r>
          </a:p>
          <a:p>
            <a:pPr lvl="1"/>
            <a:r>
              <a:rPr lang="en-US" dirty="0" smtClean="0"/>
              <a:t>The focus of moral inquiry consists of individuals, whether human or non-human.  This includes humans, animals, plants, and other animate and inanimate beings all taken, not as species, but as individuals.</a:t>
            </a:r>
          </a:p>
          <a:p>
            <a:pPr lvl="1"/>
            <a:endParaRPr lang="en-US" dirty="0"/>
          </a:p>
          <a:p>
            <a:r>
              <a:rPr lang="en-US" dirty="0" smtClean="0"/>
              <a:t>Holistic</a:t>
            </a:r>
          </a:p>
          <a:p>
            <a:pPr lvl="1"/>
            <a:r>
              <a:rPr lang="en-US" dirty="0" smtClean="0"/>
              <a:t>Wholes are collections of individuals.  Here the focus could be on species, ecosystems, the biotic community, or nature expanded to include the inanimate as well as animate.</a:t>
            </a:r>
          </a:p>
          <a:p>
            <a:pPr lvl="1"/>
            <a:endParaRPr lang="en-US" dirty="0"/>
          </a:p>
          <a:p>
            <a:r>
              <a:rPr lang="en-US" dirty="0" smtClean="0"/>
              <a:t>One way to look at it</a:t>
            </a:r>
          </a:p>
          <a:p>
            <a:pPr lvl="1"/>
            <a:r>
              <a:rPr lang="en-US" dirty="0" smtClean="0"/>
              <a:t>What is the proper subject to which we predicate moral value such as good, right, and virtue?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2926</Words>
  <Application>Microsoft Office PowerPoint</Application>
  <PresentationFormat>On-screen Show (4:3)</PresentationFormat>
  <Paragraphs>278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Environmental Ethics</vt:lpstr>
      <vt:lpstr>Preliminary, Meta-ethical Considerations</vt:lpstr>
      <vt:lpstr>What environmental ethics is not</vt:lpstr>
      <vt:lpstr>What is ethics?</vt:lpstr>
      <vt:lpstr>What is Environmental Ethics?</vt:lpstr>
      <vt:lpstr>Environmental Ethics Rectangle</vt:lpstr>
      <vt:lpstr>Terms Explained</vt:lpstr>
      <vt:lpstr>Central Debate</vt:lpstr>
      <vt:lpstr>Methodological Terms</vt:lpstr>
      <vt:lpstr>Singer: Animal Liberation</vt:lpstr>
      <vt:lpstr>Extended Utilitarianism Continued</vt:lpstr>
      <vt:lpstr>Regan: The Case for Animal Rights</vt:lpstr>
      <vt:lpstr>Paul Taylor: Biocentrism</vt:lpstr>
      <vt:lpstr>Slide 14</vt:lpstr>
      <vt:lpstr>Complexities of Table</vt:lpstr>
      <vt:lpstr>Ecocentrism</vt:lpstr>
      <vt:lpstr>Different Interpretations of Leopold’s Land Ethic</vt:lpstr>
      <vt:lpstr>Is the Land Ethic a Virtue Ethic?</vt:lpstr>
      <vt:lpstr>First Land Ethic Virtue: Respect for Nature</vt:lpstr>
      <vt:lpstr>Respect for Nature Reconfigured</vt:lpstr>
      <vt:lpstr>Prudence</vt:lpstr>
      <vt:lpstr>Another Virtue in the Land Ethic?</vt:lpstr>
      <vt:lpstr>Two Environmental Virtues from Wensveen</vt:lpstr>
      <vt:lpstr>Two More Environmental Virtues</vt:lpstr>
      <vt:lpstr>Salient Points</vt:lpstr>
      <vt:lpstr>More Salient Points</vt:lpstr>
      <vt:lpstr>Educational Approach Continued</vt:lpstr>
      <vt:lpstr>Some Practical Suggestions</vt:lpstr>
      <vt:lpstr>Begin with Virtue of Humility: 5 key attitudes</vt:lpstr>
      <vt:lpstr>Humility</vt:lpstr>
      <vt:lpstr>Wicked Problems</vt:lpstr>
      <vt:lpstr>Wicked Problems</vt:lpstr>
      <vt:lpstr>A Basis for Action?</vt:lpstr>
      <vt:lpstr>Sustainability Values</vt:lpstr>
      <vt:lpstr>Conclusion</vt:lpstr>
      <vt:lpstr>Slide 36</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Ethics</dc:title>
  <dc:creator> </dc:creator>
  <cp:lastModifiedBy> </cp:lastModifiedBy>
  <cp:revision>40</cp:revision>
  <dcterms:created xsi:type="dcterms:W3CDTF">2010-10-19T20:11:14Z</dcterms:created>
  <dcterms:modified xsi:type="dcterms:W3CDTF">2010-10-21T12:44:07Z</dcterms:modified>
</cp:coreProperties>
</file>