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6" r:id="rId2"/>
    <p:sldMasterId id="2147483710" r:id="rId3"/>
  </p:sldMasterIdLst>
  <p:notesMasterIdLst>
    <p:notesMasterId r:id="rId55"/>
  </p:notesMasterIdLst>
  <p:sldIdLst>
    <p:sldId id="256" r:id="rId4"/>
    <p:sldId id="328" r:id="rId5"/>
    <p:sldId id="333" r:id="rId6"/>
    <p:sldId id="334" r:id="rId7"/>
    <p:sldId id="355" r:id="rId8"/>
    <p:sldId id="332" r:id="rId9"/>
    <p:sldId id="352" r:id="rId10"/>
    <p:sldId id="257" r:id="rId11"/>
    <p:sldId id="258" r:id="rId12"/>
    <p:sldId id="376" r:id="rId13"/>
    <p:sldId id="377" r:id="rId14"/>
    <p:sldId id="316" r:id="rId15"/>
    <p:sldId id="262" r:id="rId16"/>
    <p:sldId id="270" r:id="rId17"/>
    <p:sldId id="271" r:id="rId18"/>
    <p:sldId id="341" r:id="rId19"/>
    <p:sldId id="336" r:id="rId20"/>
    <p:sldId id="344" r:id="rId21"/>
    <p:sldId id="339" r:id="rId22"/>
    <p:sldId id="340" r:id="rId23"/>
    <p:sldId id="374" r:id="rId24"/>
    <p:sldId id="375" r:id="rId25"/>
    <p:sldId id="353" r:id="rId26"/>
    <p:sldId id="337" r:id="rId27"/>
    <p:sldId id="372" r:id="rId28"/>
    <p:sldId id="343" r:id="rId29"/>
    <p:sldId id="373" r:id="rId30"/>
    <p:sldId id="304" r:id="rId31"/>
    <p:sldId id="274" r:id="rId32"/>
    <p:sldId id="290" r:id="rId33"/>
    <p:sldId id="297" r:id="rId34"/>
    <p:sldId id="298" r:id="rId35"/>
    <p:sldId id="299" r:id="rId36"/>
    <p:sldId id="300" r:id="rId37"/>
    <p:sldId id="301" r:id="rId38"/>
    <p:sldId id="286" r:id="rId39"/>
    <p:sldId id="287" r:id="rId40"/>
    <p:sldId id="320" r:id="rId41"/>
    <p:sldId id="330" r:id="rId42"/>
    <p:sldId id="354" r:id="rId43"/>
    <p:sldId id="313" r:id="rId44"/>
    <p:sldId id="318" r:id="rId45"/>
    <p:sldId id="319" r:id="rId46"/>
    <p:sldId id="365" r:id="rId47"/>
    <p:sldId id="366" r:id="rId48"/>
    <p:sldId id="367" r:id="rId49"/>
    <p:sldId id="368" r:id="rId50"/>
    <p:sldId id="369" r:id="rId51"/>
    <p:sldId id="370" r:id="rId52"/>
    <p:sldId id="371" r:id="rId53"/>
    <p:sldId id="26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63" autoAdjust="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204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6BDFFC-7923-4E07-9453-457EA09D7383}" type="datetimeFigureOut">
              <a:rPr lang="en-US" smtClean="0"/>
              <a:pPr/>
              <a:t>11/1/2011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EB1E6-C7A3-4D31-8C9B-E33B5ADFAC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2F81C-AC28-4382-ADEB-18716995B1DF}" type="slidenum">
              <a:rPr lang="en-US">
                <a:solidFill>
                  <a:prstClr val="black"/>
                </a:solidFill>
              </a:rPr>
              <a:pPr/>
              <a:t>14</a:t>
            </a:fld>
            <a:endParaRPr lang="en-US">
              <a:solidFill>
                <a:prstClr val="black"/>
              </a:solidFill>
            </a:endParaRPr>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dirty="0" smtClean="0"/>
              <a:t>Dilemma = situation that calls for deliberation.</a:t>
            </a:r>
            <a:r>
              <a:rPr lang="en-US" baseline="0" dirty="0" smtClean="0"/>
              <a:t>  It is not a forced choice between two alternatives.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C2F67-61BE-4606-958A-6CC86B657A5D}" type="slidenum">
              <a:rPr lang="en-US">
                <a:solidFill>
                  <a:prstClr val="black"/>
                </a:solidFill>
              </a:rPr>
              <a:pPr/>
              <a:t>15</a:t>
            </a:fld>
            <a:endParaRPr lang="en-US">
              <a:solidFill>
                <a:prstClr val="black"/>
              </a:solidFill>
            </a:endParaRP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dirty="0" smtClean="0"/>
              <a:t>Libertad is translated as freedom but the two notions have significant differences</a:t>
            </a:r>
            <a:r>
              <a:rPr lang="en-US" baseline="0" dirty="0" smtClean="0"/>
              <a:t> that can be approached through Berlin’s distinction in Two Concepts of Liberty between a positive sense of freedom (freedom to) and a negative sense (freedom from).  The positive sense is better captured in Spanish with “</a:t>
            </a:r>
            <a:r>
              <a:rPr lang="en-US" baseline="0" dirty="0" err="1" smtClean="0"/>
              <a:t>autonomia</a:t>
            </a:r>
            <a:r>
              <a:rPr lang="en-US" baseline="0" dirty="0" smtClean="0"/>
              <a:t>.”  “Libertad” corresponds better with the negative sense of freedom or freedom from.  The dilemma posed from the slide is something like the following: given that there is nothing opposing your choosing your career and life plans (or that opposition can be overcome), how do you exercise this choice and freedom?  Given our experience, there seem to be good and bad ways of exercising this choice.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5AE89-3AAB-4D8D-BF61-7514881F7CEE}" type="slidenum">
              <a:rPr lang="en-US"/>
              <a:pPr/>
              <a:t>29</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Perception refers to general awareness and ordinary understanding of general matters pertaining</a:t>
            </a:r>
            <a:r>
              <a:rPr lang="en-US" baseline="0" dirty="0" smtClean="0"/>
              <a:t> to ethics.  Are ethical concepts and principles absolute or relative?  Is ethics as the systematic study of moral practices identical to morality or distinguished in some way?  How does ethics stand in relation to areas with which it is often confused such as religion, law, and matters of custom?  </a:t>
            </a:r>
            <a:endParaRPr lang="en-US" dirty="0"/>
          </a:p>
        </p:txBody>
      </p:sp>
      <p:sp>
        <p:nvSpPr>
          <p:cNvPr id="4" name="Slide Number Placeholder 3"/>
          <p:cNvSpPr>
            <a:spLocks noGrp="1"/>
          </p:cNvSpPr>
          <p:nvPr>
            <p:ph type="sldNum" sz="quarter" idx="10"/>
          </p:nvPr>
        </p:nvSpPr>
        <p:spPr/>
        <p:txBody>
          <a:bodyPr/>
          <a:lstStyle/>
          <a:p>
            <a:fld id="{158EB1E6-C7A3-4D31-8C9B-E33B5ADFAC22}" type="slidenum">
              <a:rPr lang="en-US" smtClean="0"/>
              <a:pPr/>
              <a:t>31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matters are more specific to the</a:t>
            </a:r>
            <a:r>
              <a:rPr lang="en-US" baseline="0" dirty="0" smtClean="0"/>
              <a:t> field of research ethics.  They would include understanding research misconduct (plagiarism, falsification, and fabrication) as well as issues pertain to </a:t>
            </a:r>
            <a:r>
              <a:rPr lang="en-US" baseline="0" dirty="0" err="1" smtClean="0"/>
              <a:t>Ferrer’s</a:t>
            </a:r>
            <a:r>
              <a:rPr lang="en-US" baseline="0" dirty="0" smtClean="0"/>
              <a:t> “double </a:t>
            </a:r>
            <a:r>
              <a:rPr lang="en-US" baseline="0" dirty="0" err="1" smtClean="0"/>
              <a:t>cauce</a:t>
            </a:r>
            <a:r>
              <a:rPr lang="en-US" baseline="0" dirty="0" smtClean="0"/>
              <a:t>” i.e., epistemic issues that pertain to the acquisition and dissemination of scientific truth and issues of responsibility such as informed consent, treatment of humans and animals in research experiment design and execution, and issues pertain to the research environment.</a:t>
            </a:r>
            <a:endParaRPr lang="en-US" dirty="0"/>
          </a:p>
        </p:txBody>
      </p:sp>
      <p:sp>
        <p:nvSpPr>
          <p:cNvPr id="4" name="Slide Number Placeholder 3"/>
          <p:cNvSpPr>
            <a:spLocks noGrp="1"/>
          </p:cNvSpPr>
          <p:nvPr>
            <p:ph type="sldNum" sz="quarter" idx="10"/>
          </p:nvPr>
        </p:nvSpPr>
        <p:spPr/>
        <p:txBody>
          <a:bodyPr/>
          <a:lstStyle/>
          <a:p>
            <a:fld id="{158EB1E6-C7A3-4D31-8C9B-E33B5ADFAC22}"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8EB1E6-C7A3-4D31-8C9B-E33B5ADFAC22}"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2819400"/>
            <a:ext cx="8915400" cy="762000"/>
          </a:xfrm>
        </p:spPr>
        <p:txBody>
          <a:bodyPr/>
          <a:lstStyle>
            <a:lvl1pPr>
              <a:defRPr sz="4400"/>
            </a:lvl1pPr>
          </a:lstStyle>
          <a:p>
            <a:r>
              <a:rPr lang="en-US"/>
              <a:t>Click to edit Master title style</a:t>
            </a:r>
          </a:p>
        </p:txBody>
      </p:sp>
      <p:sp>
        <p:nvSpPr>
          <p:cNvPr id="11267" name="Rectangle 3"/>
          <p:cNvSpPr>
            <a:spLocks noGrp="1" noChangeArrowheads="1"/>
          </p:cNvSpPr>
          <p:nvPr>
            <p:ph type="subTitle" idx="1"/>
          </p:nvPr>
        </p:nvSpPr>
        <p:spPr>
          <a:xfrm>
            <a:off x="0" y="3581400"/>
            <a:ext cx="4648200" cy="914400"/>
          </a:xfrm>
        </p:spPr>
        <p:txBody>
          <a:bodyPr/>
          <a:lstStyle>
            <a:lvl1pPr marL="0" indent="0">
              <a:buFontTx/>
              <a:buNone/>
              <a:defRPr sz="2800"/>
            </a:lvl1pPr>
          </a:lstStyle>
          <a:p>
            <a:r>
              <a:rPr lang="en-US"/>
              <a:t>Click to edit Master subtitle style</a:t>
            </a:r>
          </a:p>
        </p:txBody>
      </p:sp>
      <p:sp>
        <p:nvSpPr>
          <p:cNvPr id="11268" name="Rectangle 4"/>
          <p:cNvSpPr>
            <a:spLocks noGrp="1" noChangeArrowheads="1"/>
          </p:cNvSpPr>
          <p:nvPr>
            <p:ph type="dt" sz="half" idx="2"/>
          </p:nvPr>
        </p:nvSpPr>
        <p:spPr>
          <a:xfrm>
            <a:off x="0" y="6651625"/>
            <a:ext cx="2133600" cy="168275"/>
          </a:xfrm>
        </p:spPr>
        <p:txBody>
          <a:bodyPr/>
          <a:lstStyle>
            <a:lvl1pPr>
              <a:defRPr>
                <a:latin typeface="Arial" charset="0"/>
              </a:defRPr>
            </a:lvl1pPr>
          </a:lstStyle>
          <a:p>
            <a:endParaRPr lang="en-US">
              <a:solidFill>
                <a:srgbClr val="57BCEF"/>
              </a:solidFill>
            </a:endParaRPr>
          </a:p>
        </p:txBody>
      </p:sp>
      <p:sp>
        <p:nvSpPr>
          <p:cNvPr id="11269" name="Rectangle 5"/>
          <p:cNvSpPr>
            <a:spLocks noGrp="1" noChangeArrowheads="1"/>
          </p:cNvSpPr>
          <p:nvPr>
            <p:ph type="ftr" sz="quarter" idx="3"/>
          </p:nvPr>
        </p:nvSpPr>
        <p:spPr>
          <a:xfrm>
            <a:off x="3124200" y="6651625"/>
            <a:ext cx="2895600" cy="168275"/>
          </a:xfrm>
        </p:spPr>
        <p:txBody>
          <a:bodyPr/>
          <a:lstStyle>
            <a:lvl1pPr>
              <a:defRPr>
                <a:latin typeface="Arial" charset="0"/>
              </a:defRPr>
            </a:lvl1pPr>
          </a:lstStyle>
          <a:p>
            <a:endParaRPr lang="en-US">
              <a:solidFill>
                <a:srgbClr val="57BCEF"/>
              </a:solidFill>
            </a:endParaRPr>
          </a:p>
        </p:txBody>
      </p:sp>
      <p:sp>
        <p:nvSpPr>
          <p:cNvPr id="11270" name="Rectangle 6"/>
          <p:cNvSpPr>
            <a:spLocks noGrp="1" noChangeArrowheads="1"/>
          </p:cNvSpPr>
          <p:nvPr>
            <p:ph type="sldNum" sz="quarter" idx="4"/>
          </p:nvPr>
        </p:nvSpPr>
        <p:spPr>
          <a:xfrm>
            <a:off x="7010400" y="6651625"/>
            <a:ext cx="2133600" cy="168275"/>
          </a:xfrm>
        </p:spPr>
        <p:txBody>
          <a:bodyPr/>
          <a:lstStyle>
            <a:lvl1pPr>
              <a:defRPr>
                <a:latin typeface="Arial" charset="0"/>
              </a:defRPr>
            </a:lvl1pPr>
          </a:lstStyle>
          <a:p>
            <a:fld id="{0D011B13-D5D0-4736-80D3-12F23458C158}"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57BCE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7BCEF"/>
              </a:solidFill>
            </a:endParaRPr>
          </a:p>
        </p:txBody>
      </p:sp>
      <p:sp>
        <p:nvSpPr>
          <p:cNvPr id="6" name="Slide Number Placeholder 5"/>
          <p:cNvSpPr>
            <a:spLocks noGrp="1"/>
          </p:cNvSpPr>
          <p:nvPr>
            <p:ph type="sldNum" sz="quarter" idx="12"/>
          </p:nvPr>
        </p:nvSpPr>
        <p:spPr/>
        <p:txBody>
          <a:bodyPr/>
          <a:lstStyle>
            <a:lvl1pPr>
              <a:defRPr/>
            </a:lvl1pPr>
          </a:lstStyle>
          <a:p>
            <a:fld id="{096A72C7-D336-40B1-ABA4-17CECBB2EA94}"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76200"/>
            <a:ext cx="21717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3627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57BCE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7BCEF"/>
              </a:solidFill>
            </a:endParaRPr>
          </a:p>
        </p:txBody>
      </p:sp>
      <p:sp>
        <p:nvSpPr>
          <p:cNvPr id="6" name="Slide Number Placeholder 5"/>
          <p:cNvSpPr>
            <a:spLocks noGrp="1"/>
          </p:cNvSpPr>
          <p:nvPr>
            <p:ph type="sldNum" sz="quarter" idx="12"/>
          </p:nvPr>
        </p:nvSpPr>
        <p:spPr/>
        <p:txBody>
          <a:bodyPr/>
          <a:lstStyle>
            <a:lvl1pPr>
              <a:defRPr/>
            </a:lvl1pPr>
          </a:lstStyle>
          <a:p>
            <a:fld id="{BA6B73A3-143C-42B4-8FBF-A7B5145FC8C1}"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
            <a:ext cx="8686800" cy="640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0" y="6648450"/>
            <a:ext cx="2133600" cy="196850"/>
          </a:xfrm>
        </p:spPr>
        <p:txBody>
          <a:bodyPr/>
          <a:lstStyle>
            <a:lvl1pPr>
              <a:defRPr/>
            </a:lvl1pPr>
          </a:lstStyle>
          <a:p>
            <a:endParaRPr lang="en-US">
              <a:solidFill>
                <a:srgbClr val="57BCEF"/>
              </a:solidFill>
            </a:endParaRPr>
          </a:p>
        </p:txBody>
      </p:sp>
      <p:sp>
        <p:nvSpPr>
          <p:cNvPr id="4" name="Footer Placeholder 3"/>
          <p:cNvSpPr>
            <a:spLocks noGrp="1"/>
          </p:cNvSpPr>
          <p:nvPr>
            <p:ph type="ftr" sz="quarter" idx="11"/>
          </p:nvPr>
        </p:nvSpPr>
        <p:spPr>
          <a:xfrm>
            <a:off x="3124200" y="6677025"/>
            <a:ext cx="2895600" cy="168275"/>
          </a:xfrm>
        </p:spPr>
        <p:txBody>
          <a:bodyPr/>
          <a:lstStyle>
            <a:lvl1pPr>
              <a:defRPr/>
            </a:lvl1pPr>
          </a:lstStyle>
          <a:p>
            <a:endParaRPr lang="en-US">
              <a:solidFill>
                <a:srgbClr val="57BCEF"/>
              </a:solidFill>
            </a:endParaRPr>
          </a:p>
        </p:txBody>
      </p:sp>
      <p:sp>
        <p:nvSpPr>
          <p:cNvPr id="5" name="Slide Number Placeholder 4"/>
          <p:cNvSpPr>
            <a:spLocks noGrp="1"/>
          </p:cNvSpPr>
          <p:nvPr>
            <p:ph type="sldNum" sz="quarter" idx="12"/>
          </p:nvPr>
        </p:nvSpPr>
        <p:spPr>
          <a:xfrm>
            <a:off x="7010400" y="6677025"/>
            <a:ext cx="2133600" cy="136525"/>
          </a:xfrm>
        </p:spPr>
        <p:txBody>
          <a:bodyPr/>
          <a:lstStyle>
            <a:lvl1pPr>
              <a:defRPr/>
            </a:lvl1pPr>
          </a:lstStyle>
          <a:p>
            <a:fld id="{DD13A5AB-FB0E-4BE0-9F5B-7E911EEBA0D3}"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EC62DB2-2928-464D-B739-B92A93A8003D}" type="datetimeFigureOut">
              <a:rPr lang="en-US">
                <a:solidFill>
                  <a:prstClr val="black">
                    <a:tint val="75000"/>
                  </a:prstClr>
                </a:solidFill>
              </a:rPr>
              <a:pPr>
                <a:defRPr/>
              </a:pPr>
              <a:t>11/1/2011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DA8AF95-3BB2-41C2-9ED9-4BFDF31C0BE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BF3548-F82F-4DCF-9F56-20AEE14A3664}" type="datetimeFigureOut">
              <a:rPr lang="en-US">
                <a:solidFill>
                  <a:prstClr val="black">
                    <a:tint val="75000"/>
                  </a:prstClr>
                </a:solidFill>
              </a:rPr>
              <a:pPr>
                <a:defRPr/>
              </a:pPr>
              <a:t>11/1/2011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EEE66D9-ED7F-4680-9660-3F7A663B646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0C051F-4F5A-4A36-A723-C98CDA9DF962}" type="datetimeFigureOut">
              <a:rPr lang="en-US">
                <a:solidFill>
                  <a:prstClr val="black">
                    <a:tint val="75000"/>
                  </a:prstClr>
                </a:solidFill>
              </a:rPr>
              <a:pPr>
                <a:defRPr/>
              </a:pPr>
              <a:t>11/1/2011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8E8752-9321-4230-83AB-645990F243A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A4460B-113A-4C5D-B2F6-DF239C5D5251}" type="datetimeFigureOut">
              <a:rPr lang="en-US">
                <a:solidFill>
                  <a:prstClr val="black">
                    <a:tint val="75000"/>
                  </a:prstClr>
                </a:solidFill>
              </a:rPr>
              <a:pPr>
                <a:defRPr/>
              </a:pPr>
              <a:t>11/1/2011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AAB09CB-B60A-4E5E-8939-5C916B1AB5F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902FD01-37DA-437E-9BE5-1E17CB3315A0}" type="datetimeFigureOut">
              <a:rPr lang="en-US">
                <a:solidFill>
                  <a:prstClr val="black">
                    <a:tint val="75000"/>
                  </a:prstClr>
                </a:solidFill>
              </a:rPr>
              <a:pPr>
                <a:defRPr/>
              </a:pPr>
              <a:t>11/1/2011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D99BECD-04C0-4920-A628-EC5D9BD0D33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298DD9C-B3B1-46E1-AA76-0FDF9259B5A8}" type="datetimeFigureOut">
              <a:rPr lang="en-US">
                <a:solidFill>
                  <a:prstClr val="black">
                    <a:tint val="75000"/>
                  </a:prstClr>
                </a:solidFill>
              </a:rPr>
              <a:pPr>
                <a:defRPr/>
              </a:pPr>
              <a:t>11/1/2011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835C8A3-B4D0-4990-8EE8-E97D2725387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9337ED-739E-42A8-A37B-F2329730D239}" type="datetimeFigureOut">
              <a:rPr lang="en-US">
                <a:solidFill>
                  <a:prstClr val="black">
                    <a:tint val="75000"/>
                  </a:prstClr>
                </a:solidFill>
              </a:rPr>
              <a:pPr>
                <a:defRPr/>
              </a:pPr>
              <a:t>11/1/2011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C3E34E3-8462-4DFE-92BD-592C4D34919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57BCE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7BCEF"/>
              </a:solidFill>
            </a:endParaRPr>
          </a:p>
        </p:txBody>
      </p:sp>
      <p:sp>
        <p:nvSpPr>
          <p:cNvPr id="6" name="Slide Number Placeholder 5"/>
          <p:cNvSpPr>
            <a:spLocks noGrp="1"/>
          </p:cNvSpPr>
          <p:nvPr>
            <p:ph type="sldNum" sz="quarter" idx="12"/>
          </p:nvPr>
        </p:nvSpPr>
        <p:spPr/>
        <p:txBody>
          <a:bodyPr/>
          <a:lstStyle>
            <a:lvl1pPr>
              <a:defRPr/>
            </a:lvl1pPr>
          </a:lstStyle>
          <a:p>
            <a:fld id="{333AF598-5D1C-4F15-95FE-469431AA6FBF}"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E7D3C5-9391-4837-8A7C-EFAC27DE95C9}" type="datetimeFigureOut">
              <a:rPr lang="en-US">
                <a:solidFill>
                  <a:prstClr val="black">
                    <a:tint val="75000"/>
                  </a:prstClr>
                </a:solidFill>
              </a:rPr>
              <a:pPr>
                <a:defRPr/>
              </a:pPr>
              <a:t>11/1/2011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0696D8-B448-4B70-8E14-D82BEBB58B1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9F5324D-3288-43F1-894D-863052DA4941}" type="datetimeFigureOut">
              <a:rPr lang="en-US">
                <a:solidFill>
                  <a:prstClr val="black">
                    <a:tint val="75000"/>
                  </a:prstClr>
                </a:solidFill>
              </a:rPr>
              <a:pPr>
                <a:defRPr/>
              </a:pPr>
              <a:t>11/1/2011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1B5408-4787-4850-A956-C18DF3325E5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2E8F7F-4E48-4473-A666-B72861452778}" type="datetimeFigureOut">
              <a:rPr lang="en-US">
                <a:solidFill>
                  <a:prstClr val="black">
                    <a:tint val="75000"/>
                  </a:prstClr>
                </a:solidFill>
              </a:rPr>
              <a:pPr>
                <a:defRPr/>
              </a:pPr>
              <a:t>11/1/2011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4AF7401-FB13-4949-BE9A-2EA0EABA881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174832-2738-414D-8758-033B67F02677}" type="datetimeFigureOut">
              <a:rPr lang="en-US">
                <a:solidFill>
                  <a:prstClr val="black">
                    <a:tint val="75000"/>
                  </a:prstClr>
                </a:solidFill>
              </a:rPr>
              <a:pPr>
                <a:defRPr/>
              </a:pPr>
              <a:t>11/1/2011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1BE76C-00E0-4ADA-A0DB-4795C6AB234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EDAD48A-8384-4442-9541-6B38901EA21F}" type="datetimeFigureOut">
              <a:rPr lang="es-PR" smtClean="0">
                <a:solidFill>
                  <a:srgbClr val="564B3C"/>
                </a:solidFill>
              </a:rPr>
              <a:pPr>
                <a:defRPr/>
              </a:pPr>
              <a:t>01/11/2011</a:t>
            </a:fld>
            <a:endParaRPr lang="es-PR">
              <a:solidFill>
                <a:srgbClr val="564B3C"/>
              </a:solidFill>
            </a:endParaRPr>
          </a:p>
        </p:txBody>
      </p:sp>
      <p:sp>
        <p:nvSpPr>
          <p:cNvPr id="5" name="Footer Placeholder 4"/>
          <p:cNvSpPr>
            <a:spLocks noGrp="1"/>
          </p:cNvSpPr>
          <p:nvPr>
            <p:ph type="ftr" sz="quarter" idx="11"/>
          </p:nvPr>
        </p:nvSpPr>
        <p:spPr/>
        <p:txBody>
          <a:bodyPr/>
          <a:lstStyle/>
          <a:p>
            <a:pPr>
              <a:defRPr/>
            </a:pPr>
            <a:endParaRPr lang="es-PR">
              <a:solidFill>
                <a:srgbClr val="564B3C"/>
              </a:solidFill>
            </a:endParaRPr>
          </a:p>
        </p:txBody>
      </p:sp>
      <p:sp>
        <p:nvSpPr>
          <p:cNvPr id="6" name="Slide Number Placeholder 5"/>
          <p:cNvSpPr>
            <a:spLocks noGrp="1"/>
          </p:cNvSpPr>
          <p:nvPr>
            <p:ph type="sldNum" sz="quarter" idx="12"/>
          </p:nvPr>
        </p:nvSpPr>
        <p:spPr/>
        <p:txBody>
          <a:bodyPr/>
          <a:lstStyle/>
          <a:p>
            <a:pPr>
              <a:defRPr/>
            </a:pPr>
            <a:fld id="{3FD05CA2-E2FD-42E0-9968-474477AD3EEA}" type="slidenum">
              <a:rPr lang="es-PR" smtClean="0">
                <a:solidFill>
                  <a:srgbClr val="93A299">
                    <a:lumMod val="50000"/>
                  </a:srgbClr>
                </a:solidFill>
              </a:rPr>
              <a:pPr>
                <a:defRPr/>
              </a:pPr>
              <a:t>‹#›</a:t>
            </a:fld>
            <a:endParaRPr lang="es-PR">
              <a:solidFill>
                <a:srgbClr val="93A299">
                  <a:lumMod val="50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6219864-675E-4CCC-9D47-4CB3C5F2FCE1}" type="datetimeFigureOut">
              <a:rPr lang="es-PR" smtClean="0">
                <a:solidFill>
                  <a:srgbClr val="564B3C"/>
                </a:solidFill>
              </a:rPr>
              <a:pPr>
                <a:defRPr/>
              </a:pPr>
              <a:t>01/11/2011</a:t>
            </a:fld>
            <a:endParaRPr lang="es-PR">
              <a:solidFill>
                <a:srgbClr val="564B3C"/>
              </a:solidFill>
            </a:endParaRPr>
          </a:p>
        </p:txBody>
      </p:sp>
      <p:sp>
        <p:nvSpPr>
          <p:cNvPr id="5" name="Footer Placeholder 4"/>
          <p:cNvSpPr>
            <a:spLocks noGrp="1"/>
          </p:cNvSpPr>
          <p:nvPr>
            <p:ph type="ftr" sz="quarter" idx="11"/>
          </p:nvPr>
        </p:nvSpPr>
        <p:spPr/>
        <p:txBody>
          <a:bodyPr/>
          <a:lstStyle/>
          <a:p>
            <a:pPr>
              <a:defRPr/>
            </a:pPr>
            <a:endParaRPr lang="es-PR">
              <a:solidFill>
                <a:srgbClr val="564B3C"/>
              </a:solidFill>
            </a:endParaRPr>
          </a:p>
        </p:txBody>
      </p:sp>
      <p:sp>
        <p:nvSpPr>
          <p:cNvPr id="6" name="Slide Number Placeholder 5"/>
          <p:cNvSpPr>
            <a:spLocks noGrp="1"/>
          </p:cNvSpPr>
          <p:nvPr>
            <p:ph type="sldNum" sz="quarter" idx="12"/>
          </p:nvPr>
        </p:nvSpPr>
        <p:spPr/>
        <p:txBody>
          <a:bodyPr/>
          <a:lstStyle/>
          <a:p>
            <a:pPr>
              <a:defRPr/>
            </a:pPr>
            <a:fld id="{163B97F9-70CD-421E-A317-E59E35B9838D}"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BE4B5FD-2C50-40F3-9174-E696DFFFD199}" type="datetimeFigureOut">
              <a:rPr lang="es-PR" smtClean="0">
                <a:solidFill>
                  <a:srgbClr val="564B3C"/>
                </a:solidFill>
              </a:rPr>
              <a:pPr>
                <a:defRPr/>
              </a:pPr>
              <a:t>01/11/2011</a:t>
            </a:fld>
            <a:endParaRPr lang="es-PR">
              <a:solidFill>
                <a:srgbClr val="564B3C"/>
              </a:solidFill>
            </a:endParaRPr>
          </a:p>
        </p:txBody>
      </p:sp>
      <p:sp>
        <p:nvSpPr>
          <p:cNvPr id="5" name="Footer Placeholder 4"/>
          <p:cNvSpPr>
            <a:spLocks noGrp="1"/>
          </p:cNvSpPr>
          <p:nvPr>
            <p:ph type="ftr" sz="quarter" idx="11"/>
          </p:nvPr>
        </p:nvSpPr>
        <p:spPr/>
        <p:txBody>
          <a:bodyPr/>
          <a:lstStyle/>
          <a:p>
            <a:pPr>
              <a:defRPr/>
            </a:pPr>
            <a:endParaRPr lang="es-PR">
              <a:solidFill>
                <a:srgbClr val="564B3C"/>
              </a:solidFill>
            </a:endParaRPr>
          </a:p>
        </p:txBody>
      </p:sp>
      <p:sp>
        <p:nvSpPr>
          <p:cNvPr id="6" name="Slide Number Placeholder 5"/>
          <p:cNvSpPr>
            <a:spLocks noGrp="1"/>
          </p:cNvSpPr>
          <p:nvPr>
            <p:ph type="sldNum" sz="quarter" idx="12"/>
          </p:nvPr>
        </p:nvSpPr>
        <p:spPr/>
        <p:txBody>
          <a:bodyPr/>
          <a:lstStyle/>
          <a:p>
            <a:pPr>
              <a:defRPr/>
            </a:pPr>
            <a:fld id="{12A5826D-FFE4-4F13-ABFC-388BAA9E2054}"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4EE91A3D-6C2D-4134-B1D9-223B0F217B01}" type="datetimeFigureOut">
              <a:rPr lang="es-PR" smtClean="0">
                <a:solidFill>
                  <a:srgbClr val="564B3C"/>
                </a:solidFill>
              </a:rPr>
              <a:pPr>
                <a:defRPr/>
              </a:pPr>
              <a:t>01/11/2011</a:t>
            </a:fld>
            <a:endParaRPr lang="es-PR">
              <a:solidFill>
                <a:srgbClr val="564B3C"/>
              </a:solidFill>
            </a:endParaRPr>
          </a:p>
        </p:txBody>
      </p:sp>
      <p:sp>
        <p:nvSpPr>
          <p:cNvPr id="6" name="Footer Placeholder 5"/>
          <p:cNvSpPr>
            <a:spLocks noGrp="1"/>
          </p:cNvSpPr>
          <p:nvPr>
            <p:ph type="ftr" sz="quarter" idx="11"/>
          </p:nvPr>
        </p:nvSpPr>
        <p:spPr/>
        <p:txBody>
          <a:bodyPr/>
          <a:lstStyle/>
          <a:p>
            <a:pPr>
              <a:defRPr/>
            </a:pPr>
            <a:endParaRPr lang="es-PR">
              <a:solidFill>
                <a:srgbClr val="564B3C"/>
              </a:solidFill>
            </a:endParaRPr>
          </a:p>
        </p:txBody>
      </p:sp>
      <p:sp>
        <p:nvSpPr>
          <p:cNvPr id="7" name="Slide Number Placeholder 6"/>
          <p:cNvSpPr>
            <a:spLocks noGrp="1"/>
          </p:cNvSpPr>
          <p:nvPr>
            <p:ph type="sldNum" sz="quarter" idx="12"/>
          </p:nvPr>
        </p:nvSpPr>
        <p:spPr/>
        <p:txBody>
          <a:bodyPr/>
          <a:lstStyle/>
          <a:p>
            <a:pPr>
              <a:defRPr/>
            </a:pPr>
            <a:fld id="{73F81F5A-CB4D-4DA4-AE56-6C0CAA6A7205}"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ACB4053-7A09-48F5-80A8-7216468603AE}" type="datetimeFigureOut">
              <a:rPr lang="es-PR" smtClean="0">
                <a:solidFill>
                  <a:srgbClr val="564B3C"/>
                </a:solidFill>
              </a:rPr>
              <a:pPr>
                <a:defRPr/>
              </a:pPr>
              <a:t>01/11/2011</a:t>
            </a:fld>
            <a:endParaRPr lang="es-PR">
              <a:solidFill>
                <a:srgbClr val="564B3C"/>
              </a:solidFill>
            </a:endParaRPr>
          </a:p>
        </p:txBody>
      </p:sp>
      <p:sp>
        <p:nvSpPr>
          <p:cNvPr id="8" name="Footer Placeholder 7"/>
          <p:cNvSpPr>
            <a:spLocks noGrp="1"/>
          </p:cNvSpPr>
          <p:nvPr>
            <p:ph type="ftr" sz="quarter" idx="11"/>
          </p:nvPr>
        </p:nvSpPr>
        <p:spPr/>
        <p:txBody>
          <a:bodyPr/>
          <a:lstStyle/>
          <a:p>
            <a:pPr>
              <a:defRPr/>
            </a:pPr>
            <a:endParaRPr lang="es-PR">
              <a:solidFill>
                <a:srgbClr val="564B3C"/>
              </a:solidFill>
            </a:endParaRPr>
          </a:p>
        </p:txBody>
      </p:sp>
      <p:sp>
        <p:nvSpPr>
          <p:cNvPr id="9" name="Slide Number Placeholder 8"/>
          <p:cNvSpPr>
            <a:spLocks noGrp="1"/>
          </p:cNvSpPr>
          <p:nvPr>
            <p:ph type="sldNum" sz="quarter" idx="12"/>
          </p:nvPr>
        </p:nvSpPr>
        <p:spPr/>
        <p:txBody>
          <a:bodyPr/>
          <a:lstStyle/>
          <a:p>
            <a:pPr>
              <a:defRPr/>
            </a:pPr>
            <a:fld id="{9AEE9FEF-C2F4-4A15-A710-A573F69F1CCD}"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C11A656E-BB68-4A3E-A60B-5AC6B1026136}" type="datetimeFigureOut">
              <a:rPr lang="es-PR" smtClean="0">
                <a:solidFill>
                  <a:srgbClr val="564B3C"/>
                </a:solidFill>
              </a:rPr>
              <a:pPr>
                <a:defRPr/>
              </a:pPr>
              <a:t>01/11/2011</a:t>
            </a:fld>
            <a:endParaRPr lang="es-PR">
              <a:solidFill>
                <a:srgbClr val="564B3C"/>
              </a:solidFill>
            </a:endParaRPr>
          </a:p>
        </p:txBody>
      </p:sp>
      <p:sp>
        <p:nvSpPr>
          <p:cNvPr id="4" name="Footer Placeholder 3"/>
          <p:cNvSpPr>
            <a:spLocks noGrp="1"/>
          </p:cNvSpPr>
          <p:nvPr>
            <p:ph type="ftr" sz="quarter" idx="11"/>
          </p:nvPr>
        </p:nvSpPr>
        <p:spPr/>
        <p:txBody>
          <a:bodyPr/>
          <a:lstStyle/>
          <a:p>
            <a:pPr>
              <a:defRPr/>
            </a:pPr>
            <a:endParaRPr lang="es-PR">
              <a:solidFill>
                <a:srgbClr val="564B3C"/>
              </a:solidFill>
            </a:endParaRPr>
          </a:p>
        </p:txBody>
      </p:sp>
      <p:sp>
        <p:nvSpPr>
          <p:cNvPr id="5" name="Slide Number Placeholder 4"/>
          <p:cNvSpPr>
            <a:spLocks noGrp="1"/>
          </p:cNvSpPr>
          <p:nvPr>
            <p:ph type="sldNum" sz="quarter" idx="12"/>
          </p:nvPr>
        </p:nvSpPr>
        <p:spPr/>
        <p:txBody>
          <a:bodyPr/>
          <a:lstStyle/>
          <a:p>
            <a:pPr>
              <a:defRPr/>
            </a:pPr>
            <a:fld id="{5747A709-ECCC-4E18-AB2E-8F7A290F51FD}"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57BCE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57BCEF"/>
              </a:solidFill>
            </a:endParaRPr>
          </a:p>
        </p:txBody>
      </p:sp>
      <p:sp>
        <p:nvSpPr>
          <p:cNvPr id="6" name="Slide Number Placeholder 5"/>
          <p:cNvSpPr>
            <a:spLocks noGrp="1"/>
          </p:cNvSpPr>
          <p:nvPr>
            <p:ph type="sldNum" sz="quarter" idx="12"/>
          </p:nvPr>
        </p:nvSpPr>
        <p:spPr/>
        <p:txBody>
          <a:bodyPr/>
          <a:lstStyle>
            <a:lvl1pPr>
              <a:defRPr/>
            </a:lvl1pPr>
          </a:lstStyle>
          <a:p>
            <a:fld id="{437E0A55-C271-4F2C-AD78-1301854B2048}"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3BEE45A-1B12-47FE-B4EC-E857367600BB}" type="datetimeFigureOut">
              <a:rPr lang="es-PR" smtClean="0">
                <a:solidFill>
                  <a:srgbClr val="564B3C"/>
                </a:solidFill>
              </a:rPr>
              <a:pPr>
                <a:defRPr/>
              </a:pPr>
              <a:t>01/11/2011</a:t>
            </a:fld>
            <a:endParaRPr lang="es-PR">
              <a:solidFill>
                <a:srgbClr val="564B3C"/>
              </a:solidFill>
            </a:endParaRPr>
          </a:p>
        </p:txBody>
      </p:sp>
      <p:sp>
        <p:nvSpPr>
          <p:cNvPr id="3" name="Footer Placeholder 2"/>
          <p:cNvSpPr>
            <a:spLocks noGrp="1"/>
          </p:cNvSpPr>
          <p:nvPr>
            <p:ph type="ftr" sz="quarter" idx="11"/>
          </p:nvPr>
        </p:nvSpPr>
        <p:spPr/>
        <p:txBody>
          <a:bodyPr/>
          <a:lstStyle/>
          <a:p>
            <a:pPr>
              <a:defRPr/>
            </a:pPr>
            <a:endParaRPr lang="es-PR">
              <a:solidFill>
                <a:srgbClr val="564B3C"/>
              </a:solidFill>
            </a:endParaRPr>
          </a:p>
        </p:txBody>
      </p:sp>
      <p:sp>
        <p:nvSpPr>
          <p:cNvPr id="4" name="Slide Number Placeholder 3"/>
          <p:cNvSpPr>
            <a:spLocks noGrp="1"/>
          </p:cNvSpPr>
          <p:nvPr>
            <p:ph type="sldNum" sz="quarter" idx="12"/>
          </p:nvPr>
        </p:nvSpPr>
        <p:spPr/>
        <p:txBody>
          <a:bodyPr/>
          <a:lstStyle/>
          <a:p>
            <a:pPr>
              <a:defRPr/>
            </a:pPr>
            <a:fld id="{CFCC282F-472C-494C-AB8D-18FCFB7B2CD2}"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5B11E19-719F-4012-963E-32C3D927D602}" type="datetimeFigureOut">
              <a:rPr lang="es-PR" smtClean="0">
                <a:solidFill>
                  <a:srgbClr val="564B3C"/>
                </a:solidFill>
              </a:rPr>
              <a:pPr>
                <a:defRPr/>
              </a:pPr>
              <a:t>01/11/2011</a:t>
            </a:fld>
            <a:endParaRPr lang="es-PR">
              <a:solidFill>
                <a:srgbClr val="564B3C"/>
              </a:solidFill>
            </a:endParaRPr>
          </a:p>
        </p:txBody>
      </p:sp>
      <p:sp>
        <p:nvSpPr>
          <p:cNvPr id="6" name="Footer Placeholder 5"/>
          <p:cNvSpPr>
            <a:spLocks noGrp="1"/>
          </p:cNvSpPr>
          <p:nvPr>
            <p:ph type="ftr" sz="quarter" idx="11"/>
          </p:nvPr>
        </p:nvSpPr>
        <p:spPr/>
        <p:txBody>
          <a:bodyPr/>
          <a:lstStyle/>
          <a:p>
            <a:pPr>
              <a:defRPr/>
            </a:pPr>
            <a:endParaRPr lang="es-PR">
              <a:solidFill>
                <a:srgbClr val="564B3C"/>
              </a:solidFill>
            </a:endParaRPr>
          </a:p>
        </p:txBody>
      </p:sp>
      <p:sp>
        <p:nvSpPr>
          <p:cNvPr id="7" name="Slide Number Placeholder 6"/>
          <p:cNvSpPr>
            <a:spLocks noGrp="1"/>
          </p:cNvSpPr>
          <p:nvPr>
            <p:ph type="sldNum" sz="quarter" idx="12"/>
          </p:nvPr>
        </p:nvSpPr>
        <p:spPr/>
        <p:txBody>
          <a:bodyPr/>
          <a:lstStyle/>
          <a:p>
            <a:pPr>
              <a:defRPr/>
            </a:pPr>
            <a:fld id="{779A4737-28F6-4EAE-8595-483C661318EE}"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8E488EA-699C-417B-A147-25B9D0DAA369}" type="datetimeFigureOut">
              <a:rPr lang="es-PR" smtClean="0">
                <a:solidFill>
                  <a:srgbClr val="564B3C"/>
                </a:solidFill>
              </a:rPr>
              <a:pPr>
                <a:defRPr/>
              </a:pPr>
              <a:t>01/11/2011</a:t>
            </a:fld>
            <a:endParaRPr lang="es-PR">
              <a:solidFill>
                <a:srgbClr val="564B3C"/>
              </a:solidFill>
            </a:endParaRPr>
          </a:p>
        </p:txBody>
      </p:sp>
      <p:sp>
        <p:nvSpPr>
          <p:cNvPr id="6" name="Footer Placeholder 5"/>
          <p:cNvSpPr>
            <a:spLocks noGrp="1"/>
          </p:cNvSpPr>
          <p:nvPr>
            <p:ph type="ftr" sz="quarter" idx="11"/>
          </p:nvPr>
        </p:nvSpPr>
        <p:spPr/>
        <p:txBody>
          <a:bodyPr/>
          <a:lstStyle/>
          <a:p>
            <a:pPr>
              <a:defRPr/>
            </a:pPr>
            <a:endParaRPr lang="es-PR">
              <a:solidFill>
                <a:srgbClr val="564B3C"/>
              </a:solidFill>
            </a:endParaRPr>
          </a:p>
        </p:txBody>
      </p:sp>
      <p:sp>
        <p:nvSpPr>
          <p:cNvPr id="7" name="Slide Number Placeholder 6"/>
          <p:cNvSpPr>
            <a:spLocks noGrp="1"/>
          </p:cNvSpPr>
          <p:nvPr>
            <p:ph type="sldNum" sz="quarter" idx="12"/>
          </p:nvPr>
        </p:nvSpPr>
        <p:spPr/>
        <p:txBody>
          <a:bodyPr/>
          <a:lstStyle/>
          <a:p>
            <a:pPr>
              <a:defRPr/>
            </a:pPr>
            <a:fld id="{1C9A74D7-C95B-4B0C-B174-62A4E502D485}"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109C99-7BBE-4E59-97D6-CCDF9F15CF9E}" type="datetimeFigureOut">
              <a:rPr lang="es-PR" smtClean="0">
                <a:solidFill>
                  <a:srgbClr val="564B3C"/>
                </a:solidFill>
              </a:rPr>
              <a:pPr>
                <a:defRPr/>
              </a:pPr>
              <a:t>01/11/2011</a:t>
            </a:fld>
            <a:endParaRPr lang="es-PR">
              <a:solidFill>
                <a:srgbClr val="564B3C"/>
              </a:solidFill>
            </a:endParaRPr>
          </a:p>
        </p:txBody>
      </p:sp>
      <p:sp>
        <p:nvSpPr>
          <p:cNvPr id="5" name="Footer Placeholder 4"/>
          <p:cNvSpPr>
            <a:spLocks noGrp="1"/>
          </p:cNvSpPr>
          <p:nvPr>
            <p:ph type="ftr" sz="quarter" idx="11"/>
          </p:nvPr>
        </p:nvSpPr>
        <p:spPr/>
        <p:txBody>
          <a:bodyPr/>
          <a:lstStyle/>
          <a:p>
            <a:pPr>
              <a:defRPr/>
            </a:pPr>
            <a:endParaRPr lang="es-PR">
              <a:solidFill>
                <a:srgbClr val="564B3C"/>
              </a:solidFill>
            </a:endParaRPr>
          </a:p>
        </p:txBody>
      </p:sp>
      <p:sp>
        <p:nvSpPr>
          <p:cNvPr id="6" name="Slide Number Placeholder 5"/>
          <p:cNvSpPr>
            <a:spLocks noGrp="1"/>
          </p:cNvSpPr>
          <p:nvPr>
            <p:ph type="sldNum" sz="quarter" idx="12"/>
          </p:nvPr>
        </p:nvSpPr>
        <p:spPr/>
        <p:txBody>
          <a:bodyPr/>
          <a:lstStyle/>
          <a:p>
            <a:pPr>
              <a:defRPr/>
            </a:pPr>
            <a:fld id="{D6740039-B990-44D9-8388-A62398786046}"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F45B1EE-CD8A-4AB6-AE2E-39BB222CA210}" type="datetimeFigureOut">
              <a:rPr lang="es-PR" smtClean="0">
                <a:solidFill>
                  <a:srgbClr val="564B3C"/>
                </a:solidFill>
              </a:rPr>
              <a:pPr>
                <a:defRPr/>
              </a:pPr>
              <a:t>01/11/2011</a:t>
            </a:fld>
            <a:endParaRPr lang="es-PR">
              <a:solidFill>
                <a:srgbClr val="564B3C"/>
              </a:solidFill>
            </a:endParaRPr>
          </a:p>
        </p:txBody>
      </p:sp>
      <p:sp>
        <p:nvSpPr>
          <p:cNvPr id="5" name="Footer Placeholder 4"/>
          <p:cNvSpPr>
            <a:spLocks noGrp="1"/>
          </p:cNvSpPr>
          <p:nvPr>
            <p:ph type="ftr" sz="quarter" idx="11"/>
          </p:nvPr>
        </p:nvSpPr>
        <p:spPr/>
        <p:txBody>
          <a:bodyPr/>
          <a:lstStyle/>
          <a:p>
            <a:pPr>
              <a:defRPr/>
            </a:pPr>
            <a:endParaRPr lang="es-PR">
              <a:solidFill>
                <a:srgbClr val="564B3C"/>
              </a:solidFill>
            </a:endParaRPr>
          </a:p>
        </p:txBody>
      </p:sp>
      <p:sp>
        <p:nvSpPr>
          <p:cNvPr id="6" name="Slide Number Placeholder 5"/>
          <p:cNvSpPr>
            <a:spLocks noGrp="1"/>
          </p:cNvSpPr>
          <p:nvPr>
            <p:ph type="sldNum" sz="quarter" idx="12"/>
          </p:nvPr>
        </p:nvSpPr>
        <p:spPr/>
        <p:txBody>
          <a:bodyPr/>
          <a:lstStyle/>
          <a:p>
            <a:pPr>
              <a:defRPr/>
            </a:pPr>
            <a:fld id="{2FCD1355-DF29-4352-9363-27406D9DAC3A}" type="slidenum">
              <a:rPr lang="es-PR" smtClean="0">
                <a:solidFill>
                  <a:srgbClr val="564B3C"/>
                </a:solidFill>
              </a:rPr>
              <a:pPr>
                <a:defRPr/>
              </a:pPr>
              <a:t>‹#›</a:t>
            </a:fld>
            <a:endParaRPr lang="es-PR">
              <a:solidFill>
                <a:srgbClr val="564B3C"/>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19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57BCEF"/>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57BCEF"/>
              </a:solidFill>
            </a:endParaRPr>
          </a:p>
        </p:txBody>
      </p:sp>
      <p:sp>
        <p:nvSpPr>
          <p:cNvPr id="7" name="Slide Number Placeholder 6"/>
          <p:cNvSpPr>
            <a:spLocks noGrp="1"/>
          </p:cNvSpPr>
          <p:nvPr>
            <p:ph type="sldNum" sz="quarter" idx="12"/>
          </p:nvPr>
        </p:nvSpPr>
        <p:spPr/>
        <p:txBody>
          <a:bodyPr/>
          <a:lstStyle>
            <a:lvl1pPr>
              <a:defRPr/>
            </a:lvl1pPr>
          </a:lstStyle>
          <a:p>
            <a:fld id="{A98C6394-43F5-4C48-ABA9-D3F7BC4B3F9B}"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57BCEF"/>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57BCEF"/>
              </a:solidFill>
            </a:endParaRPr>
          </a:p>
        </p:txBody>
      </p:sp>
      <p:sp>
        <p:nvSpPr>
          <p:cNvPr id="9" name="Slide Number Placeholder 8"/>
          <p:cNvSpPr>
            <a:spLocks noGrp="1"/>
          </p:cNvSpPr>
          <p:nvPr>
            <p:ph type="sldNum" sz="quarter" idx="12"/>
          </p:nvPr>
        </p:nvSpPr>
        <p:spPr/>
        <p:txBody>
          <a:bodyPr/>
          <a:lstStyle>
            <a:lvl1pPr>
              <a:defRPr/>
            </a:lvl1pPr>
          </a:lstStyle>
          <a:p>
            <a:fld id="{59128CA8-C659-4E4C-9C2E-767EB903C666}"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57BCEF"/>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57BCEF"/>
              </a:solidFill>
            </a:endParaRPr>
          </a:p>
        </p:txBody>
      </p:sp>
      <p:sp>
        <p:nvSpPr>
          <p:cNvPr id="5" name="Slide Number Placeholder 4"/>
          <p:cNvSpPr>
            <a:spLocks noGrp="1"/>
          </p:cNvSpPr>
          <p:nvPr>
            <p:ph type="sldNum" sz="quarter" idx="12"/>
          </p:nvPr>
        </p:nvSpPr>
        <p:spPr/>
        <p:txBody>
          <a:bodyPr/>
          <a:lstStyle>
            <a:lvl1pPr>
              <a:defRPr/>
            </a:lvl1pPr>
          </a:lstStyle>
          <a:p>
            <a:fld id="{0AD199D1-AE7B-4744-A4A1-368E274491E6}"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57BCEF"/>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57BCEF"/>
              </a:solidFill>
            </a:endParaRPr>
          </a:p>
        </p:txBody>
      </p:sp>
      <p:sp>
        <p:nvSpPr>
          <p:cNvPr id="4" name="Slide Number Placeholder 3"/>
          <p:cNvSpPr>
            <a:spLocks noGrp="1"/>
          </p:cNvSpPr>
          <p:nvPr>
            <p:ph type="sldNum" sz="quarter" idx="12"/>
          </p:nvPr>
        </p:nvSpPr>
        <p:spPr/>
        <p:txBody>
          <a:bodyPr/>
          <a:lstStyle>
            <a:lvl1pPr>
              <a:defRPr/>
            </a:lvl1pPr>
          </a:lstStyle>
          <a:p>
            <a:fld id="{4434C554-01C3-4312-947C-8E2CEF6F77F5}"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57BCEF"/>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57BCEF"/>
              </a:solidFill>
            </a:endParaRPr>
          </a:p>
        </p:txBody>
      </p:sp>
      <p:sp>
        <p:nvSpPr>
          <p:cNvPr id="7" name="Slide Number Placeholder 6"/>
          <p:cNvSpPr>
            <a:spLocks noGrp="1"/>
          </p:cNvSpPr>
          <p:nvPr>
            <p:ph type="sldNum" sz="quarter" idx="12"/>
          </p:nvPr>
        </p:nvSpPr>
        <p:spPr/>
        <p:txBody>
          <a:bodyPr/>
          <a:lstStyle>
            <a:lvl1pPr>
              <a:defRPr/>
            </a:lvl1pPr>
          </a:lstStyle>
          <a:p>
            <a:fld id="{9F5DE4A2-65F6-4A30-8DB2-F0FF17D3D7F1}"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57BCEF"/>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57BCEF"/>
              </a:solidFill>
            </a:endParaRPr>
          </a:p>
        </p:txBody>
      </p:sp>
      <p:sp>
        <p:nvSpPr>
          <p:cNvPr id="7" name="Slide Number Placeholder 6"/>
          <p:cNvSpPr>
            <a:spLocks noGrp="1"/>
          </p:cNvSpPr>
          <p:nvPr>
            <p:ph type="sldNum" sz="quarter" idx="12"/>
          </p:nvPr>
        </p:nvSpPr>
        <p:spPr/>
        <p:txBody>
          <a:bodyPr/>
          <a:lstStyle>
            <a:lvl1pPr>
              <a:defRPr/>
            </a:lvl1pPr>
          </a:lstStyle>
          <a:p>
            <a:fld id="{BE373EFF-07C2-4CDC-9053-AAD63639AFB2}" type="slidenum">
              <a:rPr lang="en-US">
                <a:solidFill>
                  <a:srgbClr val="57BCEF"/>
                </a:solidFill>
              </a:rPr>
              <a:pPr/>
              <a:t>‹#›</a:t>
            </a:fld>
            <a:endParaRPr lang="en-US">
              <a:solidFill>
                <a:srgbClr val="57BCEF"/>
              </a:solidFill>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686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219200"/>
            <a:ext cx="86868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0" y="66484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fontAlgn="base">
              <a:spcBef>
                <a:spcPct val="0"/>
              </a:spcBef>
              <a:spcAft>
                <a:spcPct val="0"/>
              </a:spcAft>
            </a:pPr>
            <a:endParaRPr lang="en-US">
              <a:solidFill>
                <a:srgbClr val="57BCEF"/>
              </a:solidFill>
            </a:endParaRPr>
          </a:p>
        </p:txBody>
      </p:sp>
      <p:sp>
        <p:nvSpPr>
          <p:cNvPr id="1029" name="Rectangle 5"/>
          <p:cNvSpPr>
            <a:spLocks noGrp="1" noChangeArrowheads="1"/>
          </p:cNvSpPr>
          <p:nvPr>
            <p:ph type="ftr" sz="quarter" idx="3"/>
          </p:nvPr>
        </p:nvSpPr>
        <p:spPr bwMode="auto">
          <a:xfrm>
            <a:off x="3124200" y="6677025"/>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fontAlgn="base">
              <a:spcBef>
                <a:spcPct val="0"/>
              </a:spcBef>
              <a:spcAft>
                <a:spcPct val="0"/>
              </a:spcAft>
            </a:pPr>
            <a:endParaRPr lang="en-US">
              <a:solidFill>
                <a:srgbClr val="57BCEF"/>
              </a:solidFill>
            </a:endParaRPr>
          </a:p>
        </p:txBody>
      </p:sp>
      <p:sp>
        <p:nvSpPr>
          <p:cNvPr id="1030" name="Rectangle 6"/>
          <p:cNvSpPr>
            <a:spLocks noGrp="1" noChangeArrowheads="1"/>
          </p:cNvSpPr>
          <p:nvPr>
            <p:ph type="sldNum" sz="quarter" idx="4"/>
          </p:nvPr>
        </p:nvSpPr>
        <p:spPr bwMode="auto">
          <a:xfrm>
            <a:off x="7010400" y="6677025"/>
            <a:ext cx="2133600" cy="136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fontAlgn="base">
              <a:spcBef>
                <a:spcPct val="0"/>
              </a:spcBef>
              <a:spcAft>
                <a:spcPct val="0"/>
              </a:spcAft>
            </a:pPr>
            <a:fld id="{6DC0E1B5-43D0-4F13-AB3A-53BFA8F41E6E}" type="slidenum">
              <a:rPr lang="en-US">
                <a:solidFill>
                  <a:srgbClr val="57BCEF"/>
                </a:solidFill>
              </a:rPr>
              <a:pPr fontAlgn="base">
                <a:spcBef>
                  <a:spcPct val="0"/>
                </a:spcBef>
                <a:spcAft>
                  <a:spcPct val="0"/>
                </a:spcAft>
              </a:pPr>
              <a:t>‹#›</a:t>
            </a:fld>
            <a:endParaRPr lang="en-US">
              <a:solidFill>
                <a:srgbClr val="57BCEF"/>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fade thruBlk="1"/>
  </p:transition>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Impact" pitchFamily="34" charset="0"/>
        </a:defRPr>
      </a:lvl2pPr>
      <a:lvl3pPr algn="l" rtl="0" fontAlgn="base">
        <a:spcBef>
          <a:spcPct val="0"/>
        </a:spcBef>
        <a:spcAft>
          <a:spcPct val="0"/>
        </a:spcAft>
        <a:defRPr sz="4000">
          <a:solidFill>
            <a:schemeClr val="tx2"/>
          </a:solidFill>
          <a:latin typeface="Impact" pitchFamily="34" charset="0"/>
        </a:defRPr>
      </a:lvl3pPr>
      <a:lvl4pPr algn="l" rtl="0" fontAlgn="base">
        <a:spcBef>
          <a:spcPct val="0"/>
        </a:spcBef>
        <a:spcAft>
          <a:spcPct val="0"/>
        </a:spcAft>
        <a:defRPr sz="4000">
          <a:solidFill>
            <a:schemeClr val="tx2"/>
          </a:solidFill>
          <a:latin typeface="Impact" pitchFamily="34" charset="0"/>
        </a:defRPr>
      </a:lvl4pPr>
      <a:lvl5pPr algn="l" rtl="0" fontAlgn="base">
        <a:spcBef>
          <a:spcPct val="0"/>
        </a:spcBef>
        <a:spcAft>
          <a:spcPct val="0"/>
        </a:spcAft>
        <a:defRPr sz="4000">
          <a:solidFill>
            <a:schemeClr val="tx2"/>
          </a:solidFill>
          <a:latin typeface="Impact" pitchFamily="34" charset="0"/>
        </a:defRPr>
      </a:lvl5pPr>
      <a:lvl6pPr marL="457200" algn="l" rtl="0" fontAlgn="base">
        <a:spcBef>
          <a:spcPct val="0"/>
        </a:spcBef>
        <a:spcAft>
          <a:spcPct val="0"/>
        </a:spcAft>
        <a:defRPr sz="4000">
          <a:solidFill>
            <a:schemeClr val="tx2"/>
          </a:solidFill>
          <a:latin typeface="Impact" pitchFamily="34" charset="0"/>
        </a:defRPr>
      </a:lvl6pPr>
      <a:lvl7pPr marL="914400" algn="l" rtl="0" fontAlgn="base">
        <a:spcBef>
          <a:spcPct val="0"/>
        </a:spcBef>
        <a:spcAft>
          <a:spcPct val="0"/>
        </a:spcAft>
        <a:defRPr sz="4000">
          <a:solidFill>
            <a:schemeClr val="tx2"/>
          </a:solidFill>
          <a:latin typeface="Impact" pitchFamily="34" charset="0"/>
        </a:defRPr>
      </a:lvl7pPr>
      <a:lvl8pPr marL="1371600" algn="l" rtl="0" fontAlgn="base">
        <a:spcBef>
          <a:spcPct val="0"/>
        </a:spcBef>
        <a:spcAft>
          <a:spcPct val="0"/>
        </a:spcAft>
        <a:defRPr sz="4000">
          <a:solidFill>
            <a:schemeClr val="tx2"/>
          </a:solidFill>
          <a:latin typeface="Impact" pitchFamily="34" charset="0"/>
        </a:defRPr>
      </a:lvl8pPr>
      <a:lvl9pPr marL="1828800" algn="l" rtl="0" fontAlgn="base">
        <a:spcBef>
          <a:spcPct val="0"/>
        </a:spcBef>
        <a:spcAft>
          <a:spcPct val="0"/>
        </a:spcAft>
        <a:defRPr sz="4000">
          <a:solidFill>
            <a:schemeClr val="tx2"/>
          </a:solidFill>
          <a:latin typeface="Impact" pitchFamily="34" charset="0"/>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defRPr>
      </a:lvl2pPr>
      <a:lvl3pPr marL="1143000" indent="-228600" algn="l" rtl="0" fontAlgn="base">
        <a:spcBef>
          <a:spcPct val="20000"/>
        </a:spcBef>
        <a:spcAft>
          <a:spcPct val="0"/>
        </a:spcAft>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06BB26A-17D3-4F1F-85D5-C8E79DF1C85E}" type="datetimeFigureOut">
              <a:rPr lang="en-US">
                <a:solidFill>
                  <a:prstClr val="black">
                    <a:tint val="75000"/>
                  </a:prstClr>
                </a:solidFill>
              </a:rPr>
              <a:pPr>
                <a:defRPr/>
              </a:pPr>
              <a:t>11/1/2011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81228C3-C316-4139-8CFB-4446C76F55A3}"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solidFill>
                <a:srgbClr val="57BCEF"/>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57BCEF"/>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6DC0E1B5-43D0-4F13-AB3A-53BFA8F41E6E}" type="slidenum">
              <a:rPr lang="en-US" smtClean="0">
                <a:solidFill>
                  <a:srgbClr val="57BCEF"/>
                </a:solidFill>
              </a:rPr>
              <a:pPr fontAlgn="base">
                <a:spcBef>
                  <a:spcPct val="0"/>
                </a:spcBef>
                <a:spcAft>
                  <a:spcPct val="0"/>
                </a:spcAft>
              </a:pPr>
              <a:t>‹#›</a:t>
            </a:fld>
            <a:endParaRPr lang="en-US">
              <a:solidFill>
                <a:srgbClr val="57BCEF"/>
              </a:solidFill>
            </a:endParaRP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mages.google.com.pr/imgres?imgurl=www.astc.org/resource/access/images/nsflogo.gif&amp;imgrefurl=http://www.astc.org/resource/access/&amp;h=166&amp;w=166&amp;sz=7&amp;tbnid=mit3fvzv1UgJ:&amp;tbnh=93&amp;tbnw=93&amp;start=4&amp;prev=/images?q=NSFlogo&amp;hl=es&amp;lr=&amp;ie=UTF-8&amp;sa=G" TargetMode="Externa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1.jpeg"/><Relationship Id="rId4" Type="http://schemas.openxmlformats.org/officeDocument/2006/relationships/image" Target="../media/image16.jpeg"/><Relationship Id="rId9"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notesSlide" Target="../notesSlides/notesSlide3.xml"/><Relationship Id="rId7" Type="http://schemas.openxmlformats.org/officeDocument/2006/relationships/image" Target="../media/image27.jpeg"/><Relationship Id="rId2" Type="http://schemas.openxmlformats.org/officeDocument/2006/relationships/slideLayout" Target="../slideLayouts/slideLayout12.xml"/><Relationship Id="rId1" Type="http://schemas.openxmlformats.org/officeDocument/2006/relationships/video" Target="file:///C:\Documents%20and%20Settings\PAQUITA\Desktop\videos%20etica\plagio\Copy%20paste%20Plagio.mpg" TargetMode="External"/><Relationship Id="rId6" Type="http://schemas.openxmlformats.org/officeDocument/2006/relationships/image" Target="../media/image26.jpeg"/><Relationship Id="rId11" Type="http://schemas.openxmlformats.org/officeDocument/2006/relationships/image" Target="../media/image30.jpeg"/><Relationship Id="rId5" Type="http://schemas.openxmlformats.org/officeDocument/2006/relationships/image" Target="../media/image25.jpeg"/><Relationship Id="rId10" Type="http://schemas.openxmlformats.org/officeDocument/2006/relationships/image" Target="../media/image29.jpeg"/><Relationship Id="rId4" Type="http://schemas.openxmlformats.org/officeDocument/2006/relationships/image" Target="../media/image24.jpe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762250"/>
          </a:xfrm>
        </p:spPr>
        <p:txBody>
          <a:bodyPr>
            <a:normAutofit fontScale="90000"/>
          </a:bodyPr>
          <a:lstStyle/>
          <a:p>
            <a:r>
              <a:rPr lang="en-US" dirty="0" smtClean="0"/>
              <a:t>Accepting the likelihood of ambiguity and disagreement on moral matters: transitioning into the gray world</a:t>
            </a:r>
            <a:endParaRPr lang="en-US" dirty="0"/>
          </a:p>
        </p:txBody>
      </p:sp>
      <p:sp>
        <p:nvSpPr>
          <p:cNvPr id="3" name="Subtitle 2"/>
          <p:cNvSpPr>
            <a:spLocks noGrp="1"/>
          </p:cNvSpPr>
          <p:nvPr>
            <p:ph type="subTitle" idx="1"/>
          </p:nvPr>
        </p:nvSpPr>
        <p:spPr>
          <a:xfrm>
            <a:off x="1371600" y="4343400"/>
            <a:ext cx="6400800" cy="1295400"/>
          </a:xfrm>
        </p:spPr>
        <p:txBody>
          <a:bodyPr>
            <a:normAutofit fontScale="85000" lnSpcReduction="20000"/>
          </a:bodyPr>
          <a:lstStyle/>
          <a:p>
            <a:r>
              <a:rPr lang="en-US" dirty="0" smtClean="0">
                <a:solidFill>
                  <a:schemeClr val="tx1"/>
                </a:solidFill>
              </a:rPr>
              <a:t>Carlos Rios-Velazquez</a:t>
            </a:r>
          </a:p>
          <a:p>
            <a:r>
              <a:rPr lang="en-US" dirty="0" smtClean="0">
                <a:solidFill>
                  <a:schemeClr val="tx1"/>
                </a:solidFill>
              </a:rPr>
              <a:t>William J. Frey</a:t>
            </a:r>
          </a:p>
          <a:p>
            <a:r>
              <a:rPr lang="en-US" dirty="0" smtClean="0">
                <a:solidFill>
                  <a:schemeClr val="tx1"/>
                </a:solidFill>
              </a:rPr>
              <a:t>University of Puerto Rico at Mayaguez</a:t>
            </a:r>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14400"/>
            <a:ext cx="8229600" cy="5211763"/>
          </a:xfrm>
        </p:spPr>
        <p:txBody>
          <a:bodyPr/>
          <a:lstStyle/>
          <a:p>
            <a:r>
              <a:rPr lang="en-US" dirty="0" smtClean="0"/>
              <a:t>Plagiarism    50</a:t>
            </a:r>
          </a:p>
          <a:p>
            <a:r>
              <a:rPr lang="en-US" dirty="0" smtClean="0"/>
              <a:t>Scientific Rigor    45</a:t>
            </a:r>
          </a:p>
          <a:p>
            <a:r>
              <a:rPr lang="en-US" dirty="0" smtClean="0"/>
              <a:t>Authorship    32  </a:t>
            </a:r>
          </a:p>
          <a:p>
            <a:r>
              <a:rPr lang="en-US" dirty="0" smtClean="0"/>
              <a:t>Record Keeping    25</a:t>
            </a:r>
          </a:p>
          <a:p>
            <a:r>
              <a:rPr lang="en-US" dirty="0" smtClean="0"/>
              <a:t>Misrepresenting Expertise/Competence    24</a:t>
            </a:r>
          </a:p>
          <a:p>
            <a:r>
              <a:rPr lang="en-US" dirty="0" smtClean="0"/>
              <a:t>Power Disparity    21</a:t>
            </a:r>
          </a:p>
          <a:p>
            <a:r>
              <a:rPr lang="en-US" dirty="0" smtClean="0"/>
              <a:t>Stealing Ideas (</a:t>
            </a:r>
            <a:r>
              <a:rPr lang="en-US" dirty="0" err="1" smtClean="0"/>
              <a:t>Robo</a:t>
            </a:r>
            <a:r>
              <a:rPr lang="en-US" dirty="0" smtClean="0"/>
              <a:t> de Ideas)    20</a:t>
            </a:r>
          </a:p>
          <a:p>
            <a:r>
              <a:rPr lang="en-US" dirty="0" err="1" smtClean="0"/>
              <a:t>Amiguismo</a:t>
            </a:r>
            <a:r>
              <a:rPr lang="en-US" dirty="0" smtClean="0"/>
              <a:t> (Showing undue partiality to friends)    17</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p:spPr>
        <p:txBody>
          <a:bodyPr/>
          <a:lstStyle/>
          <a:p>
            <a:fld id="{55714BB1-51D5-4F1C-9339-1B06669452FF}" type="slidenum">
              <a:rPr lang="en-US" smtClean="0"/>
              <a:pPr/>
              <a:t>11</a:t>
            </a:fld>
            <a:r>
              <a:rPr lang="en-US" smtClean="0"/>
              <a:t>           </a:t>
            </a:r>
          </a:p>
        </p:txBody>
      </p:sp>
      <p:sp>
        <p:nvSpPr>
          <p:cNvPr id="82946" name="Rectangle 34"/>
          <p:cNvSpPr>
            <a:spLocks noGrp="1" noChangeArrowheads="1"/>
          </p:cNvSpPr>
          <p:nvPr>
            <p:ph type="title" idx="4294967295"/>
          </p:nvPr>
        </p:nvSpPr>
        <p:spPr>
          <a:xfrm>
            <a:off x="0" y="274638"/>
            <a:ext cx="8229600" cy="1143000"/>
          </a:xfrm>
        </p:spPr>
        <p:txBody>
          <a:bodyPr>
            <a:normAutofit fontScale="90000"/>
          </a:bodyPr>
          <a:lstStyle/>
          <a:p>
            <a:pPr eaLnBrk="1" hangingPunct="1"/>
            <a:r>
              <a:rPr lang="en-US" dirty="0" smtClean="0"/>
              <a:t>a double axiological axis helps identify key issues</a:t>
            </a:r>
          </a:p>
        </p:txBody>
      </p:sp>
      <p:graphicFrame>
        <p:nvGraphicFramePr>
          <p:cNvPr id="22551" name="Group 23"/>
          <p:cNvGraphicFramePr>
            <a:graphicFrameLocks noGrp="1"/>
          </p:cNvGraphicFramePr>
          <p:nvPr>
            <p:ph sz="half" idx="4294967295"/>
          </p:nvPr>
        </p:nvGraphicFramePr>
        <p:xfrm>
          <a:off x="685800" y="1676400"/>
          <a:ext cx="7931150" cy="4460089"/>
        </p:xfrm>
        <a:graphic>
          <a:graphicData uri="http://schemas.openxmlformats.org/drawingml/2006/table">
            <a:tbl>
              <a:tblPr/>
              <a:tblGrid>
                <a:gridCol w="2768600"/>
                <a:gridCol w="2519363"/>
                <a:gridCol w="2643187"/>
              </a:tblGrid>
              <a:tr h="458020">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2400" b="1" i="0" u="none" strike="noStrike" cap="none" normalizeH="0" baseline="0" dirty="0" smtClean="0">
                          <a:ln>
                            <a:noFill/>
                          </a:ln>
                          <a:solidFill>
                            <a:schemeClr val="tx1"/>
                          </a:solidFill>
                          <a:effectLst/>
                          <a:latin typeface="Arial" charset="0"/>
                        </a:rPr>
                        <a:t>Axis of Truth</a:t>
                      </a:r>
                      <a:endParaRPr kumimoji="1" lang="en-US" sz="20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gridSpan="2">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2400" b="1" i="0" u="none" strike="noStrike" cap="none" normalizeH="0" baseline="0" dirty="0" smtClean="0">
                          <a:ln>
                            <a:noFill/>
                          </a:ln>
                          <a:solidFill>
                            <a:schemeClr val="tx1"/>
                          </a:solidFill>
                          <a:effectLst/>
                          <a:latin typeface="Arial" charset="0"/>
                        </a:rPr>
                        <a:t>Axis of Social Responsibility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hMerge="1">
                  <a:txBody>
                    <a:bodyPr/>
                    <a:lstStyle/>
                    <a:p>
                      <a:endParaRPr lang="en-US"/>
                    </a:p>
                  </a:txBody>
                  <a:tcPr/>
                </a:tc>
              </a:tr>
              <a:tr h="599590">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800" b="0" i="0" u="none" strike="noStrike" cap="none" normalizeH="0" baseline="0" smtClean="0">
                          <a:ln>
                            <a:noFill/>
                          </a:ln>
                          <a:solidFill>
                            <a:schemeClr val="tx1"/>
                          </a:solidFill>
                          <a:effectLst/>
                          <a:latin typeface="Arial" charset="0"/>
                        </a:rPr>
                        <a:t>Academic Integrity</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400" b="0" i="0" u="none" strike="noStrike" cap="none" normalizeH="0" baseline="0" smtClean="0">
                          <a:ln>
                            <a:noFill/>
                          </a:ln>
                          <a:solidFill>
                            <a:schemeClr val="tx1"/>
                          </a:solidFill>
                          <a:effectLst/>
                          <a:latin typeface="Arial" charset="0"/>
                        </a:rPr>
                        <a:t>(Epistemic Research Values)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800" b="0" i="0" u="none" strike="noStrike" cap="none" normalizeH="0" baseline="0" dirty="0" smtClean="0">
                          <a:ln>
                            <a:noFill/>
                          </a:ln>
                          <a:solidFill>
                            <a:schemeClr val="tx1"/>
                          </a:solidFill>
                          <a:effectLst/>
                          <a:latin typeface="Arial" charset="0"/>
                        </a:rPr>
                        <a:t>Responsibility Issues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800" b="0" i="0" u="none" strike="noStrike" cap="none" normalizeH="0" baseline="0" smtClean="0">
                          <a:ln>
                            <a:noFill/>
                          </a:ln>
                          <a:solidFill>
                            <a:schemeClr val="tx1"/>
                          </a:solidFill>
                          <a:effectLst/>
                          <a:latin typeface="Arial" charset="0"/>
                        </a:rPr>
                        <a:t>Research Environment Issues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r>
              <a:tr h="3361989">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Confidentiality</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Integrity</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Intellectual Property</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Authorship</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Copyright</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Patents</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Trade marks and trade secrets</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Fabrication</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Falsification</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smtClean="0">
                          <a:ln>
                            <a:noFill/>
                          </a:ln>
                          <a:solidFill>
                            <a:schemeClr val="tx1"/>
                          </a:solidFill>
                          <a:effectLst/>
                          <a:latin typeface="Arial" charset="0"/>
                        </a:rPr>
                        <a:t>Plagiarism</a:t>
                      </a:r>
                      <a:endParaRPr kumimoji="1" lang="en-US" sz="2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Research with human subjects and human cells</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Vulnerable populations</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Informed consent</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Use of animals in research</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Public policy</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Commitment and relationship to industry</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Environmental protection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Mentorship</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Peer review</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Conflict of commitment</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Conflict of interest</a:t>
                      </a:r>
                    </a:p>
                    <a:p>
                      <a:pPr marL="0" marR="0" lvl="0" indent="0" algn="ctr" defTabSz="914400" rtl="0" eaLnBrk="1" fontAlgn="base" latinLnBrk="0" hangingPunct="1">
                        <a:lnSpc>
                          <a:spcPct val="100000"/>
                        </a:lnSpc>
                        <a:spcBef>
                          <a:spcPct val="20000"/>
                        </a:spcBef>
                        <a:spcAft>
                          <a:spcPct val="0"/>
                        </a:spcAft>
                        <a:buClr>
                          <a:srgbClr val="006600"/>
                        </a:buClr>
                        <a:buSzTx/>
                        <a:buFont typeface="Monotype Sorts" pitchFamily="2" charset="2"/>
                        <a:buNone/>
                        <a:tabLst/>
                      </a:pPr>
                      <a:r>
                        <a:rPr kumimoji="1" lang="en-US" sz="1600" b="0" i="0" u="none" strike="noStrike" cap="none" normalizeH="0" baseline="0" dirty="0" smtClean="0">
                          <a:ln>
                            <a:noFill/>
                          </a:ln>
                          <a:solidFill>
                            <a:schemeClr val="tx1"/>
                          </a:solidFill>
                          <a:effectLst/>
                          <a:latin typeface="Arial" charset="0"/>
                        </a:rPr>
                        <a:t>Responsible scientific record keeping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FF"/>
                    </a:solidFill>
                  </a:tcPr>
                </a:tc>
              </a:tr>
            </a:tbl>
          </a:graphicData>
        </a:graphic>
      </p:graphicFrame>
      <p:sp>
        <p:nvSpPr>
          <p:cNvPr id="82964" name="Footer Placeholder 3"/>
          <p:cNvSpPr txBox="1">
            <a:spLocks noGrp="1"/>
          </p:cNvSpPr>
          <p:nvPr/>
        </p:nvSpPr>
        <p:spPr bwMode="auto">
          <a:xfrm>
            <a:off x="1308100" y="6400800"/>
            <a:ext cx="6845300" cy="304800"/>
          </a:xfrm>
          <a:prstGeom prst="rect">
            <a:avLst/>
          </a:prstGeom>
          <a:noFill/>
          <a:ln w="9525">
            <a:noFill/>
            <a:miter lim="800000"/>
            <a:headEnd/>
            <a:tailEnd/>
          </a:ln>
        </p:spPr>
        <p:txBody>
          <a:bodyPr/>
          <a:lstStyle/>
          <a:p>
            <a:pPr algn="ctr" eaLnBrk="0" hangingPunct="0"/>
            <a:r>
              <a:rPr lang="en-US" sz="1400" b="1">
                <a:solidFill>
                  <a:srgbClr val="006600"/>
                </a:solidFill>
              </a:rPr>
              <a:t>GERESE – Faculty Retreat on Research Ethics - 2009</a:t>
            </a:r>
            <a:endParaRPr lang="en-US" sz="1400" b="1">
              <a:solidFill>
                <a:srgbClr val="008000"/>
              </a:solidFill>
            </a:endParaRPr>
          </a:p>
          <a:p>
            <a:pPr algn="ctr" eaLnBrk="0" hangingPunct="0"/>
            <a:endParaRPr lang="en-US" sz="1400" b="1">
              <a:solidFill>
                <a:srgbClr val="0066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74" name="Rectangle 582"/>
          <p:cNvSpPr>
            <a:spLocks noChangeArrowheads="1"/>
          </p:cNvSpPr>
          <p:nvPr/>
        </p:nvSpPr>
        <p:spPr bwMode="auto">
          <a:xfrm>
            <a:off x="142875" y="127000"/>
            <a:ext cx="8890000" cy="956138"/>
          </a:xfrm>
          <a:prstGeom prst="rect">
            <a:avLst/>
          </a:prstGeom>
          <a:gradFill rotWithShape="1">
            <a:gsLst>
              <a:gs pos="0">
                <a:srgbClr val="BBE0E3">
                  <a:gamma/>
                  <a:shade val="86275"/>
                  <a:invGamma/>
                  <a:alpha val="95000"/>
                </a:srgbClr>
              </a:gs>
              <a:gs pos="50000">
                <a:srgbClr val="BBE0E3">
                  <a:alpha val="20000"/>
                </a:srgbClr>
              </a:gs>
              <a:gs pos="100000">
                <a:srgbClr val="BBE0E3">
                  <a:gamma/>
                  <a:shade val="86275"/>
                  <a:invGamma/>
                  <a:alpha val="95000"/>
                </a:srgbClr>
              </a:gs>
            </a:gsLst>
            <a:lin ang="2700000" scaled="1"/>
          </a:gradFill>
          <a:ln w="9525">
            <a:solidFill>
              <a:srgbClr val="000000"/>
            </a:solidFill>
            <a:miter lim="800000"/>
            <a:headEnd/>
            <a:tailEnd/>
          </a:ln>
          <a:effectLst/>
        </p:spPr>
        <p:txBody>
          <a:bodyPr wrap="none" lIns="19044" tIns="9521" rIns="19044" bIns="9521" anchor="ctr"/>
          <a:lstStyle/>
          <a:p>
            <a:pPr eaLnBrk="0" hangingPunct="0">
              <a:defRPr/>
            </a:pPr>
            <a:endParaRPr lang="en-US" dirty="0">
              <a:solidFill>
                <a:srgbClr val="000000"/>
              </a:solidFill>
            </a:endParaRPr>
          </a:p>
        </p:txBody>
      </p:sp>
      <p:sp>
        <p:nvSpPr>
          <p:cNvPr id="34375" name="Text Box 583"/>
          <p:cNvSpPr txBox="1">
            <a:spLocks noChangeArrowheads="1"/>
          </p:cNvSpPr>
          <p:nvPr/>
        </p:nvSpPr>
        <p:spPr bwMode="auto">
          <a:xfrm>
            <a:off x="333375" y="247650"/>
            <a:ext cx="8509000" cy="666750"/>
          </a:xfrm>
          <a:prstGeom prst="rect">
            <a:avLst/>
          </a:prstGeom>
          <a:noFill/>
          <a:ln w="9525">
            <a:noFill/>
            <a:miter lim="800000"/>
            <a:headEnd/>
            <a:tailEnd/>
          </a:ln>
          <a:effectLst/>
        </p:spPr>
        <p:txBody>
          <a:bodyPr lIns="20246" tIns="10123" rIns="20246" bIns="10123">
            <a:spAutoFit/>
          </a:bodyPr>
          <a:lstStyle/>
          <a:p>
            <a:pPr algn="ctr" defTabSz="1044770">
              <a:defRPr/>
            </a:pPr>
            <a:r>
              <a:rPr lang="en-US" sz="2100" b="1" dirty="0">
                <a:solidFill>
                  <a:srgbClr val="000000"/>
                </a:solidFill>
                <a:effectLst>
                  <a:outerShdw blurRad="38100" dist="38100" dir="2700000" algn="tl">
                    <a:srgbClr val="C0C0C0"/>
                  </a:outerShdw>
                </a:effectLst>
              </a:rPr>
              <a:t>ANALISIS ETICA EN LA INVESTIGACION –</a:t>
            </a:r>
          </a:p>
          <a:p>
            <a:pPr algn="ctr" defTabSz="1044770">
              <a:defRPr/>
            </a:pPr>
            <a:r>
              <a:rPr lang="en-US" sz="2100" b="1" dirty="0">
                <a:solidFill>
                  <a:srgbClr val="000000"/>
                </a:solidFill>
                <a:effectLst>
                  <a:outerShdw blurRad="38100" dist="38100" dir="2700000" algn="tl">
                    <a:srgbClr val="C0C0C0"/>
                  </a:outerShdw>
                </a:effectLst>
              </a:rPr>
              <a:t>CASO: pH en Lagos (“</a:t>
            </a:r>
            <a:r>
              <a:rPr lang="en-US" sz="2100" b="1" dirty="0" err="1">
                <a:solidFill>
                  <a:srgbClr val="000000"/>
                </a:solidFill>
                <a:effectLst>
                  <a:outerShdw blurRad="38100" dist="38100" dir="2700000" algn="tl">
                    <a:srgbClr val="C0C0C0"/>
                  </a:outerShdw>
                </a:effectLst>
              </a:rPr>
              <a:t>pHish</a:t>
            </a:r>
            <a:r>
              <a:rPr lang="en-US" sz="2100" b="1" dirty="0">
                <a:solidFill>
                  <a:srgbClr val="000000"/>
                </a:solidFill>
                <a:effectLst>
                  <a:outerShdw blurRad="38100" dist="38100" dir="2700000" algn="tl">
                    <a:srgbClr val="C0C0C0"/>
                  </a:outerShdw>
                </a:effectLst>
              </a:rPr>
              <a:t> Tale”)</a:t>
            </a:r>
          </a:p>
        </p:txBody>
      </p:sp>
      <p:pic>
        <p:nvPicPr>
          <p:cNvPr id="24582" name="Picture 584" descr="nsflogo">
            <a:hlinkClick r:id="rId2"/>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8125" y="193675"/>
            <a:ext cx="873125" cy="842963"/>
          </a:xfrm>
          <a:prstGeom prst="rect">
            <a:avLst/>
          </a:prstGeom>
          <a:noFill/>
          <a:ln w="9525">
            <a:noFill/>
            <a:miter lim="800000"/>
            <a:headEnd/>
            <a:tailEnd/>
          </a:ln>
        </p:spPr>
      </p:pic>
      <p:pic>
        <p:nvPicPr>
          <p:cNvPr id="24583" name="Picture 585" descr="portico"/>
          <p:cNvPicPr>
            <a:picLocks noChangeAspect="1" noChangeArrowheads="1"/>
          </p:cNvPicPr>
          <p:nvPr/>
        </p:nvPicPr>
        <p:blipFill>
          <a:blip r:embed="rId4" cstate="print"/>
          <a:srcRect/>
          <a:stretch>
            <a:fillRect/>
          </a:stretch>
        </p:blipFill>
        <p:spPr bwMode="auto">
          <a:xfrm>
            <a:off x="8112125" y="209550"/>
            <a:ext cx="776288" cy="777875"/>
          </a:xfrm>
          <a:prstGeom prst="rect">
            <a:avLst/>
          </a:prstGeom>
          <a:noFill/>
          <a:ln w="9525">
            <a:noFill/>
            <a:miter lim="800000"/>
            <a:headEnd/>
            <a:tailEnd/>
          </a:ln>
        </p:spPr>
      </p:pic>
      <p:sp>
        <p:nvSpPr>
          <p:cNvPr id="34378" name="Text Box 586"/>
          <p:cNvSpPr txBox="1">
            <a:spLocks noChangeArrowheads="1"/>
          </p:cNvSpPr>
          <p:nvPr/>
        </p:nvSpPr>
        <p:spPr bwMode="auto">
          <a:xfrm>
            <a:off x="254000" y="1143000"/>
            <a:ext cx="8683625" cy="357188"/>
          </a:xfrm>
          <a:prstGeom prst="rect">
            <a:avLst/>
          </a:prstGeom>
          <a:noFill/>
          <a:ln w="9525">
            <a:noFill/>
            <a:miter lim="800000"/>
            <a:headEnd/>
            <a:tailEnd/>
          </a:ln>
          <a:effectLst/>
        </p:spPr>
        <p:txBody>
          <a:bodyPr lIns="19044" tIns="9521" rIns="19044" bIns="9521">
            <a:spAutoFit/>
          </a:bodyPr>
          <a:lstStyle/>
          <a:p>
            <a:pPr algn="ctr" defTabSz="1044770" eaLnBrk="0" hangingPunct="0">
              <a:defRPr/>
            </a:pPr>
            <a:r>
              <a:rPr lang="en-US" sz="1200" b="1" dirty="0">
                <a:solidFill>
                  <a:srgbClr val="000000"/>
                </a:solidFill>
                <a:effectLst>
                  <a:outerShdw blurRad="38100" dist="38100" dir="2700000" algn="tl">
                    <a:srgbClr val="C0C0C0"/>
                  </a:outerShdw>
                </a:effectLst>
              </a:rPr>
              <a:t>Rafael Tomas Victoria </a:t>
            </a:r>
            <a:r>
              <a:rPr lang="en-US" sz="1200" b="1" dirty="0" err="1">
                <a:solidFill>
                  <a:srgbClr val="000000"/>
                </a:solidFill>
                <a:effectLst>
                  <a:outerShdw blurRad="38100" dist="38100" dir="2700000" algn="tl">
                    <a:srgbClr val="C0C0C0"/>
                  </a:outerShdw>
                </a:effectLst>
              </a:rPr>
              <a:t>Bournigal</a:t>
            </a:r>
            <a:r>
              <a:rPr lang="en-US" sz="1200" b="1" dirty="0">
                <a:solidFill>
                  <a:srgbClr val="000000"/>
                </a:solidFill>
                <a:effectLst>
                  <a:outerShdw blurRad="38100" dist="38100" dir="2700000" algn="tl">
                    <a:srgbClr val="C0C0C0"/>
                  </a:outerShdw>
                </a:effectLst>
              </a:rPr>
              <a:t>, Juan Balbuena Merle</a:t>
            </a:r>
            <a:endParaRPr lang="en-US" sz="1200" b="1" baseline="30000" dirty="0">
              <a:solidFill>
                <a:srgbClr val="000000"/>
              </a:solidFill>
              <a:effectLst>
                <a:outerShdw blurRad="38100" dist="38100" dir="2700000" algn="tl">
                  <a:srgbClr val="C0C0C0"/>
                </a:outerShdw>
              </a:effectLst>
            </a:endParaRPr>
          </a:p>
          <a:p>
            <a:pPr algn="ctr" defTabSz="1044770" eaLnBrk="0" hangingPunct="0">
              <a:defRPr/>
            </a:pPr>
            <a:r>
              <a:rPr lang="en-US" sz="1000" b="1" dirty="0">
                <a:solidFill>
                  <a:srgbClr val="000000"/>
                </a:solidFill>
                <a:effectLst>
                  <a:outerShdw blurRad="38100" dist="38100" dir="2700000" algn="tl">
                    <a:srgbClr val="C0C0C0"/>
                  </a:outerShdw>
                </a:effectLst>
              </a:rPr>
              <a:t>University of Puerto Rico at </a:t>
            </a:r>
            <a:r>
              <a:rPr lang="en-US" sz="1000" b="1" dirty="0" err="1">
                <a:solidFill>
                  <a:srgbClr val="000000"/>
                </a:solidFill>
                <a:effectLst>
                  <a:outerShdw blurRad="38100" dist="38100" dir="2700000" algn="tl">
                    <a:srgbClr val="C0C0C0"/>
                  </a:outerShdw>
                </a:effectLst>
              </a:rPr>
              <a:t>Mayag</a:t>
            </a:r>
            <a:r>
              <a:rPr lang="en-US" sz="1000" b="1" dirty="0" err="1">
                <a:solidFill>
                  <a:srgbClr val="000000"/>
                </a:solidFill>
                <a:effectLst>
                  <a:outerShdw blurRad="38100" dist="38100" dir="2700000" algn="tl">
                    <a:srgbClr val="C0C0C0"/>
                  </a:outerShdw>
                </a:effectLst>
                <a:cs typeface="Arial" pitchFamily="34" charset="0"/>
              </a:rPr>
              <a:t>ü</a:t>
            </a:r>
            <a:r>
              <a:rPr lang="en-US" sz="1000" b="1" dirty="0" err="1">
                <a:solidFill>
                  <a:srgbClr val="000000"/>
                </a:solidFill>
                <a:effectLst>
                  <a:outerShdw blurRad="38100" dist="38100" dir="2700000" algn="tl">
                    <a:srgbClr val="C0C0C0"/>
                  </a:outerShdw>
                </a:effectLst>
              </a:rPr>
              <a:t>ez</a:t>
            </a:r>
            <a:r>
              <a:rPr lang="en-US" sz="1000" b="1" dirty="0">
                <a:solidFill>
                  <a:srgbClr val="000000"/>
                </a:solidFill>
                <a:effectLst>
                  <a:outerShdw blurRad="38100" dist="38100" dir="2700000" algn="tl">
                    <a:srgbClr val="C0C0C0"/>
                  </a:outerShdw>
                </a:effectLst>
              </a:rPr>
              <a:t>, Department of Engineering and Surveying</a:t>
            </a:r>
          </a:p>
        </p:txBody>
      </p:sp>
      <p:grpSp>
        <p:nvGrpSpPr>
          <p:cNvPr id="2" name="Group 590"/>
          <p:cNvGrpSpPr>
            <a:grpSpLocks/>
          </p:cNvGrpSpPr>
          <p:nvPr/>
        </p:nvGrpSpPr>
        <p:grpSpPr bwMode="auto">
          <a:xfrm>
            <a:off x="333375" y="4572000"/>
            <a:ext cx="2190750" cy="1608138"/>
            <a:chOff x="240" y="15536"/>
            <a:chExt cx="6624" cy="7462"/>
          </a:xfrm>
        </p:grpSpPr>
        <p:sp>
          <p:nvSpPr>
            <p:cNvPr id="24610" name="Rectangle 591"/>
            <p:cNvSpPr>
              <a:spLocks noChangeArrowheads="1"/>
            </p:cNvSpPr>
            <p:nvPr/>
          </p:nvSpPr>
          <p:spPr bwMode="auto">
            <a:xfrm>
              <a:off x="240" y="15536"/>
              <a:ext cx="6624" cy="6995"/>
            </a:xfrm>
            <a:prstGeom prst="rect">
              <a:avLst/>
            </a:prstGeom>
            <a:solidFill>
              <a:schemeClr val="bg1"/>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34384" name="Text Box 592"/>
            <p:cNvSpPr txBox="1">
              <a:spLocks noChangeArrowheads="1"/>
            </p:cNvSpPr>
            <p:nvPr/>
          </p:nvSpPr>
          <p:spPr bwMode="auto">
            <a:xfrm>
              <a:off x="288" y="15676"/>
              <a:ext cx="6528" cy="7322"/>
            </a:xfrm>
            <a:prstGeom prst="rect">
              <a:avLst/>
            </a:prstGeom>
            <a:solidFill>
              <a:schemeClr val="accent6">
                <a:alpha val="71000"/>
              </a:schemeClr>
            </a:solidFill>
            <a:ln w="9525">
              <a:noFill/>
              <a:miter lim="800000"/>
              <a:headEnd/>
              <a:tailEnd/>
            </a:ln>
            <a:effectLst/>
          </p:spPr>
          <p:txBody>
            <a:bodyPr>
              <a:spAutoFit/>
            </a:bodyPr>
            <a:lstStyle/>
            <a:p>
              <a:pPr marL="71415" indent="-71415" algn="just" eaLnBrk="0" hangingPunct="0">
                <a:lnSpc>
                  <a:spcPct val="115000"/>
                </a:lnSpc>
                <a:buFont typeface="+mj-lt"/>
                <a:buAutoNum type="alphaLcPeriod"/>
                <a:defRPr/>
              </a:pPr>
              <a:r>
                <a:rPr lang="en-US" sz="700" b="1" dirty="0">
                  <a:solidFill>
                    <a:srgbClr val="FFFFFF"/>
                  </a:solidFill>
                </a:rPr>
                <a:t>   </a:t>
              </a:r>
              <a:r>
                <a:rPr lang="es-DO" sz="700" dirty="0">
                  <a:solidFill>
                    <a:srgbClr val="FFFFFF"/>
                  </a:solidFill>
                  <a:latin typeface="Calibri"/>
                  <a:ea typeface="Calibri"/>
                  <a:cs typeface="Times New Roman"/>
                </a:rPr>
                <a:t>Buscar resultados de estudios similares para intentar proveer una solución temporal, hasta tener los resultados del estudio propuesto sobre la causa.</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lphaLcPeriod"/>
                <a:defRPr/>
              </a:pPr>
              <a:r>
                <a:rPr lang="es-DO" sz="700" dirty="0">
                  <a:solidFill>
                    <a:srgbClr val="FFFFFF"/>
                  </a:solidFill>
                  <a:latin typeface="Calibri"/>
                  <a:ea typeface="Calibri"/>
                  <a:cs typeface="Times New Roman"/>
                </a:rPr>
                <a:t>Ver si hay disponibilidad de recursos para disminuir el tiempo del estudio, en caso de no haber fondos buscar auspicios.</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lphaLcPeriod"/>
                <a:defRPr/>
              </a:pPr>
              <a:r>
                <a:rPr lang="es-DO" sz="700" dirty="0">
                  <a:solidFill>
                    <a:srgbClr val="FFFFFF"/>
                  </a:solidFill>
                  <a:latin typeface="Calibri"/>
                  <a:ea typeface="Calibri"/>
                  <a:cs typeface="Times New Roman"/>
                </a:rPr>
                <a:t>Involucrarse con los ambientalistas, abogando en contra de las plantas eléctricas.</a:t>
              </a:r>
              <a:endParaRPr lang="en-US" sz="700" dirty="0">
                <a:solidFill>
                  <a:srgbClr val="FFFFFF"/>
                </a:solidFill>
                <a:latin typeface="Calibri"/>
                <a:ea typeface="Calibri"/>
                <a:cs typeface="Times New Roman"/>
              </a:endParaRPr>
            </a:p>
            <a:p>
              <a:pPr marL="71415" indent="-71415" algn="just" eaLnBrk="0" hangingPunct="0">
                <a:lnSpc>
                  <a:spcPct val="115000"/>
                </a:lnSpc>
                <a:spcAft>
                  <a:spcPts val="208"/>
                </a:spcAft>
                <a:buFont typeface="+mj-lt"/>
                <a:buAutoNum type="alphaLcPeriod"/>
                <a:defRPr/>
              </a:pPr>
              <a:r>
                <a:rPr lang="es-DO" sz="700" dirty="0">
                  <a:solidFill>
                    <a:srgbClr val="FFFFFF"/>
                  </a:solidFill>
                  <a:latin typeface="Calibri"/>
                  <a:ea typeface="Calibri"/>
                  <a:cs typeface="Times New Roman"/>
                </a:rPr>
                <a:t>Involucrarse con los ambientalistas dando su opinión profesional sobre las causa del problema en los lagos, especificando que no hay pruebas concretas.</a:t>
              </a:r>
              <a:endParaRPr lang="en-US" sz="700" dirty="0">
                <a:solidFill>
                  <a:srgbClr val="FFFFFF"/>
                </a:solidFill>
                <a:latin typeface="Calibri"/>
                <a:ea typeface="Calibri"/>
                <a:cs typeface="Times New Roman"/>
              </a:endParaRPr>
            </a:p>
          </p:txBody>
        </p:sp>
      </p:grpSp>
      <p:grpSp>
        <p:nvGrpSpPr>
          <p:cNvPr id="3" name="Group 593"/>
          <p:cNvGrpSpPr>
            <a:grpSpLocks/>
          </p:cNvGrpSpPr>
          <p:nvPr/>
        </p:nvGrpSpPr>
        <p:grpSpPr bwMode="auto">
          <a:xfrm>
            <a:off x="274417" y="1873330"/>
            <a:ext cx="2424333" cy="2222365"/>
            <a:chOff x="2408" y="5444"/>
            <a:chExt cx="6950" cy="10447"/>
          </a:xfrm>
          <a:solidFill>
            <a:schemeClr val="accent6">
              <a:alpha val="29000"/>
            </a:schemeClr>
          </a:solidFill>
        </p:grpSpPr>
        <p:sp>
          <p:nvSpPr>
            <p:cNvPr id="34386" name="Rectangle 594"/>
            <p:cNvSpPr>
              <a:spLocks noChangeArrowheads="1"/>
            </p:cNvSpPr>
            <p:nvPr/>
          </p:nvSpPr>
          <p:spPr bwMode="auto">
            <a:xfrm>
              <a:off x="2408" y="5812"/>
              <a:ext cx="6950" cy="10079"/>
            </a:xfrm>
            <a:prstGeom prst="rect">
              <a:avLst/>
            </a:prstGeom>
            <a:grpFill/>
            <a:ln w="9525">
              <a:solidFill>
                <a:schemeClr val="tx1"/>
              </a:solidFill>
              <a:miter lim="800000"/>
              <a:headEnd/>
              <a:tailEnd/>
            </a:ln>
            <a:effectLst/>
          </p:spPr>
          <p:txBody>
            <a:bodyPr wrap="none" anchor="ctr"/>
            <a:lstStyle/>
            <a:p>
              <a:pPr eaLnBrk="0" hangingPunct="0">
                <a:defRPr/>
              </a:pPr>
              <a:endParaRPr lang="en-US" dirty="0">
                <a:solidFill>
                  <a:srgbClr val="000000"/>
                </a:solidFill>
              </a:endParaRPr>
            </a:p>
          </p:txBody>
        </p:sp>
        <p:sp>
          <p:nvSpPr>
            <p:cNvPr id="34387" name="Text Box 595"/>
            <p:cNvSpPr txBox="1">
              <a:spLocks noChangeArrowheads="1"/>
            </p:cNvSpPr>
            <p:nvPr/>
          </p:nvSpPr>
          <p:spPr bwMode="auto">
            <a:xfrm>
              <a:off x="2451" y="5444"/>
              <a:ext cx="6816" cy="10186"/>
            </a:xfrm>
            <a:prstGeom prst="rect">
              <a:avLst/>
            </a:prstGeom>
            <a:grpFill/>
            <a:ln w="9525">
              <a:noFill/>
              <a:miter lim="800000"/>
              <a:headEnd/>
              <a:tailEnd/>
            </a:ln>
            <a:effectLst/>
          </p:spPr>
          <p:txBody>
            <a:bodyPr>
              <a:spAutoFit/>
            </a:bodyPr>
            <a:lstStyle/>
            <a:p>
              <a:pPr marL="73398" algn="just" defTabSz="1044770" eaLnBrk="0" hangingPunct="0">
                <a:defRPr/>
              </a:pPr>
              <a:r>
                <a:rPr lang="en-US" sz="600" b="1" dirty="0">
                  <a:solidFill>
                    <a:srgbClr val="FFFFFF"/>
                  </a:solidFill>
                </a:rPr>
                <a:t> </a:t>
              </a: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El número de peces en ciertos lagos ha ido disminuyendo.</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La EPA impulsa un estudio auspiciado por el gobierno, en el cual participa el Dr. Tom.</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El estudio indico que el pH de los lagos ha disminuido considerablemente.</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El pH bajo es mortal para ciertas especies de peces.</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Tom sospecha que la causa del problema son las plantas eléctricas en el área adyacente a los lagos, pero los resultados del estudio no son suficientes para probarlo.</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Se planifica otro estudio de cinco años, pero en este periodo la mayoría de los peces habrán desaparecido.</a:t>
              </a:r>
              <a:endParaRPr lang="en-US" sz="700" dirty="0">
                <a:solidFill>
                  <a:srgbClr val="FFFFFF"/>
                </a:solidFill>
                <a:latin typeface="Calibri"/>
                <a:ea typeface="Calibri"/>
                <a:cs typeface="Times New Roman"/>
              </a:endParaRPr>
            </a:p>
            <a:p>
              <a:pPr marL="71415" indent="-71415" algn="just" eaLnBrk="0" hangingPunct="0">
                <a:lnSpc>
                  <a:spcPct val="115000"/>
                </a:lnSpc>
                <a:buFont typeface="+mj-lt"/>
                <a:buAutoNum type="arabicPeriod"/>
                <a:defRPr/>
              </a:pPr>
              <a:r>
                <a:rPr lang="es-DO" sz="700" dirty="0">
                  <a:solidFill>
                    <a:srgbClr val="FFFFFF"/>
                  </a:solidFill>
                  <a:latin typeface="Calibri"/>
                  <a:ea typeface="Calibri"/>
                  <a:cs typeface="Times New Roman"/>
                </a:rPr>
                <a:t>Tom tiene conexiones en un grupo ambientalista que promueve la relocalización de las plantas eléctricas.</a:t>
              </a:r>
              <a:endParaRPr lang="en-US" sz="700" dirty="0">
                <a:solidFill>
                  <a:srgbClr val="FFFFFF"/>
                </a:solidFill>
                <a:latin typeface="Calibri"/>
                <a:ea typeface="Calibri"/>
                <a:cs typeface="Times New Roman"/>
              </a:endParaRPr>
            </a:p>
            <a:p>
              <a:pPr marL="71415" indent="-71415" algn="just" eaLnBrk="0" hangingPunct="0">
                <a:lnSpc>
                  <a:spcPct val="115000"/>
                </a:lnSpc>
                <a:spcAft>
                  <a:spcPts val="208"/>
                </a:spcAft>
                <a:buFont typeface="+mj-lt"/>
                <a:buAutoNum type="arabicPeriod"/>
                <a:defRPr/>
              </a:pPr>
              <a:r>
                <a:rPr lang="es-DO" sz="700" dirty="0">
                  <a:solidFill>
                    <a:srgbClr val="FFFFFF"/>
                  </a:solidFill>
                  <a:latin typeface="Calibri"/>
                  <a:ea typeface="Calibri"/>
                  <a:cs typeface="Times New Roman"/>
                </a:rPr>
                <a:t>Tom posee dudas sobre involucrarse con los ambientalistas sin tener pruebas  concretas de la causa del problema.</a:t>
              </a:r>
              <a:endParaRPr lang="en-US" sz="700" dirty="0">
                <a:solidFill>
                  <a:srgbClr val="FFFFFF"/>
                </a:solidFill>
                <a:latin typeface="Calibri"/>
                <a:ea typeface="Calibri"/>
                <a:cs typeface="Times New Roman"/>
              </a:endParaRPr>
            </a:p>
          </p:txBody>
        </p:sp>
      </p:grpSp>
      <p:sp>
        <p:nvSpPr>
          <p:cNvPr id="34388" name="Text Box 596"/>
          <p:cNvSpPr txBox="1">
            <a:spLocks noChangeArrowheads="1"/>
          </p:cNvSpPr>
          <p:nvPr/>
        </p:nvSpPr>
        <p:spPr bwMode="auto">
          <a:xfrm>
            <a:off x="571500" y="4318000"/>
            <a:ext cx="1519238" cy="157163"/>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lIns="19044" tIns="9521" rIns="19044" bIns="9521">
            <a:spAutoFit/>
          </a:bodyPr>
          <a:lstStyle/>
          <a:p>
            <a:pPr defTabSz="1044770" eaLnBrk="0" hangingPunct="0">
              <a:defRPr/>
            </a:pPr>
            <a:r>
              <a:rPr lang="en-US" sz="900" b="1" dirty="0" err="1">
                <a:solidFill>
                  <a:srgbClr val="000000"/>
                </a:solidFill>
                <a:effectLst>
                  <a:outerShdw blurRad="38100" dist="38100" dir="2700000" algn="tl">
                    <a:srgbClr val="FFFFFF"/>
                  </a:outerShdw>
                </a:effectLst>
              </a:rPr>
              <a:t>Posibles</a:t>
            </a:r>
            <a:r>
              <a:rPr lang="en-US" sz="900" b="1" dirty="0">
                <a:solidFill>
                  <a:srgbClr val="000000"/>
                </a:solidFill>
                <a:effectLst>
                  <a:outerShdw blurRad="38100" dist="38100" dir="2700000" algn="tl">
                    <a:srgbClr val="FFFFFF"/>
                  </a:outerShdw>
                </a:effectLst>
              </a:rPr>
              <a:t> </a:t>
            </a:r>
            <a:r>
              <a:rPr lang="en-US" sz="900" b="1" dirty="0" err="1">
                <a:solidFill>
                  <a:srgbClr val="000000"/>
                </a:solidFill>
                <a:effectLst>
                  <a:outerShdw blurRad="38100" dist="38100" dir="2700000" algn="tl">
                    <a:srgbClr val="FFFFFF"/>
                  </a:outerShdw>
                </a:effectLst>
              </a:rPr>
              <a:t>cursos</a:t>
            </a:r>
            <a:r>
              <a:rPr lang="en-US" sz="900" b="1" dirty="0">
                <a:solidFill>
                  <a:srgbClr val="000000"/>
                </a:solidFill>
                <a:effectLst>
                  <a:outerShdw blurRad="38100" dist="38100" dir="2700000" algn="tl">
                    <a:srgbClr val="FFFFFF"/>
                  </a:outerShdw>
                </a:effectLst>
              </a:rPr>
              <a:t> de </a:t>
            </a:r>
            <a:r>
              <a:rPr lang="en-US" sz="900" b="1" dirty="0" err="1">
                <a:solidFill>
                  <a:srgbClr val="000000"/>
                </a:solidFill>
                <a:effectLst>
                  <a:outerShdw blurRad="38100" dist="38100" dir="2700000" algn="tl">
                    <a:srgbClr val="FFFFFF"/>
                  </a:outerShdw>
                </a:effectLst>
              </a:rPr>
              <a:t>acción</a:t>
            </a:r>
            <a:r>
              <a:rPr lang="en-US" sz="900" b="1" dirty="0">
                <a:solidFill>
                  <a:srgbClr val="000000"/>
                </a:solidFill>
                <a:effectLst>
                  <a:outerShdw blurRad="38100" dist="38100" dir="2700000" algn="tl">
                    <a:srgbClr val="FFFFFF"/>
                  </a:outerShdw>
                </a:effectLst>
              </a:rPr>
              <a:t>.</a:t>
            </a:r>
          </a:p>
        </p:txBody>
      </p:sp>
      <p:sp>
        <p:nvSpPr>
          <p:cNvPr id="34389" name="Text Box 597"/>
          <p:cNvSpPr txBox="1">
            <a:spLocks noChangeArrowheads="1"/>
          </p:cNvSpPr>
          <p:nvPr/>
        </p:nvSpPr>
        <p:spPr bwMode="auto">
          <a:xfrm>
            <a:off x="706438" y="1730375"/>
            <a:ext cx="1379537" cy="157163"/>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lIns="19044" tIns="9521" rIns="19044" bIns="9521">
            <a:spAutoFit/>
          </a:bodyPr>
          <a:lstStyle/>
          <a:p>
            <a:pPr defTabSz="1044770" eaLnBrk="0" hangingPunct="0">
              <a:defRPr/>
            </a:pPr>
            <a:r>
              <a:rPr lang="en-US" sz="900" b="1" dirty="0" err="1">
                <a:solidFill>
                  <a:srgbClr val="000000"/>
                </a:solidFill>
                <a:effectLst>
                  <a:outerShdw blurRad="38100" dist="38100" dir="2700000" algn="tl">
                    <a:srgbClr val="FFFFFF"/>
                  </a:outerShdw>
                </a:effectLst>
              </a:rPr>
              <a:t>Presentaci</a:t>
            </a:r>
            <a:r>
              <a:rPr lang="es-DO" sz="900" b="1" dirty="0" err="1">
                <a:solidFill>
                  <a:srgbClr val="000000"/>
                </a:solidFill>
              </a:rPr>
              <a:t>ón</a:t>
            </a:r>
            <a:r>
              <a:rPr lang="es-DO" sz="900" b="1" dirty="0">
                <a:solidFill>
                  <a:srgbClr val="000000"/>
                </a:solidFill>
              </a:rPr>
              <a:t> </a:t>
            </a:r>
            <a:r>
              <a:rPr lang="en-US" sz="900" b="1" dirty="0">
                <a:solidFill>
                  <a:srgbClr val="000000"/>
                </a:solidFill>
                <a:effectLst>
                  <a:outerShdw blurRad="38100" dist="38100" dir="2700000" algn="tl">
                    <a:srgbClr val="FFFFFF"/>
                  </a:outerShdw>
                </a:effectLst>
              </a:rPr>
              <a:t>de </a:t>
            </a:r>
            <a:r>
              <a:rPr lang="en-US" sz="900" b="1" dirty="0" err="1">
                <a:solidFill>
                  <a:srgbClr val="000000"/>
                </a:solidFill>
                <a:effectLst>
                  <a:outerShdw blurRad="38100" dist="38100" dir="2700000" algn="tl">
                    <a:srgbClr val="FFFFFF"/>
                  </a:outerShdw>
                </a:effectLst>
              </a:rPr>
              <a:t>Hechos</a:t>
            </a:r>
            <a:endParaRPr lang="en-US" sz="900" b="1" dirty="0">
              <a:solidFill>
                <a:srgbClr val="000000"/>
              </a:solidFill>
              <a:effectLst>
                <a:outerShdw blurRad="38100" dist="38100" dir="2700000" algn="tl">
                  <a:srgbClr val="FFFFFF"/>
                </a:outerShdw>
              </a:effectLst>
            </a:endParaRPr>
          </a:p>
        </p:txBody>
      </p:sp>
      <p:sp>
        <p:nvSpPr>
          <p:cNvPr id="34444" name="Text Box 652"/>
          <p:cNvSpPr txBox="1">
            <a:spLocks noChangeArrowheads="1"/>
          </p:cNvSpPr>
          <p:nvPr/>
        </p:nvSpPr>
        <p:spPr bwMode="auto">
          <a:xfrm>
            <a:off x="6635750" y="1730375"/>
            <a:ext cx="1398588" cy="157163"/>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lIns="19044" tIns="9521" rIns="19044" bIns="9521">
            <a:spAutoFit/>
          </a:bodyPr>
          <a:lstStyle/>
          <a:p>
            <a:pPr defTabSz="1044770" eaLnBrk="0" hangingPunct="0">
              <a:defRPr/>
            </a:pPr>
            <a:r>
              <a:rPr lang="en-US" sz="900" b="1" dirty="0" err="1">
                <a:solidFill>
                  <a:srgbClr val="000000"/>
                </a:solidFill>
                <a:effectLst>
                  <a:outerShdw blurRad="38100" dist="38100" dir="2700000" algn="tl">
                    <a:srgbClr val="FFFFFF"/>
                  </a:outerShdw>
                </a:effectLst>
              </a:rPr>
              <a:t>Consecuencias</a:t>
            </a:r>
            <a:r>
              <a:rPr lang="en-US" sz="900" b="1" dirty="0">
                <a:solidFill>
                  <a:srgbClr val="000000"/>
                </a:solidFill>
                <a:effectLst>
                  <a:outerShdw blurRad="38100" dist="38100" dir="2700000" algn="tl">
                    <a:srgbClr val="FFFFFF"/>
                  </a:outerShdw>
                </a:effectLst>
              </a:rPr>
              <a:t> / </a:t>
            </a:r>
            <a:r>
              <a:rPr lang="en-US" sz="900" b="1" dirty="0" err="1">
                <a:solidFill>
                  <a:srgbClr val="000000"/>
                </a:solidFill>
                <a:effectLst>
                  <a:outerShdw blurRad="38100" dist="38100" dir="2700000" algn="tl">
                    <a:srgbClr val="FFFFFF"/>
                  </a:outerShdw>
                </a:effectLst>
              </a:rPr>
              <a:t>Valores</a:t>
            </a:r>
            <a:endParaRPr lang="en-US" sz="900" b="1" dirty="0">
              <a:solidFill>
                <a:srgbClr val="000000"/>
              </a:solidFill>
              <a:effectLst>
                <a:outerShdw blurRad="38100" dist="38100" dir="2700000" algn="tl">
                  <a:srgbClr val="FFFFFF"/>
                </a:outerShdw>
              </a:effectLst>
            </a:endParaRPr>
          </a:p>
        </p:txBody>
      </p:sp>
      <p:grpSp>
        <p:nvGrpSpPr>
          <p:cNvPr id="4" name="Group 653"/>
          <p:cNvGrpSpPr>
            <a:grpSpLocks/>
          </p:cNvGrpSpPr>
          <p:nvPr/>
        </p:nvGrpSpPr>
        <p:grpSpPr bwMode="auto">
          <a:xfrm>
            <a:off x="3079750" y="4238625"/>
            <a:ext cx="2603500" cy="1063625"/>
            <a:chOff x="21527" y="15403"/>
            <a:chExt cx="6937" cy="4829"/>
          </a:xfrm>
        </p:grpSpPr>
        <p:sp>
          <p:nvSpPr>
            <p:cNvPr id="24608" name="Rectangle 654"/>
            <p:cNvSpPr>
              <a:spLocks noChangeArrowheads="1"/>
            </p:cNvSpPr>
            <p:nvPr/>
          </p:nvSpPr>
          <p:spPr bwMode="auto">
            <a:xfrm>
              <a:off x="21527" y="15403"/>
              <a:ext cx="6937" cy="4829"/>
            </a:xfrm>
            <a:prstGeom prst="rect">
              <a:avLst/>
            </a:prstGeom>
            <a:solidFill>
              <a:schemeClr val="bg1"/>
            </a:solidFill>
            <a:ln w="9525">
              <a:solidFill>
                <a:schemeClr val="tx1"/>
              </a:solidFill>
              <a:miter lim="800000"/>
              <a:headEnd/>
              <a:tailEnd/>
            </a:ln>
          </p:spPr>
          <p:txBody>
            <a:bodyPr wrap="none" anchor="ctr"/>
            <a:lstStyle/>
            <a:p>
              <a:pPr eaLnBrk="0" hangingPunct="0"/>
              <a:endParaRPr lang="en-US">
                <a:solidFill>
                  <a:srgbClr val="000000"/>
                </a:solidFill>
              </a:endParaRPr>
            </a:p>
          </p:txBody>
        </p:sp>
        <p:sp>
          <p:nvSpPr>
            <p:cNvPr id="24609" name="Rectangle 655"/>
            <p:cNvSpPr>
              <a:spLocks noChangeArrowheads="1"/>
            </p:cNvSpPr>
            <p:nvPr/>
          </p:nvSpPr>
          <p:spPr bwMode="auto">
            <a:xfrm>
              <a:off x="21738" y="15763"/>
              <a:ext cx="6587" cy="4331"/>
            </a:xfrm>
            <a:prstGeom prst="rect">
              <a:avLst/>
            </a:prstGeom>
            <a:solidFill>
              <a:srgbClr val="008000">
                <a:alpha val="54901"/>
              </a:srgbClr>
            </a:solidFill>
            <a:ln w="9525">
              <a:noFill/>
              <a:miter lim="800000"/>
              <a:headEnd/>
              <a:tailEnd/>
            </a:ln>
          </p:spPr>
          <p:txBody>
            <a:bodyPr>
              <a:spAutoFit/>
            </a:bodyPr>
            <a:lstStyle/>
            <a:p>
              <a:pPr marL="69850" indent="-69850" algn="just" defTabSz="1044575" eaLnBrk="0" hangingPunct="0">
                <a:spcBef>
                  <a:spcPct val="50000"/>
                </a:spcBef>
              </a:pPr>
              <a:r>
                <a:rPr lang="es-ES" sz="700" i="1">
                  <a:solidFill>
                    <a:srgbClr val="000000"/>
                  </a:solidFill>
                </a:rPr>
                <a:t>“Suponga que Tom habló con Susan y ella le dice que el público no entiende las sutilezas de la investigación científica. Ella dice que para tener un impacto, Tom tendrá que presentar los resultados del estudio preliminar en los términos más amplios posibles y suavizar las incertidumbres. Tom no se siente cómodo con ese lenguaje tan definitivo, pero Susan insiste en esa postura. ¿Qué debe hacer Tom?”</a:t>
              </a:r>
            </a:p>
          </p:txBody>
        </p:sp>
      </p:grpSp>
      <p:sp>
        <p:nvSpPr>
          <p:cNvPr id="34448" name="Text Box 656"/>
          <p:cNvSpPr txBox="1">
            <a:spLocks noChangeArrowheads="1"/>
          </p:cNvSpPr>
          <p:nvPr/>
        </p:nvSpPr>
        <p:spPr bwMode="auto">
          <a:xfrm>
            <a:off x="3492500" y="4083050"/>
            <a:ext cx="1584325" cy="157163"/>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lIns="19044" tIns="9521" rIns="19044" bIns="9521">
            <a:spAutoFit/>
          </a:bodyPr>
          <a:lstStyle/>
          <a:p>
            <a:pPr defTabSz="1044770" eaLnBrk="0" hangingPunct="0">
              <a:defRPr/>
            </a:pPr>
            <a:r>
              <a:rPr lang="en-US" sz="900" b="1" dirty="0" err="1">
                <a:solidFill>
                  <a:srgbClr val="000000"/>
                </a:solidFill>
                <a:effectLst>
                  <a:outerShdw blurRad="38100" dist="38100" dir="2700000" algn="tl">
                    <a:srgbClr val="FFFFFF"/>
                  </a:outerShdw>
                </a:effectLst>
              </a:rPr>
              <a:t>Situación</a:t>
            </a:r>
            <a:r>
              <a:rPr lang="en-US" sz="900" b="1" dirty="0">
                <a:solidFill>
                  <a:srgbClr val="000000"/>
                </a:solidFill>
                <a:effectLst>
                  <a:outerShdw blurRad="38100" dist="38100" dir="2700000" algn="tl">
                    <a:srgbClr val="FFFFFF"/>
                  </a:outerShdw>
                </a:effectLst>
              </a:rPr>
              <a:t> </a:t>
            </a:r>
            <a:r>
              <a:rPr lang="en-US" sz="900" b="1" dirty="0" err="1">
                <a:solidFill>
                  <a:srgbClr val="000000"/>
                </a:solidFill>
                <a:effectLst>
                  <a:outerShdw blurRad="38100" dist="38100" dir="2700000" algn="tl">
                    <a:srgbClr val="FFFFFF"/>
                  </a:outerShdw>
                </a:effectLst>
              </a:rPr>
              <a:t>adicional</a:t>
            </a:r>
            <a:r>
              <a:rPr lang="en-US" sz="900" b="1" dirty="0">
                <a:solidFill>
                  <a:srgbClr val="000000"/>
                </a:solidFill>
                <a:effectLst>
                  <a:outerShdw blurRad="38100" dist="38100" dir="2700000" algn="tl">
                    <a:srgbClr val="FFFFFF"/>
                  </a:outerShdw>
                </a:effectLst>
              </a:rPr>
              <a:t> del </a:t>
            </a:r>
            <a:r>
              <a:rPr lang="en-US" sz="900" b="1" dirty="0" err="1">
                <a:solidFill>
                  <a:srgbClr val="000000"/>
                </a:solidFill>
                <a:effectLst>
                  <a:outerShdw blurRad="38100" dist="38100" dir="2700000" algn="tl">
                    <a:srgbClr val="FFFFFF"/>
                  </a:outerShdw>
                </a:effectLst>
              </a:rPr>
              <a:t>caso</a:t>
            </a:r>
            <a:endParaRPr lang="en-US" sz="900" b="1" dirty="0">
              <a:solidFill>
                <a:srgbClr val="000000"/>
              </a:solidFill>
              <a:effectLst>
                <a:outerShdw blurRad="38100" dist="38100" dir="2700000" algn="tl">
                  <a:srgbClr val="FFFFFF"/>
                </a:outerShdw>
              </a:effectLst>
            </a:endParaRPr>
          </a:p>
        </p:txBody>
      </p:sp>
      <p:sp>
        <p:nvSpPr>
          <p:cNvPr id="24592" name="Rectangle 654"/>
          <p:cNvSpPr>
            <a:spLocks noChangeArrowheads="1"/>
          </p:cNvSpPr>
          <p:nvPr/>
        </p:nvSpPr>
        <p:spPr bwMode="auto">
          <a:xfrm>
            <a:off x="6207125" y="1968500"/>
            <a:ext cx="2238375" cy="1936750"/>
          </a:xfrm>
          <a:prstGeom prst="rect">
            <a:avLst/>
          </a:prstGeom>
          <a:solidFill>
            <a:schemeClr val="bg1"/>
          </a:solidFill>
          <a:ln w="9525">
            <a:solidFill>
              <a:schemeClr val="tx1"/>
            </a:solidFill>
            <a:miter lim="800000"/>
            <a:headEnd/>
            <a:tailEnd/>
          </a:ln>
        </p:spPr>
        <p:txBody>
          <a:bodyPr wrap="none" lIns="19044" tIns="9521" rIns="19044" bIns="9521" anchor="ctr"/>
          <a:lstStyle/>
          <a:p>
            <a:pPr eaLnBrk="0" hangingPunct="0"/>
            <a:endParaRPr lang="en-US">
              <a:solidFill>
                <a:srgbClr val="000000"/>
              </a:solidFill>
            </a:endParaRPr>
          </a:p>
        </p:txBody>
      </p:sp>
      <p:sp>
        <p:nvSpPr>
          <p:cNvPr id="26" name="Rectangle 655"/>
          <p:cNvSpPr>
            <a:spLocks noChangeArrowheads="1"/>
          </p:cNvSpPr>
          <p:nvPr/>
        </p:nvSpPr>
        <p:spPr bwMode="auto">
          <a:xfrm>
            <a:off x="6270625" y="2000250"/>
            <a:ext cx="2127250" cy="1633538"/>
          </a:xfrm>
          <a:prstGeom prst="rect">
            <a:avLst/>
          </a:prstGeom>
          <a:solidFill>
            <a:schemeClr val="accent6">
              <a:alpha val="48000"/>
            </a:schemeClr>
          </a:solidFill>
          <a:ln w="9525">
            <a:noFill/>
            <a:miter lim="800000"/>
            <a:headEnd/>
            <a:tailEnd/>
          </a:ln>
          <a:effectLst/>
        </p:spPr>
        <p:txBody>
          <a:bodyPr lIns="19044" tIns="9521" rIns="19044" bIns="9521">
            <a:spAutoFit/>
          </a:bodyPr>
          <a:lstStyle/>
          <a:p>
            <a:pPr algn="just" eaLnBrk="0" hangingPunct="0">
              <a:lnSpc>
                <a:spcPct val="115000"/>
              </a:lnSpc>
              <a:spcAft>
                <a:spcPts val="208"/>
              </a:spcAft>
              <a:defRPr/>
            </a:pPr>
            <a:r>
              <a:rPr lang="es-DO" sz="700" dirty="0">
                <a:solidFill>
                  <a:srgbClr val="000000">
                    <a:lumMod val="95000"/>
                    <a:lumOff val="5000"/>
                  </a:srgbClr>
                </a:solidFill>
                <a:latin typeface="Calibri"/>
                <a:ea typeface="Calibri"/>
                <a:cs typeface="Times New Roman"/>
              </a:rPr>
              <a:t>Para los cursos de acción a y b:</a:t>
            </a:r>
            <a:endParaRPr lang="en-US" sz="700" dirty="0">
              <a:solidFill>
                <a:srgbClr val="000000">
                  <a:lumMod val="95000"/>
                  <a:lumOff val="5000"/>
                </a:srgbClr>
              </a:solidFill>
              <a:latin typeface="Calibri"/>
              <a:ea typeface="Calibri"/>
              <a:cs typeface="Times New Roman"/>
            </a:endParaRPr>
          </a:p>
          <a:p>
            <a:pPr marL="71415" indent="-71415" algn="just" eaLnBrk="0" hangingPunct="0">
              <a:lnSpc>
                <a:spcPct val="115000"/>
              </a:lnSpc>
              <a:buFont typeface="Calibri"/>
              <a:buChar char="-"/>
              <a:defRPr/>
            </a:pPr>
            <a:r>
              <a:rPr lang="es-DO" sz="700" dirty="0">
                <a:solidFill>
                  <a:srgbClr val="000000">
                    <a:lumMod val="95000"/>
                    <a:lumOff val="5000"/>
                  </a:srgbClr>
                </a:solidFill>
                <a:latin typeface="Calibri"/>
                <a:ea typeface="Calibri"/>
                <a:cs typeface="Times New Roman"/>
              </a:rPr>
              <a:t>Tom está cumpliendo con su deber de ser objetivo al no dar declaraciones sin fundamentos y mantenerse neutral.</a:t>
            </a:r>
            <a:endParaRPr lang="en-US" sz="700" dirty="0">
              <a:solidFill>
                <a:srgbClr val="000000">
                  <a:lumMod val="95000"/>
                  <a:lumOff val="5000"/>
                </a:srgbClr>
              </a:solidFill>
              <a:latin typeface="Calibri"/>
              <a:ea typeface="Calibri"/>
              <a:cs typeface="Times New Roman"/>
            </a:endParaRPr>
          </a:p>
          <a:p>
            <a:pPr marL="71415" indent="-71415" algn="just" eaLnBrk="0" hangingPunct="0">
              <a:lnSpc>
                <a:spcPct val="115000"/>
              </a:lnSpc>
              <a:spcAft>
                <a:spcPts val="208"/>
              </a:spcAft>
              <a:buFont typeface="Calibri"/>
              <a:buChar char="-"/>
              <a:defRPr/>
            </a:pPr>
            <a:r>
              <a:rPr lang="es-DO" sz="700" dirty="0">
                <a:solidFill>
                  <a:srgbClr val="000000">
                    <a:lumMod val="95000"/>
                    <a:lumOff val="5000"/>
                  </a:srgbClr>
                </a:solidFill>
                <a:latin typeface="Calibri"/>
                <a:ea typeface="Calibri"/>
                <a:cs typeface="Times New Roman"/>
              </a:rPr>
              <a:t>Intenta cumplir con su deber de proteger el medio ambiente sin comprometer su integridad profesional.</a:t>
            </a:r>
            <a:endParaRPr lang="en-US" sz="700" dirty="0">
              <a:solidFill>
                <a:srgbClr val="000000">
                  <a:lumMod val="95000"/>
                  <a:lumOff val="5000"/>
                </a:srgbClr>
              </a:solidFill>
              <a:latin typeface="Calibri"/>
              <a:ea typeface="Calibri"/>
              <a:cs typeface="Times New Roman"/>
            </a:endParaRPr>
          </a:p>
          <a:p>
            <a:pPr algn="just" eaLnBrk="0" hangingPunct="0">
              <a:lnSpc>
                <a:spcPct val="115000"/>
              </a:lnSpc>
              <a:spcAft>
                <a:spcPts val="208"/>
              </a:spcAft>
              <a:defRPr/>
            </a:pPr>
            <a:r>
              <a:rPr lang="es-DO" sz="700" dirty="0">
                <a:solidFill>
                  <a:srgbClr val="000000">
                    <a:lumMod val="95000"/>
                    <a:lumOff val="5000"/>
                  </a:srgbClr>
                </a:solidFill>
                <a:latin typeface="Calibri"/>
                <a:ea typeface="Calibri"/>
                <a:cs typeface="Times New Roman"/>
              </a:rPr>
              <a:t>Para curso de acción c:</a:t>
            </a:r>
            <a:endParaRPr lang="en-US" sz="700" dirty="0">
              <a:solidFill>
                <a:srgbClr val="000000">
                  <a:lumMod val="95000"/>
                  <a:lumOff val="5000"/>
                </a:srgbClr>
              </a:solidFill>
              <a:latin typeface="Calibri"/>
              <a:ea typeface="Calibri"/>
              <a:cs typeface="Times New Roman"/>
            </a:endParaRPr>
          </a:p>
          <a:p>
            <a:pPr marL="71415" indent="-71415" algn="just" eaLnBrk="0" hangingPunct="0">
              <a:lnSpc>
                <a:spcPct val="115000"/>
              </a:lnSpc>
              <a:spcAft>
                <a:spcPts val="208"/>
              </a:spcAft>
              <a:buFont typeface="Calibri"/>
              <a:buChar char="-"/>
              <a:defRPr/>
            </a:pPr>
            <a:r>
              <a:rPr lang="es-DO" sz="700" dirty="0">
                <a:solidFill>
                  <a:srgbClr val="000000">
                    <a:lumMod val="95000"/>
                    <a:lumOff val="5000"/>
                  </a:srgbClr>
                </a:solidFill>
                <a:latin typeface="Calibri"/>
                <a:ea typeface="Calibri"/>
                <a:cs typeface="Times New Roman"/>
              </a:rPr>
              <a:t>La reputación de Tom puede perjudicarse ante la comunidad científica.</a:t>
            </a:r>
            <a:endParaRPr lang="en-US" sz="700" dirty="0">
              <a:solidFill>
                <a:srgbClr val="000000">
                  <a:lumMod val="95000"/>
                  <a:lumOff val="5000"/>
                </a:srgbClr>
              </a:solidFill>
              <a:latin typeface="Calibri"/>
              <a:ea typeface="Calibri"/>
              <a:cs typeface="Times New Roman"/>
            </a:endParaRPr>
          </a:p>
          <a:p>
            <a:pPr algn="just" eaLnBrk="0" hangingPunct="0">
              <a:lnSpc>
                <a:spcPct val="115000"/>
              </a:lnSpc>
              <a:spcAft>
                <a:spcPts val="208"/>
              </a:spcAft>
              <a:defRPr/>
            </a:pPr>
            <a:r>
              <a:rPr lang="es-DO" sz="700" dirty="0">
                <a:solidFill>
                  <a:srgbClr val="000000">
                    <a:lumMod val="95000"/>
                    <a:lumOff val="5000"/>
                  </a:srgbClr>
                </a:solidFill>
                <a:latin typeface="Calibri"/>
                <a:ea typeface="Calibri"/>
                <a:cs typeface="Times New Roman"/>
              </a:rPr>
              <a:t>Para curso de acción d:</a:t>
            </a:r>
            <a:endParaRPr lang="en-US" sz="700" dirty="0">
              <a:solidFill>
                <a:srgbClr val="000000">
                  <a:lumMod val="95000"/>
                  <a:lumOff val="5000"/>
                </a:srgbClr>
              </a:solidFill>
              <a:latin typeface="Calibri"/>
              <a:ea typeface="Calibri"/>
              <a:cs typeface="Times New Roman"/>
            </a:endParaRPr>
          </a:p>
          <a:p>
            <a:pPr marL="71415" indent="-71415" algn="just" eaLnBrk="0" hangingPunct="0">
              <a:lnSpc>
                <a:spcPct val="115000"/>
              </a:lnSpc>
              <a:spcAft>
                <a:spcPts val="208"/>
              </a:spcAft>
              <a:buFont typeface="Calibri"/>
              <a:buChar char="-"/>
              <a:defRPr/>
            </a:pPr>
            <a:r>
              <a:rPr lang="es-DO" sz="700" dirty="0">
                <a:solidFill>
                  <a:srgbClr val="000000">
                    <a:lumMod val="95000"/>
                    <a:lumOff val="5000"/>
                  </a:srgbClr>
                </a:solidFill>
                <a:latin typeface="Calibri"/>
                <a:ea typeface="Calibri"/>
                <a:cs typeface="Times New Roman"/>
              </a:rPr>
              <a:t>La reputación de Tom se perjudicara por no mantener una posición neutral.</a:t>
            </a:r>
            <a:endParaRPr lang="en-US" sz="700" dirty="0">
              <a:solidFill>
                <a:srgbClr val="000000">
                  <a:lumMod val="95000"/>
                  <a:lumOff val="5000"/>
                </a:srgbClr>
              </a:solidFill>
              <a:latin typeface="Calibri"/>
              <a:ea typeface="Calibri"/>
              <a:cs typeface="Times New Roman"/>
            </a:endParaRPr>
          </a:p>
        </p:txBody>
      </p:sp>
      <p:sp>
        <p:nvSpPr>
          <p:cNvPr id="27" name="Text Box 656"/>
          <p:cNvSpPr txBox="1">
            <a:spLocks noChangeArrowheads="1"/>
          </p:cNvSpPr>
          <p:nvPr/>
        </p:nvSpPr>
        <p:spPr bwMode="auto">
          <a:xfrm>
            <a:off x="6302375" y="4046538"/>
            <a:ext cx="1852613" cy="157162"/>
          </a:xfrm>
          <a:prstGeom prst="rect">
            <a:avLst/>
          </a:prstGeom>
          <a:gradFill rotWithShape="1">
            <a:gsLst>
              <a:gs pos="0">
                <a:schemeClr val="accent1">
                  <a:gamma/>
                  <a:shade val="46275"/>
                  <a:invGamma/>
                </a:schemeClr>
              </a:gs>
              <a:gs pos="50000">
                <a:schemeClr val="accent1">
                  <a:alpha val="19000"/>
                </a:schemeClr>
              </a:gs>
              <a:gs pos="100000">
                <a:schemeClr val="accent1">
                  <a:gamma/>
                  <a:shade val="46275"/>
                  <a:invGamma/>
                </a:schemeClr>
              </a:gs>
            </a:gsLst>
            <a:lin ang="2700000" scaled="1"/>
          </a:gradFill>
          <a:ln w="9525">
            <a:noFill/>
            <a:miter lim="800000"/>
            <a:headEnd/>
            <a:tailEnd/>
          </a:ln>
          <a:effectLst/>
        </p:spPr>
        <p:txBody>
          <a:bodyPr wrap="none" lIns="19044" tIns="9521" rIns="19044" bIns="9521">
            <a:spAutoFit/>
          </a:bodyPr>
          <a:lstStyle/>
          <a:p>
            <a:pPr defTabSz="1044770" eaLnBrk="0" hangingPunct="0">
              <a:defRPr/>
            </a:pPr>
            <a:r>
              <a:rPr lang="en-US" sz="900" b="1" dirty="0" err="1">
                <a:solidFill>
                  <a:srgbClr val="000000"/>
                </a:solidFill>
                <a:effectLst>
                  <a:outerShdw blurRad="38100" dist="38100" dir="2700000" algn="tl">
                    <a:srgbClr val="FFFFFF"/>
                  </a:outerShdw>
                </a:effectLst>
              </a:rPr>
              <a:t>Cursos</a:t>
            </a:r>
            <a:r>
              <a:rPr lang="en-US" sz="900" b="1" dirty="0">
                <a:solidFill>
                  <a:srgbClr val="000000"/>
                </a:solidFill>
                <a:effectLst>
                  <a:outerShdw blurRad="38100" dist="38100" dir="2700000" algn="tl">
                    <a:srgbClr val="FFFFFF"/>
                  </a:outerShdw>
                </a:effectLst>
              </a:rPr>
              <a:t> de </a:t>
            </a:r>
            <a:r>
              <a:rPr lang="en-US" sz="900" b="1" dirty="0" err="1">
                <a:solidFill>
                  <a:srgbClr val="000000"/>
                </a:solidFill>
                <a:effectLst>
                  <a:outerShdw blurRad="38100" dist="38100" dir="2700000" algn="tl">
                    <a:srgbClr val="FFFFFF"/>
                  </a:outerShdw>
                </a:effectLst>
              </a:rPr>
              <a:t>acción</a:t>
            </a:r>
            <a:r>
              <a:rPr lang="en-US" sz="900" b="1" dirty="0">
                <a:solidFill>
                  <a:srgbClr val="000000"/>
                </a:solidFill>
                <a:effectLst>
                  <a:outerShdw blurRad="38100" dist="38100" dir="2700000" algn="tl">
                    <a:srgbClr val="FFFFFF"/>
                  </a:outerShdw>
                </a:effectLst>
              </a:rPr>
              <a:t> </a:t>
            </a:r>
            <a:r>
              <a:rPr lang="en-US" sz="900" b="1" dirty="0" err="1">
                <a:solidFill>
                  <a:srgbClr val="000000"/>
                </a:solidFill>
                <a:effectLst>
                  <a:outerShdw blurRad="38100" dist="38100" dir="2700000" algn="tl">
                    <a:srgbClr val="FFFFFF"/>
                  </a:outerShdw>
                </a:effectLst>
              </a:rPr>
              <a:t>recomendados</a:t>
            </a:r>
            <a:endParaRPr lang="en-US" sz="900" b="1" dirty="0">
              <a:solidFill>
                <a:srgbClr val="000000"/>
              </a:solidFill>
              <a:effectLst>
                <a:outerShdw blurRad="38100" dist="38100" dir="2700000" algn="tl">
                  <a:srgbClr val="FFFFFF"/>
                </a:outerShdw>
              </a:effectLst>
            </a:endParaRPr>
          </a:p>
        </p:txBody>
      </p:sp>
      <p:sp>
        <p:nvSpPr>
          <p:cNvPr id="24595" name="Rectangle 654"/>
          <p:cNvSpPr>
            <a:spLocks noChangeArrowheads="1"/>
          </p:cNvSpPr>
          <p:nvPr/>
        </p:nvSpPr>
        <p:spPr bwMode="auto">
          <a:xfrm>
            <a:off x="6254750" y="4286250"/>
            <a:ext cx="2206625" cy="746125"/>
          </a:xfrm>
          <a:prstGeom prst="rect">
            <a:avLst/>
          </a:prstGeom>
          <a:solidFill>
            <a:schemeClr val="bg1"/>
          </a:solidFill>
          <a:ln w="9525">
            <a:solidFill>
              <a:schemeClr val="tx1"/>
            </a:solidFill>
            <a:miter lim="800000"/>
            <a:headEnd/>
            <a:tailEnd/>
          </a:ln>
        </p:spPr>
        <p:txBody>
          <a:bodyPr wrap="none" lIns="19044" tIns="9521" rIns="19044" bIns="9521" anchor="ctr"/>
          <a:lstStyle/>
          <a:p>
            <a:pPr eaLnBrk="0" hangingPunct="0"/>
            <a:endParaRPr lang="en-US">
              <a:solidFill>
                <a:srgbClr val="000000"/>
              </a:solidFill>
            </a:endParaRPr>
          </a:p>
        </p:txBody>
      </p:sp>
      <p:sp>
        <p:nvSpPr>
          <p:cNvPr id="29" name="Rectangle 655"/>
          <p:cNvSpPr>
            <a:spLocks noChangeArrowheads="1"/>
          </p:cNvSpPr>
          <p:nvPr/>
        </p:nvSpPr>
        <p:spPr bwMode="auto">
          <a:xfrm>
            <a:off x="6302375" y="4318000"/>
            <a:ext cx="2127250" cy="520700"/>
          </a:xfrm>
          <a:prstGeom prst="rect">
            <a:avLst/>
          </a:prstGeom>
          <a:solidFill>
            <a:schemeClr val="accent6">
              <a:alpha val="48000"/>
            </a:schemeClr>
          </a:solidFill>
          <a:ln w="9525">
            <a:noFill/>
            <a:miter lim="800000"/>
            <a:headEnd/>
            <a:tailEnd/>
          </a:ln>
          <a:effectLst/>
        </p:spPr>
        <p:txBody>
          <a:bodyPr lIns="19044" tIns="9521" rIns="19044" bIns="9521">
            <a:spAutoFit/>
          </a:bodyPr>
          <a:lstStyle/>
          <a:p>
            <a:pPr algn="just" eaLnBrk="0" hangingPunct="0">
              <a:lnSpc>
                <a:spcPct val="115000"/>
              </a:lnSpc>
              <a:spcAft>
                <a:spcPts val="208"/>
              </a:spcAft>
              <a:defRPr/>
            </a:pPr>
            <a:r>
              <a:rPr lang="es-DO" sz="700" dirty="0">
                <a:solidFill>
                  <a:srgbClr val="000000">
                    <a:lumMod val="95000"/>
                    <a:lumOff val="5000"/>
                  </a:srgbClr>
                </a:solidFill>
                <a:latin typeface="Calibri"/>
                <a:ea typeface="Calibri"/>
                <a:cs typeface="Times New Roman"/>
              </a:rPr>
              <a:t>Recomendamos que Tom tome los cursos de acción a y b ya que en estos logra mantener su integridad profesional y a la misma vez está tratando de proteger el medio ambiente y la economía local del área de los lagos.</a:t>
            </a:r>
            <a:endParaRPr lang="en-US" sz="700" dirty="0">
              <a:solidFill>
                <a:srgbClr val="000000">
                  <a:lumMod val="95000"/>
                  <a:lumOff val="5000"/>
                </a:srgbClr>
              </a:solidFill>
              <a:latin typeface="Calibri"/>
              <a:ea typeface="Calibri"/>
              <a:cs typeface="Times New Roman"/>
            </a:endParaRPr>
          </a:p>
        </p:txBody>
      </p:sp>
      <p:sp>
        <p:nvSpPr>
          <p:cNvPr id="24597" name="Rectangle 654"/>
          <p:cNvSpPr>
            <a:spLocks noChangeArrowheads="1"/>
          </p:cNvSpPr>
          <p:nvPr/>
        </p:nvSpPr>
        <p:spPr bwMode="auto">
          <a:xfrm>
            <a:off x="5746750" y="5191125"/>
            <a:ext cx="2667000" cy="1190625"/>
          </a:xfrm>
          <a:prstGeom prst="rect">
            <a:avLst/>
          </a:prstGeom>
          <a:solidFill>
            <a:schemeClr val="bg1"/>
          </a:solidFill>
          <a:ln w="9525">
            <a:solidFill>
              <a:schemeClr val="tx1"/>
            </a:solidFill>
            <a:miter lim="800000"/>
            <a:headEnd/>
            <a:tailEnd/>
          </a:ln>
        </p:spPr>
        <p:txBody>
          <a:bodyPr wrap="none" lIns="19044" tIns="9521" rIns="19044" bIns="9521" anchor="ctr"/>
          <a:lstStyle/>
          <a:p>
            <a:pPr eaLnBrk="0" hangingPunct="0"/>
            <a:endParaRPr lang="en-US">
              <a:solidFill>
                <a:srgbClr val="000000"/>
              </a:solidFill>
            </a:endParaRPr>
          </a:p>
        </p:txBody>
      </p:sp>
      <p:sp>
        <p:nvSpPr>
          <p:cNvPr id="24598" name="Rectangle 655"/>
          <p:cNvSpPr>
            <a:spLocks noChangeArrowheads="1"/>
          </p:cNvSpPr>
          <p:nvPr/>
        </p:nvSpPr>
        <p:spPr bwMode="auto">
          <a:xfrm>
            <a:off x="5810250" y="5254625"/>
            <a:ext cx="2555875" cy="885825"/>
          </a:xfrm>
          <a:prstGeom prst="rect">
            <a:avLst/>
          </a:prstGeom>
          <a:solidFill>
            <a:srgbClr val="008000">
              <a:alpha val="54901"/>
            </a:srgbClr>
          </a:solidFill>
          <a:ln w="9525">
            <a:noFill/>
            <a:miter lim="800000"/>
            <a:headEnd/>
            <a:tailEnd/>
          </a:ln>
        </p:spPr>
        <p:txBody>
          <a:bodyPr lIns="19044" tIns="9521" rIns="19044" bIns="9521">
            <a:spAutoFit/>
          </a:bodyPr>
          <a:lstStyle/>
          <a:p>
            <a:pPr marL="69850" indent="-69850" algn="just" defTabSz="1044575" eaLnBrk="0" hangingPunct="0">
              <a:lnSpc>
                <a:spcPct val="115000"/>
              </a:lnSpc>
              <a:spcBef>
                <a:spcPct val="50000"/>
              </a:spcBef>
            </a:pPr>
            <a:r>
              <a:rPr lang="es-ES" sz="700" i="1">
                <a:solidFill>
                  <a:srgbClr val="000000"/>
                </a:solidFill>
              </a:rPr>
              <a:t>Si Susan insiste en mantener esta postura creemos que Tom no debería involucrarse con este grupo ya que su deber como investigador no le permite tener una posición definitiva sin tener pruebas contundentes. Debería presentar a Susan la opción de dar su opinión profesional sobre la posible causa de la disminución de pH, especificando que se basa en sus años de experiencia y no en los resultados del estudio.</a:t>
            </a:r>
          </a:p>
        </p:txBody>
      </p:sp>
      <p:sp>
        <p:nvSpPr>
          <p:cNvPr id="33" name="Bent-Up Arrow 32"/>
          <p:cNvSpPr/>
          <p:nvPr/>
        </p:nvSpPr>
        <p:spPr bwMode="auto">
          <a:xfrm rot="5400000">
            <a:off x="4548187" y="4802188"/>
            <a:ext cx="714375" cy="1714500"/>
          </a:xfrm>
          <a:prstGeom prst="bentUpArrow">
            <a:avLst/>
          </a:prstGeom>
          <a:solidFill>
            <a:srgbClr val="008000">
              <a:alpha val="66000"/>
            </a:srgbClr>
          </a:solidFill>
          <a:ln w="9525" cap="flat" cmpd="sng" algn="ctr">
            <a:solidFill>
              <a:schemeClr val="tx1"/>
            </a:solidFill>
            <a:prstDash val="solid"/>
            <a:round/>
            <a:headEnd type="none" w="med" len="med"/>
            <a:tailEnd type="none" w="med" len="med"/>
          </a:ln>
          <a:effectLst/>
        </p:spPr>
        <p:txBody>
          <a:bodyPr lIns="19044" tIns="9521" rIns="19044" bIns="9521"/>
          <a:lstStyle/>
          <a:p>
            <a:pPr defTabSz="914174" eaLnBrk="0" hangingPunct="0">
              <a:defRPr/>
            </a:pPr>
            <a:endParaRPr lang="en-US" b="1" dirty="0">
              <a:ln w="18000">
                <a:solidFill>
                  <a:srgbClr val="333399">
                    <a:satMod val="140000"/>
                  </a:srgbClr>
                </a:solidFill>
                <a:prstDash val="solid"/>
                <a:miter lim="800000"/>
              </a:ln>
              <a:noFill/>
              <a:effectLst>
                <a:outerShdw blurRad="25500" dist="23000" dir="7020000" algn="tl">
                  <a:srgbClr val="000000">
                    <a:alpha val="50000"/>
                  </a:srgbClr>
                </a:outerShdw>
              </a:effectLst>
            </a:endParaRPr>
          </a:p>
        </p:txBody>
      </p:sp>
      <p:pic>
        <p:nvPicPr>
          <p:cNvPr id="1026" name="Picture 2" descr="http://www.hormiga.org/fondosescritorio/wallpapers/La-Naturaleza/lagos/Lake-Snow-Mountain-Wabamun-Lake-Alberta-Canada.jpg"/>
          <p:cNvPicPr>
            <a:picLocks noChangeAspect="1" noChangeArrowheads="1"/>
          </p:cNvPicPr>
          <p:nvPr/>
        </p:nvPicPr>
        <p:blipFill>
          <a:blip r:embed="rId5" cstate="print"/>
          <a:srcRect/>
          <a:stretch>
            <a:fillRect/>
          </a:stretch>
        </p:blipFill>
        <p:spPr bwMode="auto">
          <a:xfrm>
            <a:off x="3238500" y="1920875"/>
            <a:ext cx="2398713" cy="1798638"/>
          </a:xfrm>
          <a:prstGeom prst="rect">
            <a:avLst/>
          </a:prstGeom>
          <a:noFill/>
          <a:ln w="127000" cmpd="dbl">
            <a:solidFill>
              <a:schemeClr val="accent6">
                <a:lumMod val="50000"/>
              </a:schemeClr>
            </a:solidFill>
          </a:ln>
        </p:spPr>
      </p:pic>
      <p:cxnSp>
        <p:nvCxnSpPr>
          <p:cNvPr id="24601" name="Straight Connector 41"/>
          <p:cNvCxnSpPr>
            <a:cxnSpLocks noChangeShapeType="1"/>
          </p:cNvCxnSpPr>
          <p:nvPr/>
        </p:nvCxnSpPr>
        <p:spPr bwMode="auto">
          <a:xfrm rot="5400000">
            <a:off x="1857375" y="5286375"/>
            <a:ext cx="1968500" cy="0"/>
          </a:xfrm>
          <a:prstGeom prst="line">
            <a:avLst/>
          </a:prstGeom>
          <a:noFill/>
          <a:ln w="9525" algn="ctr">
            <a:solidFill>
              <a:schemeClr val="tx1"/>
            </a:solidFill>
            <a:round/>
            <a:headEnd/>
            <a:tailEnd/>
          </a:ln>
        </p:spPr>
      </p:cxnSp>
      <p:cxnSp>
        <p:nvCxnSpPr>
          <p:cNvPr id="24602" name="Straight Connector 56"/>
          <p:cNvCxnSpPr>
            <a:cxnSpLocks noChangeShapeType="1"/>
          </p:cNvCxnSpPr>
          <p:nvPr/>
        </p:nvCxnSpPr>
        <p:spPr bwMode="auto">
          <a:xfrm rot="10800000">
            <a:off x="365125" y="1619250"/>
            <a:ext cx="2206625" cy="0"/>
          </a:xfrm>
          <a:prstGeom prst="line">
            <a:avLst/>
          </a:prstGeom>
          <a:noFill/>
          <a:ln w="9525" algn="ctr">
            <a:solidFill>
              <a:schemeClr val="tx1"/>
            </a:solidFill>
            <a:round/>
            <a:headEnd/>
            <a:tailEnd/>
          </a:ln>
        </p:spPr>
      </p:cxnSp>
      <p:cxnSp>
        <p:nvCxnSpPr>
          <p:cNvPr id="24603" name="Straight Connector 63"/>
          <p:cNvCxnSpPr>
            <a:cxnSpLocks noChangeShapeType="1"/>
          </p:cNvCxnSpPr>
          <p:nvPr/>
        </p:nvCxnSpPr>
        <p:spPr bwMode="auto">
          <a:xfrm>
            <a:off x="6191250" y="1603375"/>
            <a:ext cx="2413000" cy="0"/>
          </a:xfrm>
          <a:prstGeom prst="line">
            <a:avLst/>
          </a:prstGeom>
          <a:noFill/>
          <a:ln w="9525" algn="ctr">
            <a:solidFill>
              <a:schemeClr val="tx1"/>
            </a:solidFill>
            <a:round/>
            <a:headEnd/>
            <a:tailEnd/>
          </a:ln>
        </p:spPr>
      </p:cxnSp>
      <p:cxnSp>
        <p:nvCxnSpPr>
          <p:cNvPr id="24604" name="Straight Connector 66"/>
          <p:cNvCxnSpPr>
            <a:cxnSpLocks noChangeShapeType="1"/>
          </p:cNvCxnSpPr>
          <p:nvPr/>
        </p:nvCxnSpPr>
        <p:spPr bwMode="auto">
          <a:xfrm rot="16200000" flipH="1">
            <a:off x="5445125" y="4476750"/>
            <a:ext cx="1047750" cy="0"/>
          </a:xfrm>
          <a:prstGeom prst="line">
            <a:avLst/>
          </a:prstGeom>
          <a:noFill/>
          <a:ln w="9525" algn="ctr">
            <a:solidFill>
              <a:schemeClr val="tx1"/>
            </a:solidFill>
            <a:round/>
            <a:headEnd/>
            <a:tailEnd/>
          </a:ln>
        </p:spPr>
      </p:cxnSp>
      <p:cxnSp>
        <p:nvCxnSpPr>
          <p:cNvPr id="24605" name="Straight Connector 78"/>
          <p:cNvCxnSpPr>
            <a:cxnSpLocks noChangeShapeType="1"/>
          </p:cNvCxnSpPr>
          <p:nvPr/>
        </p:nvCxnSpPr>
        <p:spPr bwMode="auto">
          <a:xfrm>
            <a:off x="3079750" y="3921125"/>
            <a:ext cx="2571750" cy="0"/>
          </a:xfrm>
          <a:prstGeom prst="line">
            <a:avLst/>
          </a:prstGeom>
          <a:noFill/>
          <a:ln w="9525" algn="ctr">
            <a:solidFill>
              <a:schemeClr val="tx1"/>
            </a:solidFill>
            <a:round/>
            <a:headEnd/>
            <a:tailEnd/>
          </a:ln>
        </p:spPr>
      </p:cxnSp>
      <p:cxnSp>
        <p:nvCxnSpPr>
          <p:cNvPr id="24606" name="Straight Connector 80"/>
          <p:cNvCxnSpPr>
            <a:cxnSpLocks noChangeShapeType="1"/>
          </p:cNvCxnSpPr>
          <p:nvPr/>
        </p:nvCxnSpPr>
        <p:spPr bwMode="auto">
          <a:xfrm>
            <a:off x="3159125" y="1714500"/>
            <a:ext cx="2540000" cy="0"/>
          </a:xfrm>
          <a:prstGeom prst="line">
            <a:avLst/>
          </a:prstGeom>
          <a:noFill/>
          <a:ln w="9525" algn="ctr">
            <a:solidFill>
              <a:schemeClr val="tx1"/>
            </a:solidFill>
            <a:round/>
            <a:headEnd/>
            <a:tailEnd/>
          </a:ln>
        </p:spPr>
      </p:cxnSp>
      <p:cxnSp>
        <p:nvCxnSpPr>
          <p:cNvPr id="24607" name="Straight Connector 82"/>
          <p:cNvCxnSpPr>
            <a:cxnSpLocks noChangeShapeType="1"/>
          </p:cNvCxnSpPr>
          <p:nvPr/>
        </p:nvCxnSpPr>
        <p:spPr bwMode="auto">
          <a:xfrm>
            <a:off x="333375" y="4222750"/>
            <a:ext cx="2301875" cy="0"/>
          </a:xfrm>
          <a:prstGeom prst="line">
            <a:avLst/>
          </a:prstGeom>
          <a:noFill/>
          <a:ln w="9525"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38200"/>
            <a:ext cx="7772400" cy="2305050"/>
          </a:xfrm>
        </p:spPr>
        <p:txBody>
          <a:bodyPr>
            <a:normAutofit/>
          </a:bodyPr>
          <a:lstStyle/>
          <a:p>
            <a:r>
              <a:rPr lang="en-US" dirty="0" smtClean="0"/>
              <a:t>Presentations at UPRM, UPR-Ponce, and Inter American Summer Camps</a:t>
            </a:r>
            <a:endParaRPr lang="en-US" dirty="0"/>
          </a:p>
        </p:txBody>
      </p:sp>
      <p:sp>
        <p:nvSpPr>
          <p:cNvPr id="5" name="Subtitle 4"/>
          <p:cNvSpPr>
            <a:spLocks noGrp="1"/>
          </p:cNvSpPr>
          <p:nvPr>
            <p:ph type="subTitle" idx="1"/>
          </p:nvPr>
        </p:nvSpPr>
        <p:spPr>
          <a:xfrm>
            <a:off x="1371600" y="3886200"/>
            <a:ext cx="6400800" cy="2438400"/>
          </a:xfrm>
        </p:spPr>
        <p:txBody>
          <a:bodyPr>
            <a:normAutofit/>
          </a:bodyPr>
          <a:lstStyle/>
          <a:p>
            <a:r>
              <a:rPr lang="en-US" sz="4000" dirty="0" smtClean="0">
                <a:solidFill>
                  <a:schemeClr val="tx1"/>
                </a:solidFill>
              </a:rPr>
              <a:t>Visits to public and private schools in Western Puerto Rico (50 minute sessions)</a:t>
            </a:r>
            <a:endParaRPr lang="en-US" sz="4000" dirty="0">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Text Box 4"/>
          <p:cNvSpPr txBox="1">
            <a:spLocks noChangeArrowheads="1"/>
          </p:cNvSpPr>
          <p:nvPr/>
        </p:nvSpPr>
        <p:spPr bwMode="auto">
          <a:xfrm>
            <a:off x="457200" y="1295400"/>
            <a:ext cx="8012113" cy="3505200"/>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pPr>
            <a:r>
              <a:rPr lang="en-US" sz="4400">
                <a:solidFill>
                  <a:srgbClr val="1C1C1C"/>
                </a:solidFill>
                <a:effectLst>
                  <a:outerShdw blurRad="38100" dist="38100" dir="2700000" algn="tl">
                    <a:srgbClr val="000000"/>
                  </a:outerShdw>
                </a:effectLst>
              </a:rPr>
              <a:t>¿ Qué quieres ser en un futuro?</a:t>
            </a:r>
            <a:endParaRPr lang="en-US" sz="15700">
              <a:solidFill>
                <a:srgbClr val="1C1C1C"/>
              </a:solidFill>
              <a:effectLst>
                <a:outerShdw blurRad="38100" dist="38100" dir="2700000" algn="tl">
                  <a:srgbClr val="000000"/>
                </a:outerShdw>
              </a:effectLst>
            </a:endParaRPr>
          </a:p>
          <a:p>
            <a:pPr algn="ctr" eaLnBrk="0" fontAlgn="base" hangingPunct="0">
              <a:spcBef>
                <a:spcPct val="0"/>
              </a:spcBef>
              <a:spcAft>
                <a:spcPct val="0"/>
              </a:spcAft>
            </a:pPr>
            <a:endParaRPr lang="en-US" sz="4500">
              <a:solidFill>
                <a:srgbClr val="1C1C1C"/>
              </a:solidFill>
              <a:effectLst>
                <a:outerShdw blurRad="38100" dist="38100" dir="2700000" algn="tl">
                  <a:srgbClr val="000000"/>
                </a:outerShdw>
              </a:effectLst>
            </a:endParaRPr>
          </a:p>
          <a:p>
            <a:pPr algn="ctr" eaLnBrk="0" fontAlgn="base" hangingPunct="0">
              <a:spcBef>
                <a:spcPct val="0"/>
              </a:spcBef>
              <a:spcAft>
                <a:spcPct val="0"/>
              </a:spcAft>
            </a:pPr>
            <a:r>
              <a:rPr lang="en-US" sz="4500">
                <a:solidFill>
                  <a:srgbClr val="1C1C1C"/>
                </a:solidFill>
                <a:effectLst>
                  <a:outerShdw blurRad="38100" dist="38100" dir="2700000" algn="tl">
                    <a:srgbClr val="000000"/>
                  </a:outerShdw>
                </a:effectLst>
              </a:rPr>
              <a:t>¿ Qué quieres estudiar?</a:t>
            </a:r>
          </a:p>
          <a:p>
            <a:pPr algn="ctr" eaLnBrk="0" fontAlgn="base" hangingPunct="0">
              <a:spcBef>
                <a:spcPct val="0"/>
              </a:spcBef>
              <a:spcAft>
                <a:spcPct val="0"/>
              </a:spcAft>
            </a:pPr>
            <a:endParaRPr lang="en-US" sz="4500">
              <a:solidFill>
                <a:srgbClr val="1C1C1C"/>
              </a:solidFill>
              <a:effectLst>
                <a:outerShdw blurRad="38100" dist="38100" dir="2700000" algn="tl">
                  <a:srgbClr val="000000"/>
                </a:outerShdw>
              </a:effectLst>
            </a:endParaRPr>
          </a:p>
          <a:p>
            <a:pPr algn="ctr" eaLnBrk="0" fontAlgn="base" hangingPunct="0">
              <a:spcBef>
                <a:spcPct val="0"/>
              </a:spcBef>
              <a:spcAft>
                <a:spcPct val="0"/>
              </a:spcAft>
            </a:pPr>
            <a:endParaRPr lang="en-US" sz="4500">
              <a:solidFill>
                <a:srgbClr val="1C1C1C"/>
              </a:solidFill>
              <a:effectLst>
                <a:outerShdw blurRad="38100" dist="38100" dir="2700000" algn="tl">
                  <a:srgbClr val="000000"/>
                </a:outerShdw>
              </a:effectLst>
            </a:endParaRPr>
          </a:p>
        </p:txBody>
      </p:sp>
      <p:pic>
        <p:nvPicPr>
          <p:cNvPr id="237574" name="Picture 6" descr="grafico0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91000" y="3441700"/>
            <a:ext cx="4648200" cy="3416300"/>
          </a:xfrm>
          <a:prstGeom prst="rect">
            <a:avLst/>
          </a:prstGeom>
          <a:noFill/>
        </p:spPr>
      </p:pic>
      <p:grpSp>
        <p:nvGrpSpPr>
          <p:cNvPr id="2" name="Group 7"/>
          <p:cNvGrpSpPr>
            <a:grpSpLocks/>
          </p:cNvGrpSpPr>
          <p:nvPr/>
        </p:nvGrpSpPr>
        <p:grpSpPr bwMode="auto">
          <a:xfrm>
            <a:off x="1600200" y="152400"/>
            <a:ext cx="1066800" cy="1047750"/>
            <a:chOff x="576" y="672"/>
            <a:chExt cx="1344" cy="1248"/>
          </a:xfrm>
        </p:grpSpPr>
        <p:sp>
          <p:nvSpPr>
            <p:cNvPr id="237576" name="Rectangle 8"/>
            <p:cNvSpPr>
              <a:spLocks noChangeArrowheads="1"/>
            </p:cNvSpPr>
            <p:nvPr/>
          </p:nvSpPr>
          <p:spPr bwMode="auto">
            <a:xfrm>
              <a:off x="576" y="672"/>
              <a:ext cx="1344" cy="1200"/>
            </a:xfrm>
            <a:prstGeom prst="rect">
              <a:avLst/>
            </a:prstGeom>
            <a:gradFill rotWithShape="1">
              <a:gsLst>
                <a:gs pos="0">
                  <a:schemeClr val="accent1">
                    <a:gamma/>
                    <a:shade val="46275"/>
                    <a:invGamma/>
                  </a:schemeClr>
                </a:gs>
                <a:gs pos="50000">
                  <a:schemeClr val="accent1">
                    <a:alpha val="16000"/>
                  </a:schemeClr>
                </a:gs>
                <a:gs pos="100000">
                  <a:schemeClr val="accent1">
                    <a:gamma/>
                    <a:shade val="46275"/>
                    <a:invGamma/>
                  </a:schemeClr>
                </a:gs>
              </a:gsLst>
              <a:lin ang="18900000" scaled="1"/>
            </a:gra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US" sz="800">
                <a:solidFill>
                  <a:srgbClr val="57BCEF"/>
                </a:solidFill>
              </a:endParaRPr>
            </a:p>
          </p:txBody>
        </p:sp>
        <p:grpSp>
          <p:nvGrpSpPr>
            <p:cNvPr id="3" name="Group 9"/>
            <p:cNvGrpSpPr>
              <a:grpSpLocks/>
            </p:cNvGrpSpPr>
            <p:nvPr/>
          </p:nvGrpSpPr>
          <p:grpSpPr bwMode="auto">
            <a:xfrm>
              <a:off x="624" y="672"/>
              <a:ext cx="1248" cy="1248"/>
              <a:chOff x="768" y="192"/>
              <a:chExt cx="4542" cy="3984"/>
            </a:xfrm>
          </p:grpSpPr>
          <p:pic>
            <p:nvPicPr>
              <p:cNvPr id="237578" name="Picture 10" descr="greenlight"/>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546443">
                <a:off x="3696" y="528"/>
                <a:ext cx="1500" cy="1614"/>
              </a:xfrm>
              <a:prstGeom prst="rect">
                <a:avLst/>
              </a:prstGeom>
              <a:noFill/>
            </p:spPr>
          </p:pic>
          <p:pic>
            <p:nvPicPr>
              <p:cNvPr id="237579" name="Picture 11" descr="iconmicroscop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8" y="624"/>
                <a:ext cx="1804" cy="1890"/>
              </a:xfrm>
              <a:prstGeom prst="rect">
                <a:avLst/>
              </a:prstGeom>
              <a:noFill/>
            </p:spPr>
          </p:pic>
          <p:pic>
            <p:nvPicPr>
              <p:cNvPr id="237580" name="Picture 12" descr="icondna"/>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680" y="2208"/>
                <a:ext cx="1743" cy="1736"/>
              </a:xfrm>
              <a:prstGeom prst="rect">
                <a:avLst/>
              </a:prstGeom>
              <a:noFill/>
            </p:spPr>
          </p:pic>
          <p:pic>
            <p:nvPicPr>
              <p:cNvPr id="237581" name="Picture 13" descr="iconshuttle"/>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168" y="1872"/>
                <a:ext cx="2142" cy="1857"/>
              </a:xfrm>
              <a:prstGeom prst="rect">
                <a:avLst/>
              </a:prstGeom>
              <a:noFill/>
            </p:spPr>
          </p:pic>
          <p:pic>
            <p:nvPicPr>
              <p:cNvPr id="237582" name="Picture 14" descr="info_ethics"/>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064" y="192"/>
                <a:ext cx="2628" cy="2343"/>
              </a:xfrm>
              <a:prstGeom prst="rect">
                <a:avLst/>
              </a:prstGeom>
              <a:noFill/>
            </p:spPr>
          </p:pic>
          <p:pic>
            <p:nvPicPr>
              <p:cNvPr id="237583" name="Picture 15" descr="stopsign4c"/>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rot="-2097087">
                <a:off x="816" y="2208"/>
                <a:ext cx="1392" cy="1968"/>
              </a:xfrm>
              <a:prstGeom prst="rect">
                <a:avLst/>
              </a:prstGeom>
              <a:noFill/>
            </p:spPr>
          </p:pic>
          <p:pic>
            <p:nvPicPr>
              <p:cNvPr id="237584" name="Picture 16" descr="imaat7"/>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304" y="1248"/>
                <a:ext cx="2148" cy="2098"/>
              </a:xfrm>
              <a:prstGeom prst="rect">
                <a:avLst/>
              </a:prstGeom>
              <a:noFill/>
            </p:spPr>
          </p:pic>
        </p:grpSp>
      </p:grpSp>
      <p:sp>
        <p:nvSpPr>
          <p:cNvPr id="237586" name="Rectangle 18"/>
          <p:cNvSpPr>
            <a:spLocks noChangeArrowheads="1"/>
          </p:cNvSpPr>
          <p:nvPr/>
        </p:nvSpPr>
        <p:spPr bwMode="auto">
          <a:xfrm>
            <a:off x="685800" y="6643688"/>
            <a:ext cx="4605338" cy="214312"/>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800">
                <a:solidFill>
                  <a:srgbClr val="1C1C1C"/>
                </a:solidFill>
              </a:rPr>
              <a:t>http://www.discapnet.es/guias/fichasdidacticas/html_orientacion_vocacional/images/grafico09.jpg</a:t>
            </a:r>
          </a:p>
        </p:txBody>
      </p:sp>
      <p:sp>
        <p:nvSpPr>
          <p:cNvPr id="237587" name="Text Box 19"/>
          <p:cNvSpPr txBox="1">
            <a:spLocks noChangeArrowheads="1"/>
          </p:cNvSpPr>
          <p:nvPr/>
        </p:nvSpPr>
        <p:spPr bwMode="auto">
          <a:xfrm>
            <a:off x="3352800" y="381000"/>
            <a:ext cx="3581400" cy="64135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3600" b="1">
                <a:solidFill>
                  <a:srgbClr val="003399"/>
                </a:solidFill>
              </a:rPr>
              <a:t>DILEMAS</a:t>
            </a:r>
          </a:p>
        </p:txBody>
      </p:sp>
      <p:sp>
        <p:nvSpPr>
          <p:cNvPr id="237588" name="Text Box 20"/>
          <p:cNvSpPr txBox="1">
            <a:spLocks noChangeArrowheads="1"/>
          </p:cNvSpPr>
          <p:nvPr/>
        </p:nvSpPr>
        <p:spPr bwMode="auto">
          <a:xfrm>
            <a:off x="381000" y="5486400"/>
            <a:ext cx="4724400" cy="457200"/>
          </a:xfrm>
          <a:prstGeom prst="rect">
            <a:avLst/>
          </a:prstGeom>
          <a:noFill/>
          <a:ln w="9525">
            <a:noFill/>
            <a:miter lim="800000"/>
            <a:headEnd/>
            <a:tailEnd/>
          </a:ln>
          <a:effectLst/>
        </p:spPr>
        <p:txBody>
          <a:bodyPr>
            <a:spAutoFit/>
          </a:bodyPr>
          <a:lstStyle/>
          <a:p>
            <a:pPr eaLnBrk="0" fontAlgn="base" hangingPunct="0">
              <a:spcBef>
                <a:spcPct val="50000"/>
              </a:spcBef>
              <a:spcAft>
                <a:spcPct val="0"/>
              </a:spcAft>
            </a:pPr>
            <a:r>
              <a:rPr lang="en-US" sz="2400">
                <a:solidFill>
                  <a:srgbClr val="57BCEF"/>
                </a:solidFill>
              </a:rPr>
              <a:t>Hay diferentes tipos de dilemas</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7572">
                                            <p:txEl>
                                              <p:pRg st="0" end="0"/>
                                            </p:txEl>
                                          </p:spTgt>
                                        </p:tgtEl>
                                        <p:attrNameLst>
                                          <p:attrName>style.visibility</p:attrName>
                                        </p:attrNameLst>
                                      </p:cBhvr>
                                      <p:to>
                                        <p:strVal val="visible"/>
                                      </p:to>
                                    </p:set>
                                    <p:animEffect transition="in" filter="dissolve">
                                      <p:cBhvr>
                                        <p:cTn id="7" dur="500"/>
                                        <p:tgtEl>
                                          <p:spTgt spid="237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7572">
                                            <p:txEl>
                                              <p:pRg st="2" end="2"/>
                                            </p:txEl>
                                          </p:spTgt>
                                        </p:tgtEl>
                                        <p:attrNameLst>
                                          <p:attrName>style.visibility</p:attrName>
                                        </p:attrNameLst>
                                      </p:cBhvr>
                                      <p:to>
                                        <p:strVal val="visible"/>
                                      </p:to>
                                    </p:set>
                                    <p:animEffect transition="in" filter="dissolve">
                                      <p:cBhvr>
                                        <p:cTn id="12" dur="500"/>
                                        <p:tgtEl>
                                          <p:spTgt spid="2375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1" presetClass="entr" presetSubtype="0" fill="hold" nodeType="clickEffect">
                                  <p:stCondLst>
                                    <p:cond delay="0"/>
                                  </p:stCondLst>
                                  <p:childTnLst>
                                    <p:set>
                                      <p:cBhvr>
                                        <p:cTn id="16" dur="1" fill="hold">
                                          <p:stCondLst>
                                            <p:cond delay="0"/>
                                          </p:stCondLst>
                                        </p:cTn>
                                        <p:tgtEl>
                                          <p:spTgt spid="237574"/>
                                        </p:tgtEl>
                                        <p:attrNameLst>
                                          <p:attrName>style.visibility</p:attrName>
                                        </p:attrNameLst>
                                      </p:cBhvr>
                                      <p:to>
                                        <p:strVal val="visible"/>
                                      </p:to>
                                    </p:set>
                                    <p:animEffect transition="in" filter="fade">
                                      <p:cBhvr>
                                        <p:cTn id="17" dur="770" decel="100000"/>
                                        <p:tgtEl>
                                          <p:spTgt spid="237574"/>
                                        </p:tgtEl>
                                      </p:cBhvr>
                                    </p:animEffect>
                                    <p:animScale>
                                      <p:cBhvr>
                                        <p:cTn id="18" dur="770" decel="100000"/>
                                        <p:tgtEl>
                                          <p:spTgt spid="237574"/>
                                        </p:tgtEl>
                                      </p:cBhvr>
                                      <p:from x="10000" y="10000"/>
                                      <p:to x="200000" y="450000"/>
                                    </p:animScale>
                                    <p:animScale>
                                      <p:cBhvr>
                                        <p:cTn id="19" dur="1230" accel="100000" fill="hold">
                                          <p:stCondLst>
                                            <p:cond delay="770"/>
                                          </p:stCondLst>
                                        </p:cTn>
                                        <p:tgtEl>
                                          <p:spTgt spid="237574"/>
                                        </p:tgtEl>
                                      </p:cBhvr>
                                      <p:from x="200000" y="450000"/>
                                      <p:to x="100000" y="100000"/>
                                    </p:animScale>
                                    <p:set>
                                      <p:cBhvr>
                                        <p:cTn id="20" dur="770" fill="hold"/>
                                        <p:tgtEl>
                                          <p:spTgt spid="237574"/>
                                        </p:tgtEl>
                                        <p:attrNameLst>
                                          <p:attrName>ppt_x</p:attrName>
                                        </p:attrNameLst>
                                      </p:cBhvr>
                                      <p:to>
                                        <p:strVal val="(0.5)"/>
                                      </p:to>
                                    </p:set>
                                    <p:anim from="(0.5)" to="(#ppt_x)" calcmode="lin" valueType="num">
                                      <p:cBhvr>
                                        <p:cTn id="21" dur="1230" accel="100000" fill="hold">
                                          <p:stCondLst>
                                            <p:cond delay="770"/>
                                          </p:stCondLst>
                                        </p:cTn>
                                        <p:tgtEl>
                                          <p:spTgt spid="237574"/>
                                        </p:tgtEl>
                                        <p:attrNameLst>
                                          <p:attrName>ppt_x</p:attrName>
                                        </p:attrNameLst>
                                      </p:cBhvr>
                                    </p:anim>
                                    <p:set>
                                      <p:cBhvr>
                                        <p:cTn id="22" dur="770" fill="hold"/>
                                        <p:tgtEl>
                                          <p:spTgt spid="237574"/>
                                        </p:tgtEl>
                                        <p:attrNameLst>
                                          <p:attrName>ppt_y</p:attrName>
                                        </p:attrNameLst>
                                      </p:cBhvr>
                                      <p:to>
                                        <p:strVal val="(#ppt_y+0.4)"/>
                                      </p:to>
                                    </p:set>
                                    <p:anim from="(#ppt_y+0.4)" to="(#ppt_y)" calcmode="lin" valueType="num">
                                      <p:cBhvr>
                                        <p:cTn id="23" dur="1230" accel="100000" fill="hold">
                                          <p:stCondLst>
                                            <p:cond delay="770"/>
                                          </p:stCondLst>
                                        </p:cTn>
                                        <p:tgtEl>
                                          <p:spTgt spid="23757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457200" y="1524000"/>
            <a:ext cx="8686800" cy="2212975"/>
          </a:xfrm>
        </p:spPr>
        <p:txBody>
          <a:bodyPr/>
          <a:lstStyle/>
          <a:p>
            <a:pPr algn="ctr">
              <a:lnSpc>
                <a:spcPct val="90000"/>
              </a:lnSpc>
              <a:buFontTx/>
              <a:buNone/>
            </a:pPr>
            <a:r>
              <a:rPr lang="en-US" sz="2800" b="0" dirty="0">
                <a:solidFill>
                  <a:srgbClr val="1C1C1C"/>
                </a:solidFill>
                <a:effectLst>
                  <a:outerShdw blurRad="38100" dist="38100" dir="2700000" algn="tl">
                    <a:srgbClr val="000000"/>
                  </a:outerShdw>
                </a:effectLst>
              </a:rPr>
              <a:t>Ante los </a:t>
            </a:r>
            <a:r>
              <a:rPr lang="en-US" sz="2800" b="0" dirty="0" err="1">
                <a:solidFill>
                  <a:srgbClr val="1C1C1C"/>
                </a:solidFill>
                <a:effectLst>
                  <a:outerShdw blurRad="38100" dist="38100" dir="2700000" algn="tl">
                    <a:srgbClr val="000000"/>
                  </a:outerShdw>
                </a:effectLst>
              </a:rPr>
              <a:t>Dilemas</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Tenemos</a:t>
            </a:r>
            <a:r>
              <a:rPr lang="en-US" sz="2800" b="0" dirty="0">
                <a:solidFill>
                  <a:srgbClr val="1C1C1C"/>
                </a:solidFill>
                <a:effectLst>
                  <a:outerShdw blurRad="38100" dist="38100" dir="2700000" algn="tl">
                    <a:srgbClr val="000000"/>
                  </a:outerShdw>
                </a:effectLst>
              </a:rPr>
              <a:t> la </a:t>
            </a:r>
            <a:r>
              <a:rPr lang="en-US" sz="2800" b="0" dirty="0" err="1">
                <a:solidFill>
                  <a:srgbClr val="1C1C1C"/>
                </a:solidFill>
                <a:effectLst>
                  <a:outerShdw blurRad="38100" dist="38100" dir="2700000" algn="tl">
                    <a:srgbClr val="000000"/>
                  </a:outerShdw>
                </a:effectLst>
              </a:rPr>
              <a:t>libertad</a:t>
            </a:r>
            <a:r>
              <a:rPr lang="en-US" sz="2800" b="0" dirty="0">
                <a:solidFill>
                  <a:srgbClr val="1C1C1C"/>
                </a:solidFill>
                <a:effectLst>
                  <a:outerShdw blurRad="38100" dist="38100" dir="2700000" algn="tl">
                    <a:srgbClr val="000000"/>
                  </a:outerShdw>
                </a:effectLst>
              </a:rPr>
              <a:t> de </a:t>
            </a:r>
            <a:r>
              <a:rPr lang="en-US" sz="2800" b="0" dirty="0" err="1">
                <a:solidFill>
                  <a:srgbClr val="1C1C1C"/>
                </a:solidFill>
                <a:effectLst>
                  <a:outerShdw blurRad="38100" dist="38100" dir="2700000" algn="tl">
                    <a:srgbClr val="000000"/>
                  </a:outerShdw>
                </a:effectLst>
              </a:rPr>
              <a:t>tomar</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por</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varios</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caminos</a:t>
            </a:r>
            <a:r>
              <a:rPr lang="en-US" sz="2800" b="0" dirty="0">
                <a:solidFill>
                  <a:srgbClr val="1C1C1C"/>
                </a:solidFill>
                <a:effectLst>
                  <a:outerShdw blurRad="38100" dist="38100" dir="2700000" algn="tl">
                    <a:srgbClr val="000000"/>
                  </a:outerShdw>
                </a:effectLst>
              </a:rPr>
              <a:t>?</a:t>
            </a:r>
          </a:p>
          <a:p>
            <a:pPr algn="ctr">
              <a:lnSpc>
                <a:spcPct val="90000"/>
              </a:lnSpc>
              <a:buFontTx/>
              <a:buNone/>
            </a:pPr>
            <a:r>
              <a:rPr lang="en-US" sz="2800" b="0" dirty="0">
                <a:solidFill>
                  <a:srgbClr val="1C1C1C"/>
                </a:solidFill>
                <a:effectLst>
                  <a:outerShdw blurRad="38100" dist="38100" dir="2700000" algn="tl">
                    <a:srgbClr val="000000"/>
                  </a:outerShdw>
                </a:effectLst>
              </a:rPr>
              <a:t>¿Los </a:t>
            </a:r>
            <a:r>
              <a:rPr lang="en-US" sz="2800" b="0" dirty="0" err="1">
                <a:solidFill>
                  <a:srgbClr val="1C1C1C"/>
                </a:solidFill>
                <a:effectLst>
                  <a:outerShdw blurRad="38100" dist="38100" dir="2700000" algn="tl">
                    <a:srgbClr val="000000"/>
                  </a:outerShdw>
                </a:effectLst>
              </a:rPr>
              <a:t>científicos</a:t>
            </a:r>
            <a:r>
              <a:rPr lang="en-US" sz="2800" b="0" dirty="0">
                <a:solidFill>
                  <a:srgbClr val="1C1C1C"/>
                </a:solidFill>
                <a:effectLst>
                  <a:outerShdw blurRad="38100" dist="38100" dir="2700000" algn="tl">
                    <a:srgbClr val="000000"/>
                  </a:outerShdw>
                </a:effectLst>
              </a:rPr>
              <a:t> e </a:t>
            </a:r>
            <a:r>
              <a:rPr lang="en-US" sz="2800" b="0" dirty="0" err="1">
                <a:solidFill>
                  <a:srgbClr val="1C1C1C"/>
                </a:solidFill>
                <a:effectLst>
                  <a:outerShdw blurRad="38100" dist="38100" dir="2700000" algn="tl">
                    <a:srgbClr val="000000"/>
                  </a:outerShdw>
                </a:effectLst>
              </a:rPr>
              <a:t>Ingenieros</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tendrán</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dilemas</a:t>
            </a:r>
            <a:r>
              <a:rPr lang="en-US" sz="2800" b="0" dirty="0">
                <a:solidFill>
                  <a:srgbClr val="1C1C1C"/>
                </a:solidFill>
                <a:effectLst>
                  <a:outerShdw blurRad="38100" dist="38100" dir="2700000" algn="tl">
                    <a:srgbClr val="000000"/>
                  </a:outerShdw>
                </a:effectLst>
              </a:rPr>
              <a:t>?</a:t>
            </a:r>
          </a:p>
          <a:p>
            <a:pPr algn="ctr">
              <a:lnSpc>
                <a:spcPct val="90000"/>
              </a:lnSpc>
              <a:buFontTx/>
              <a:buNone/>
            </a:pPr>
            <a:r>
              <a:rPr lang="en-US" sz="2800" b="0" dirty="0">
                <a:solidFill>
                  <a:srgbClr val="1C1C1C"/>
                </a:solidFill>
                <a:effectLst>
                  <a:outerShdw blurRad="38100" dist="38100" dir="2700000" algn="tl">
                    <a:srgbClr val="000000"/>
                  </a:outerShdw>
                </a:effectLst>
              </a:rPr>
              <a:t>¿Son </a:t>
            </a:r>
            <a:r>
              <a:rPr lang="en-US" sz="2800" b="0" dirty="0" err="1">
                <a:solidFill>
                  <a:srgbClr val="1C1C1C"/>
                </a:solidFill>
                <a:effectLst>
                  <a:outerShdw blurRad="38100" dist="38100" dir="2700000" algn="tl">
                    <a:srgbClr val="000000"/>
                  </a:outerShdw>
                </a:effectLst>
              </a:rPr>
              <a:t>ellos</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libres</a:t>
            </a:r>
            <a:r>
              <a:rPr lang="en-US" sz="2800" b="0" dirty="0">
                <a:solidFill>
                  <a:srgbClr val="1C1C1C"/>
                </a:solidFill>
                <a:effectLst>
                  <a:outerShdw blurRad="38100" dist="38100" dir="2700000" algn="tl">
                    <a:srgbClr val="000000"/>
                  </a:outerShdw>
                </a:effectLst>
              </a:rPr>
              <a:t> de </a:t>
            </a:r>
            <a:r>
              <a:rPr lang="en-US" sz="2800" b="0" dirty="0" err="1">
                <a:solidFill>
                  <a:srgbClr val="1C1C1C"/>
                </a:solidFill>
                <a:effectLst>
                  <a:outerShdw blurRad="38100" dist="38100" dir="2700000" algn="tl">
                    <a:srgbClr val="000000"/>
                  </a:outerShdw>
                </a:effectLst>
              </a:rPr>
              <a:t>tomar</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decisiones</a:t>
            </a:r>
            <a:r>
              <a:rPr lang="en-US" sz="2800" b="0" dirty="0">
                <a:solidFill>
                  <a:srgbClr val="1C1C1C"/>
                </a:solidFill>
                <a:effectLst>
                  <a:outerShdw blurRad="38100" dist="38100" dir="2700000" algn="tl">
                    <a:srgbClr val="000000"/>
                  </a:outerShdw>
                </a:effectLst>
              </a:rPr>
              <a:t> antes </a:t>
            </a:r>
            <a:r>
              <a:rPr lang="en-US" sz="2800" b="0" dirty="0" err="1">
                <a:solidFill>
                  <a:srgbClr val="1C1C1C"/>
                </a:solidFill>
                <a:effectLst>
                  <a:outerShdw blurRad="38100" dist="38100" dir="2700000" algn="tl">
                    <a:srgbClr val="000000"/>
                  </a:outerShdw>
                </a:effectLst>
              </a:rPr>
              <a:t>sus</a:t>
            </a:r>
            <a:r>
              <a:rPr lang="en-US" sz="2800" b="0" dirty="0">
                <a:solidFill>
                  <a:srgbClr val="1C1C1C"/>
                </a:solidFill>
                <a:effectLst>
                  <a:outerShdw blurRad="38100" dist="38100" dir="2700000" algn="tl">
                    <a:srgbClr val="000000"/>
                  </a:outerShdw>
                </a:effectLst>
              </a:rPr>
              <a:t> </a:t>
            </a:r>
            <a:r>
              <a:rPr lang="en-US" sz="2800" b="0" dirty="0" err="1">
                <a:solidFill>
                  <a:srgbClr val="1C1C1C"/>
                </a:solidFill>
                <a:effectLst>
                  <a:outerShdw blurRad="38100" dist="38100" dir="2700000" algn="tl">
                    <a:srgbClr val="000000"/>
                  </a:outerShdw>
                </a:effectLst>
              </a:rPr>
              <a:t>dilemas</a:t>
            </a:r>
            <a:r>
              <a:rPr lang="en-US" sz="2800" b="0" dirty="0">
                <a:solidFill>
                  <a:srgbClr val="1C1C1C"/>
                </a:solidFill>
                <a:effectLst>
                  <a:outerShdw blurRad="38100" dist="38100" dir="2700000" algn="tl">
                    <a:srgbClr val="000000"/>
                  </a:outerShdw>
                </a:effectLst>
              </a:rPr>
              <a:t>?</a:t>
            </a:r>
            <a:endParaRPr lang="en-US" sz="2800" dirty="0">
              <a:solidFill>
                <a:srgbClr val="1C1C1C"/>
              </a:solidFill>
            </a:endParaRPr>
          </a:p>
        </p:txBody>
      </p:sp>
      <p:grpSp>
        <p:nvGrpSpPr>
          <p:cNvPr id="2" name="Group 4"/>
          <p:cNvGrpSpPr>
            <a:grpSpLocks/>
          </p:cNvGrpSpPr>
          <p:nvPr/>
        </p:nvGrpSpPr>
        <p:grpSpPr bwMode="auto">
          <a:xfrm>
            <a:off x="2667000" y="304800"/>
            <a:ext cx="1219200" cy="1066800"/>
            <a:chOff x="576" y="672"/>
            <a:chExt cx="1344" cy="1248"/>
          </a:xfrm>
        </p:grpSpPr>
        <p:sp>
          <p:nvSpPr>
            <p:cNvPr id="222213" name="Rectangle 5"/>
            <p:cNvSpPr>
              <a:spLocks noChangeArrowheads="1"/>
            </p:cNvSpPr>
            <p:nvPr/>
          </p:nvSpPr>
          <p:spPr bwMode="auto">
            <a:xfrm>
              <a:off x="576" y="672"/>
              <a:ext cx="1344" cy="1200"/>
            </a:xfrm>
            <a:prstGeom prst="rect">
              <a:avLst/>
            </a:prstGeom>
            <a:gradFill rotWithShape="1">
              <a:gsLst>
                <a:gs pos="0">
                  <a:schemeClr val="accent1">
                    <a:gamma/>
                    <a:shade val="46275"/>
                    <a:invGamma/>
                  </a:schemeClr>
                </a:gs>
                <a:gs pos="50000">
                  <a:schemeClr val="accent1">
                    <a:alpha val="16000"/>
                  </a:schemeClr>
                </a:gs>
                <a:gs pos="100000">
                  <a:schemeClr val="accent1">
                    <a:gamma/>
                    <a:shade val="46275"/>
                    <a:invGamma/>
                  </a:schemeClr>
                </a:gs>
              </a:gsLst>
              <a:lin ang="18900000" scaled="1"/>
            </a:gradFill>
            <a:ln w="9525">
              <a:solidFill>
                <a:schemeClr val="tx1"/>
              </a:solidFill>
              <a:miter lim="800000"/>
              <a:headEnd/>
              <a:tailEnd/>
            </a:ln>
            <a:effectLst/>
          </p:spPr>
          <p:txBody>
            <a:bodyPr wrap="none" anchor="ctr"/>
            <a:lstStyle/>
            <a:p>
              <a:pPr eaLnBrk="0" fontAlgn="base" hangingPunct="0">
                <a:spcBef>
                  <a:spcPct val="0"/>
                </a:spcBef>
                <a:spcAft>
                  <a:spcPct val="0"/>
                </a:spcAft>
              </a:pPr>
              <a:endParaRPr lang="en-US" sz="800">
                <a:solidFill>
                  <a:srgbClr val="57BCEF"/>
                </a:solidFill>
              </a:endParaRPr>
            </a:p>
          </p:txBody>
        </p:sp>
        <p:grpSp>
          <p:nvGrpSpPr>
            <p:cNvPr id="3" name="Group 6"/>
            <p:cNvGrpSpPr>
              <a:grpSpLocks/>
            </p:cNvGrpSpPr>
            <p:nvPr/>
          </p:nvGrpSpPr>
          <p:grpSpPr bwMode="auto">
            <a:xfrm>
              <a:off x="624" y="672"/>
              <a:ext cx="1248" cy="1248"/>
              <a:chOff x="768" y="192"/>
              <a:chExt cx="4542" cy="3984"/>
            </a:xfrm>
          </p:grpSpPr>
          <p:pic>
            <p:nvPicPr>
              <p:cNvPr id="222215" name="Picture 7" descr="greenligh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2546443">
                <a:off x="3696" y="528"/>
                <a:ext cx="1500" cy="1614"/>
              </a:xfrm>
              <a:prstGeom prst="rect">
                <a:avLst/>
              </a:prstGeom>
              <a:noFill/>
            </p:spPr>
          </p:pic>
          <p:pic>
            <p:nvPicPr>
              <p:cNvPr id="222216" name="Picture 8" descr="iconmicroscop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8" y="624"/>
                <a:ext cx="1804" cy="1890"/>
              </a:xfrm>
              <a:prstGeom prst="rect">
                <a:avLst/>
              </a:prstGeom>
              <a:noFill/>
            </p:spPr>
          </p:pic>
          <p:pic>
            <p:nvPicPr>
              <p:cNvPr id="222217" name="Picture 9" descr="icondna"/>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680" y="2208"/>
                <a:ext cx="1743" cy="1736"/>
              </a:xfrm>
              <a:prstGeom prst="rect">
                <a:avLst/>
              </a:prstGeom>
              <a:noFill/>
            </p:spPr>
          </p:pic>
          <p:pic>
            <p:nvPicPr>
              <p:cNvPr id="222218" name="Picture 10" descr="iconshuttle"/>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68" y="1872"/>
                <a:ext cx="2142" cy="1857"/>
              </a:xfrm>
              <a:prstGeom prst="rect">
                <a:avLst/>
              </a:prstGeom>
              <a:noFill/>
            </p:spPr>
          </p:pic>
          <p:pic>
            <p:nvPicPr>
              <p:cNvPr id="222219" name="Picture 11" descr="info_ethics"/>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064" y="192"/>
                <a:ext cx="2628" cy="2343"/>
              </a:xfrm>
              <a:prstGeom prst="rect">
                <a:avLst/>
              </a:prstGeom>
              <a:noFill/>
            </p:spPr>
          </p:pic>
          <p:pic>
            <p:nvPicPr>
              <p:cNvPr id="222220" name="Picture 12" descr="stopsign4c"/>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rot="-2097087">
                <a:off x="816" y="2208"/>
                <a:ext cx="1392" cy="1968"/>
              </a:xfrm>
              <a:prstGeom prst="rect">
                <a:avLst/>
              </a:prstGeom>
              <a:noFill/>
            </p:spPr>
          </p:pic>
          <p:pic>
            <p:nvPicPr>
              <p:cNvPr id="222221" name="Picture 13" descr="imaat7"/>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304" y="1248"/>
                <a:ext cx="2148" cy="2098"/>
              </a:xfrm>
              <a:prstGeom prst="rect">
                <a:avLst/>
              </a:prstGeom>
              <a:noFill/>
            </p:spPr>
          </p:pic>
        </p:grpSp>
      </p:grpSp>
      <p:sp>
        <p:nvSpPr>
          <p:cNvPr id="222222" name="Text Box 14"/>
          <p:cNvSpPr txBox="1">
            <a:spLocks noChangeArrowheads="1"/>
          </p:cNvSpPr>
          <p:nvPr/>
        </p:nvSpPr>
        <p:spPr bwMode="auto">
          <a:xfrm>
            <a:off x="3886200" y="533400"/>
            <a:ext cx="2667000" cy="588963"/>
          </a:xfrm>
          <a:prstGeom prst="rect">
            <a:avLst/>
          </a:prstGeom>
          <a:noFill/>
          <a:ln w="9525">
            <a:solidFill>
              <a:srgbClr val="1C1C1C"/>
            </a:solidFill>
            <a:miter lim="800000"/>
            <a:headEnd/>
            <a:tailEnd/>
          </a:ln>
          <a:effectLst/>
        </p:spPr>
        <p:txBody>
          <a:bodyPr>
            <a:spAutoFit/>
          </a:bodyPr>
          <a:lstStyle/>
          <a:p>
            <a:pPr eaLnBrk="0" fontAlgn="base" hangingPunct="0">
              <a:spcBef>
                <a:spcPct val="0"/>
              </a:spcBef>
              <a:spcAft>
                <a:spcPct val="0"/>
              </a:spcAft>
            </a:pPr>
            <a:r>
              <a:rPr lang="es-PR" sz="3200" b="1">
                <a:solidFill>
                  <a:srgbClr val="003399"/>
                </a:solidFill>
                <a:effectLst>
                  <a:outerShdw blurRad="38100" dist="38100" dir="2700000" algn="tl">
                    <a:srgbClr val="000000"/>
                  </a:outerShdw>
                </a:effectLst>
              </a:rPr>
              <a:t>La Libertad</a:t>
            </a:r>
          </a:p>
        </p:txBody>
      </p:sp>
      <p:grpSp>
        <p:nvGrpSpPr>
          <p:cNvPr id="4" name="Group 20"/>
          <p:cNvGrpSpPr>
            <a:grpSpLocks/>
          </p:cNvGrpSpPr>
          <p:nvPr/>
        </p:nvGrpSpPr>
        <p:grpSpPr bwMode="auto">
          <a:xfrm>
            <a:off x="2743200" y="3733800"/>
            <a:ext cx="3733800" cy="3124200"/>
            <a:chOff x="1728" y="2352"/>
            <a:chExt cx="2352" cy="1968"/>
          </a:xfrm>
        </p:grpSpPr>
        <p:pic>
          <p:nvPicPr>
            <p:cNvPr id="222225" name="Picture 17" descr="etica"/>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1728" y="2352"/>
              <a:ext cx="2352" cy="1780"/>
            </a:xfrm>
            <a:prstGeom prst="rect">
              <a:avLst/>
            </a:prstGeom>
            <a:noFill/>
          </p:spPr>
        </p:pic>
        <p:sp>
          <p:nvSpPr>
            <p:cNvPr id="222226" name="Rectangle 18"/>
            <p:cNvSpPr>
              <a:spLocks noChangeArrowheads="1"/>
            </p:cNvSpPr>
            <p:nvPr/>
          </p:nvSpPr>
          <p:spPr bwMode="auto">
            <a:xfrm>
              <a:off x="1920" y="4166"/>
              <a:ext cx="1660" cy="154"/>
            </a:xfrm>
            <a:prstGeom prst="rect">
              <a:avLst/>
            </a:prstGeom>
            <a:noFill/>
            <a:ln w="9525">
              <a:noFill/>
              <a:miter lim="800000"/>
              <a:headEnd/>
              <a:tailEnd/>
            </a:ln>
            <a:effectLst/>
          </p:spPr>
          <p:txBody>
            <a:bodyPr wrap="none">
              <a:spAutoFit/>
            </a:bodyPr>
            <a:lstStyle/>
            <a:p>
              <a:pPr eaLnBrk="0" fontAlgn="base" hangingPunct="0">
                <a:spcBef>
                  <a:spcPct val="0"/>
                </a:spcBef>
                <a:spcAft>
                  <a:spcPct val="0"/>
                </a:spcAft>
              </a:pPr>
              <a:r>
                <a:rPr lang="en-US" sz="1000">
                  <a:solidFill>
                    <a:srgbClr val="57BCEF"/>
                  </a:solidFill>
                </a:rPr>
                <a:t>http://</a:t>
              </a:r>
              <a:r>
                <a:rPr lang="en-US" sz="1000">
                  <a:solidFill>
                    <a:srgbClr val="1C1C1C"/>
                  </a:solidFill>
                </a:rPr>
                <a:t>antesdelfin.com/fotografias/etica.JPG</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22"/>
                                        </p:tgtEl>
                                        <p:attrNameLst>
                                          <p:attrName>style.visibility</p:attrName>
                                        </p:attrNameLst>
                                      </p:cBhvr>
                                      <p:to>
                                        <p:strVal val="visible"/>
                                      </p:to>
                                    </p:set>
                                    <p:animEffect transition="in" filter="dissolve">
                                      <p:cBhvr>
                                        <p:cTn id="10" dur="500"/>
                                        <p:tgtEl>
                                          <p:spTgt spid="222222"/>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222222"/>
                                        </p:tgtEl>
                                        <p:attrNameLst>
                                          <p:attrName>style.visibility</p:attrName>
                                        </p:attrNameLst>
                                      </p:cBhvr>
                                      <p:to>
                                        <p:strVal val="visible"/>
                                      </p:to>
                                    </p:set>
                                    <p:animEffect transition="in" filter="dissolve">
                                      <p:cBhvr>
                                        <p:cTn id="13" dur="500"/>
                                        <p:tgtEl>
                                          <p:spTgt spid="222222"/>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222211">
                                            <p:txEl>
                                              <p:pRg st="0" end="0"/>
                                            </p:txEl>
                                          </p:spTgt>
                                        </p:tgtEl>
                                        <p:attrNameLst>
                                          <p:attrName>style.visibility</p:attrName>
                                        </p:attrNameLst>
                                      </p:cBhvr>
                                      <p:to>
                                        <p:strVal val="visible"/>
                                      </p:to>
                                    </p:set>
                                    <p:anim calcmode="lin" valueType="num">
                                      <p:cBhvr>
                                        <p:cTn id="18" dur="1000" fill="hold"/>
                                        <p:tgtEl>
                                          <p:spTgt spid="222211">
                                            <p:txEl>
                                              <p:pRg st="0" end="0"/>
                                            </p:txEl>
                                          </p:spTgt>
                                        </p:tgtEl>
                                        <p:attrNameLst>
                                          <p:attrName>ppt_w</p:attrName>
                                        </p:attrNameLst>
                                      </p:cBhvr>
                                      <p:tavLst>
                                        <p:tav tm="0">
                                          <p:val>
                                            <p:strVal val="#ppt_w*0.70"/>
                                          </p:val>
                                        </p:tav>
                                        <p:tav tm="100000">
                                          <p:val>
                                            <p:strVal val="#ppt_w"/>
                                          </p:val>
                                        </p:tav>
                                      </p:tavLst>
                                    </p:anim>
                                    <p:anim calcmode="lin" valueType="num">
                                      <p:cBhvr>
                                        <p:cTn id="19" dur="1000" fill="hold"/>
                                        <p:tgtEl>
                                          <p:spTgt spid="222211">
                                            <p:txEl>
                                              <p:pRg st="0" end="0"/>
                                            </p:txEl>
                                          </p:spTgt>
                                        </p:tgtEl>
                                        <p:attrNameLst>
                                          <p:attrName>ppt_h</p:attrName>
                                        </p:attrNameLst>
                                      </p:cBhvr>
                                      <p:tavLst>
                                        <p:tav tm="0">
                                          <p:val>
                                            <p:strVal val="#ppt_h"/>
                                          </p:val>
                                        </p:tav>
                                        <p:tav tm="100000">
                                          <p:val>
                                            <p:strVal val="#ppt_h"/>
                                          </p:val>
                                        </p:tav>
                                      </p:tavLst>
                                    </p:anim>
                                    <p:animEffect transition="in" filter="fade">
                                      <p:cBhvr>
                                        <p:cTn id="20" dur="1000"/>
                                        <p:tgtEl>
                                          <p:spTgt spid="2222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22211">
                                            <p:txEl>
                                              <p:pRg st="1" end="1"/>
                                            </p:txEl>
                                          </p:spTgt>
                                        </p:tgtEl>
                                        <p:attrNameLst>
                                          <p:attrName>style.visibility</p:attrName>
                                        </p:attrNameLst>
                                      </p:cBhvr>
                                      <p:to>
                                        <p:strVal val="visible"/>
                                      </p:to>
                                    </p:set>
                                    <p:anim calcmode="lin" valueType="num">
                                      <p:cBhvr>
                                        <p:cTn id="25" dur="1000" fill="hold"/>
                                        <p:tgtEl>
                                          <p:spTgt spid="222211">
                                            <p:txEl>
                                              <p:pRg st="1" end="1"/>
                                            </p:txEl>
                                          </p:spTgt>
                                        </p:tgtEl>
                                        <p:attrNameLst>
                                          <p:attrName>ppt_w</p:attrName>
                                        </p:attrNameLst>
                                      </p:cBhvr>
                                      <p:tavLst>
                                        <p:tav tm="0">
                                          <p:val>
                                            <p:strVal val="#ppt_w*0.70"/>
                                          </p:val>
                                        </p:tav>
                                        <p:tav tm="100000">
                                          <p:val>
                                            <p:strVal val="#ppt_w"/>
                                          </p:val>
                                        </p:tav>
                                      </p:tavLst>
                                    </p:anim>
                                    <p:anim calcmode="lin" valueType="num">
                                      <p:cBhvr>
                                        <p:cTn id="26" dur="1000" fill="hold"/>
                                        <p:tgtEl>
                                          <p:spTgt spid="222211">
                                            <p:txEl>
                                              <p:pRg st="1" end="1"/>
                                            </p:txEl>
                                          </p:spTgt>
                                        </p:tgtEl>
                                        <p:attrNameLst>
                                          <p:attrName>ppt_h</p:attrName>
                                        </p:attrNameLst>
                                      </p:cBhvr>
                                      <p:tavLst>
                                        <p:tav tm="0">
                                          <p:val>
                                            <p:strVal val="#ppt_h"/>
                                          </p:val>
                                        </p:tav>
                                        <p:tav tm="100000">
                                          <p:val>
                                            <p:strVal val="#ppt_h"/>
                                          </p:val>
                                        </p:tav>
                                      </p:tavLst>
                                    </p:anim>
                                    <p:animEffect transition="in" filter="fade">
                                      <p:cBhvr>
                                        <p:cTn id="27" dur="1000"/>
                                        <p:tgtEl>
                                          <p:spTgt spid="2222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222211">
                                            <p:txEl>
                                              <p:pRg st="2" end="2"/>
                                            </p:txEl>
                                          </p:spTgt>
                                        </p:tgtEl>
                                        <p:attrNameLst>
                                          <p:attrName>style.visibility</p:attrName>
                                        </p:attrNameLst>
                                      </p:cBhvr>
                                      <p:to>
                                        <p:strVal val="visible"/>
                                      </p:to>
                                    </p:set>
                                    <p:anim calcmode="lin" valueType="num">
                                      <p:cBhvr>
                                        <p:cTn id="32" dur="1000" fill="hold"/>
                                        <p:tgtEl>
                                          <p:spTgt spid="222211">
                                            <p:txEl>
                                              <p:pRg st="2" end="2"/>
                                            </p:txEl>
                                          </p:spTgt>
                                        </p:tgtEl>
                                        <p:attrNameLst>
                                          <p:attrName>ppt_w</p:attrName>
                                        </p:attrNameLst>
                                      </p:cBhvr>
                                      <p:tavLst>
                                        <p:tav tm="0">
                                          <p:val>
                                            <p:strVal val="#ppt_w*0.70"/>
                                          </p:val>
                                        </p:tav>
                                        <p:tav tm="100000">
                                          <p:val>
                                            <p:strVal val="#ppt_w"/>
                                          </p:val>
                                        </p:tav>
                                      </p:tavLst>
                                    </p:anim>
                                    <p:anim calcmode="lin" valueType="num">
                                      <p:cBhvr>
                                        <p:cTn id="33" dur="1000" fill="hold"/>
                                        <p:tgtEl>
                                          <p:spTgt spid="222211">
                                            <p:txEl>
                                              <p:pRg st="2" end="2"/>
                                            </p:txEl>
                                          </p:spTgt>
                                        </p:tgtEl>
                                        <p:attrNameLst>
                                          <p:attrName>ppt_h</p:attrName>
                                        </p:attrNameLst>
                                      </p:cBhvr>
                                      <p:tavLst>
                                        <p:tav tm="0">
                                          <p:val>
                                            <p:strVal val="#ppt_h"/>
                                          </p:val>
                                        </p:tav>
                                        <p:tav tm="100000">
                                          <p:val>
                                            <p:strVal val="#ppt_h"/>
                                          </p:val>
                                        </p:tav>
                                      </p:tavLst>
                                    </p:anim>
                                    <p:animEffect transition="in" filter="fade">
                                      <p:cBhvr>
                                        <p:cTn id="34" dur="1000"/>
                                        <p:tgtEl>
                                          <p:spTgt spid="222211">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P spid="222222" grpId="0" animBg="1"/>
      <p:bldP spid="22222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Moving Gray World into University</a:t>
            </a:r>
            <a:endParaRPr lang="en-US" dirty="0"/>
          </a:p>
        </p:txBody>
      </p:sp>
      <p:sp>
        <p:nvSpPr>
          <p:cNvPr id="5" name="Text Placeholder 4"/>
          <p:cNvSpPr>
            <a:spLocks noGrp="1"/>
          </p:cNvSpPr>
          <p:nvPr>
            <p:ph type="body" idx="1"/>
          </p:nvPr>
        </p:nvSpPr>
        <p:spPr>
          <a:xfrm>
            <a:off x="457200" y="1371600"/>
            <a:ext cx="4040188" cy="498475"/>
          </a:xfrm>
        </p:spPr>
        <p:txBody>
          <a:bodyPr/>
          <a:lstStyle/>
          <a:p>
            <a:r>
              <a:rPr lang="en-US" dirty="0" smtClean="0"/>
              <a:t>Pre University</a:t>
            </a:r>
          </a:p>
        </p:txBody>
      </p:sp>
      <p:sp>
        <p:nvSpPr>
          <p:cNvPr id="6" name="Content Placeholder 5"/>
          <p:cNvSpPr>
            <a:spLocks noGrp="1"/>
          </p:cNvSpPr>
          <p:nvPr>
            <p:ph sz="half" idx="2"/>
          </p:nvPr>
        </p:nvSpPr>
        <p:spPr>
          <a:xfrm>
            <a:off x="457200" y="2133600"/>
            <a:ext cx="4040188" cy="3951288"/>
          </a:xfrm>
        </p:spPr>
        <p:txBody>
          <a:bodyPr/>
          <a:lstStyle/>
          <a:p>
            <a:pPr marL="457200" indent="-457200">
              <a:buFont typeface="+mj-lt"/>
              <a:buAutoNum type="arabicPeriod"/>
            </a:pPr>
            <a:r>
              <a:rPr lang="en-US" dirty="0" smtClean="0"/>
              <a:t>Ethics empowers responsible career choice</a:t>
            </a:r>
          </a:p>
          <a:p>
            <a:pPr marL="457200" indent="-457200">
              <a:buFont typeface="+mj-lt"/>
              <a:buAutoNum type="arabicPeriod"/>
            </a:pPr>
            <a:r>
              <a:rPr lang="en-US" dirty="0" smtClean="0"/>
              <a:t>Introduce ethical concepts with examples</a:t>
            </a:r>
          </a:p>
          <a:p>
            <a:pPr marL="457200" indent="-457200">
              <a:buFont typeface="+mj-lt"/>
              <a:buAutoNum type="arabicPeriod"/>
            </a:pPr>
            <a:r>
              <a:rPr lang="en-US" dirty="0" smtClean="0"/>
              <a:t>Delay introduction of moral complexity</a:t>
            </a:r>
          </a:p>
          <a:p>
            <a:pPr marL="457200" indent="-457200">
              <a:buFont typeface="+mj-lt"/>
              <a:buAutoNum type="arabicPeriod"/>
            </a:pPr>
            <a:r>
              <a:rPr lang="en-US" dirty="0" smtClean="0"/>
              <a:t>Informal mentoring</a:t>
            </a:r>
          </a:p>
          <a:p>
            <a:pPr marL="457200" indent="-457200">
              <a:buFont typeface="+mj-lt"/>
              <a:buAutoNum type="arabicPeriod"/>
            </a:pPr>
            <a:r>
              <a:rPr lang="en-US" dirty="0" smtClean="0"/>
              <a:t>Ethical awareness emphasized over analysis (no tests or theories)</a:t>
            </a:r>
            <a:endParaRPr lang="en-US" dirty="0"/>
          </a:p>
        </p:txBody>
      </p:sp>
      <p:sp>
        <p:nvSpPr>
          <p:cNvPr id="7" name="Text Placeholder 6"/>
          <p:cNvSpPr>
            <a:spLocks noGrp="1"/>
          </p:cNvSpPr>
          <p:nvPr>
            <p:ph type="body" sz="quarter" idx="3"/>
          </p:nvPr>
        </p:nvSpPr>
        <p:spPr>
          <a:xfrm>
            <a:off x="4645025" y="1371600"/>
            <a:ext cx="4041775" cy="803275"/>
          </a:xfrm>
        </p:spPr>
        <p:txBody>
          <a:bodyPr/>
          <a:lstStyle/>
          <a:p>
            <a:r>
              <a:rPr lang="en-US" dirty="0" smtClean="0"/>
              <a:t>Graduate Students and Faculty</a:t>
            </a:r>
            <a:endParaRPr lang="en-US" dirty="0"/>
          </a:p>
        </p:txBody>
      </p:sp>
      <p:sp>
        <p:nvSpPr>
          <p:cNvPr id="8" name="Content Placeholder 7"/>
          <p:cNvSpPr>
            <a:spLocks noGrp="1"/>
          </p:cNvSpPr>
          <p:nvPr>
            <p:ph sz="quarter" idx="4"/>
          </p:nvPr>
        </p:nvSpPr>
        <p:spPr>
          <a:xfrm>
            <a:off x="4645025" y="2174874"/>
            <a:ext cx="4041775" cy="4378325"/>
          </a:xfrm>
        </p:spPr>
        <p:txBody>
          <a:bodyPr/>
          <a:lstStyle/>
          <a:p>
            <a:pPr marL="457200" indent="-457200">
              <a:buFont typeface="+mj-lt"/>
              <a:buAutoNum type="arabicPeriod"/>
            </a:pPr>
            <a:r>
              <a:rPr lang="en-US" b="1" dirty="0" smtClean="0"/>
              <a:t>Research ethics tied to RCR (responsible conduct of research)</a:t>
            </a:r>
          </a:p>
          <a:p>
            <a:pPr marL="457200" indent="-457200">
              <a:buFont typeface="+mj-lt"/>
              <a:buAutoNum type="arabicPeriod"/>
            </a:pPr>
            <a:r>
              <a:rPr lang="en-US" b="1" dirty="0" smtClean="0"/>
              <a:t>Define ethical concepts</a:t>
            </a:r>
          </a:p>
          <a:p>
            <a:pPr marL="457200" indent="-457200">
              <a:buFont typeface="+mj-lt"/>
              <a:buAutoNum type="arabicPeriod"/>
            </a:pPr>
            <a:r>
              <a:rPr lang="en-US" b="1" dirty="0" smtClean="0"/>
              <a:t>Introduce moral complexity early with layered case</a:t>
            </a:r>
          </a:p>
          <a:p>
            <a:pPr marL="457200" indent="-457200">
              <a:buFont typeface="+mj-lt"/>
              <a:buAutoNum type="arabicPeriod"/>
            </a:pPr>
            <a:r>
              <a:rPr lang="en-US" b="1" dirty="0" smtClean="0"/>
              <a:t>Multi-perspective discussion of mentoring</a:t>
            </a:r>
          </a:p>
          <a:p>
            <a:pPr marL="457200" indent="-457200">
              <a:buFont typeface="+mj-lt"/>
              <a:buAutoNum type="arabicPeriod"/>
            </a:pPr>
            <a:r>
              <a:rPr lang="en-US" b="1" dirty="0" smtClean="0"/>
              <a:t>Ethics tests (reversibility, harm, publicity)</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to the Gray World</a:t>
            </a:r>
            <a:endParaRPr lang="en-US" dirty="0"/>
          </a:p>
        </p:txBody>
      </p:sp>
      <p:sp>
        <p:nvSpPr>
          <p:cNvPr id="3" name="Content Placeholder 2"/>
          <p:cNvSpPr>
            <a:spLocks noGrp="1"/>
          </p:cNvSpPr>
          <p:nvPr>
            <p:ph idx="1"/>
          </p:nvPr>
        </p:nvSpPr>
        <p:spPr/>
        <p:txBody>
          <a:bodyPr/>
          <a:lstStyle/>
          <a:p>
            <a:r>
              <a:rPr lang="en-US" dirty="0" smtClean="0">
                <a:solidFill>
                  <a:schemeClr val="bg1">
                    <a:lumMod val="10000"/>
                  </a:schemeClr>
                </a:solidFill>
              </a:rPr>
              <a:t>Layered cases start with a black and white core scenario and introduce moral complexity by layering in complexity, conflict, plurality and constraint</a:t>
            </a:r>
            <a:r>
              <a:rPr lang="en-US" dirty="0" smtClean="0"/>
              <a:t>.</a:t>
            </a:r>
            <a:endParaRPr lang="en-US" dirty="0"/>
          </a:p>
        </p:txBody>
      </p:sp>
    </p:spTree>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3" y="549275"/>
            <a:ext cx="8207375" cy="646113"/>
          </a:xfrm>
          <a:prstGeom prst="rect">
            <a:avLst/>
          </a:prstGeom>
          <a:noFill/>
        </p:spPr>
        <p:txBody>
          <a:bodyPr>
            <a:spAutoFit/>
          </a:bodyPr>
          <a:lstStyle/>
          <a:p>
            <a:pPr>
              <a:defRPr/>
            </a:pPr>
            <a:r>
              <a:rPr lang="en-US" sz="3600" b="1" dirty="0" err="1">
                <a:solidFill>
                  <a:prstClr val="black"/>
                </a:solidFill>
                <a:effectLst>
                  <a:outerShdw blurRad="38100" dist="38100" dir="2700000" algn="tl">
                    <a:srgbClr val="000000">
                      <a:alpha val="43137"/>
                    </a:srgbClr>
                  </a:outerShdw>
                </a:effectLst>
              </a:rPr>
              <a:t>Reflexionemos</a:t>
            </a:r>
            <a:r>
              <a:rPr lang="en-US" sz="3600" b="1" dirty="0">
                <a:solidFill>
                  <a:prstClr val="black"/>
                </a:solidFill>
                <a:effectLst>
                  <a:outerShdw blurRad="38100" dist="38100" dir="2700000" algn="tl">
                    <a:srgbClr val="000000">
                      <a:alpha val="43137"/>
                    </a:srgbClr>
                  </a:outerShdw>
                </a:effectLst>
              </a:rPr>
              <a:t> </a:t>
            </a:r>
            <a:r>
              <a:rPr lang="en-US" sz="3600" b="1" dirty="0" err="1">
                <a:solidFill>
                  <a:prstClr val="black"/>
                </a:solidFill>
                <a:effectLst>
                  <a:outerShdw blurRad="38100" dist="38100" dir="2700000" algn="tl">
                    <a:srgbClr val="000000">
                      <a:alpha val="43137"/>
                    </a:srgbClr>
                  </a:outerShdw>
                </a:effectLst>
              </a:rPr>
              <a:t>sobre</a:t>
            </a:r>
            <a:r>
              <a:rPr lang="en-US" sz="3600" b="1" dirty="0">
                <a:solidFill>
                  <a:prstClr val="black"/>
                </a:solidFill>
                <a:effectLst>
                  <a:outerShdw blurRad="38100" dist="38100" dir="2700000" algn="tl">
                    <a:srgbClr val="000000">
                      <a:alpha val="43137"/>
                    </a:srgbClr>
                  </a:outerShdw>
                </a:effectLst>
              </a:rPr>
              <a:t> lo </a:t>
            </a:r>
            <a:r>
              <a:rPr lang="en-US" sz="3600" b="1" dirty="0" err="1">
                <a:solidFill>
                  <a:prstClr val="black"/>
                </a:solidFill>
                <a:effectLst>
                  <a:outerShdw blurRad="38100" dist="38100" dir="2700000" algn="tl">
                    <a:srgbClr val="000000">
                      <a:alpha val="43137"/>
                    </a:srgbClr>
                  </a:outerShdw>
                </a:effectLst>
              </a:rPr>
              <a:t>siguiente</a:t>
            </a:r>
            <a:r>
              <a:rPr lang="en-US" sz="3600" b="1" dirty="0">
                <a:solidFill>
                  <a:prstClr val="black"/>
                </a:solidFill>
                <a:effectLst>
                  <a:outerShdw blurRad="38100" dist="38100" dir="2700000" algn="tl">
                    <a:srgbClr val="000000">
                      <a:alpha val="43137"/>
                    </a:srgbClr>
                  </a:outerShdw>
                </a:effectLst>
              </a:rPr>
              <a:t>…</a:t>
            </a:r>
            <a:endParaRPr lang="es-PR" sz="3600" b="1" dirty="0">
              <a:solidFill>
                <a:prstClr val="black"/>
              </a:solidFill>
              <a:effectLst>
                <a:outerShdw blurRad="38100" dist="38100" dir="2700000" algn="tl">
                  <a:srgbClr val="000000">
                    <a:alpha val="43137"/>
                  </a:srgbClr>
                </a:outerShdw>
              </a:effectLst>
            </a:endParaRPr>
          </a:p>
        </p:txBody>
      </p:sp>
      <p:sp>
        <p:nvSpPr>
          <p:cNvPr id="2" name="Rectangle 1"/>
          <p:cNvSpPr/>
          <p:nvPr/>
        </p:nvSpPr>
        <p:spPr>
          <a:xfrm>
            <a:off x="4355976" y="6237312"/>
            <a:ext cx="4572000" cy="553998"/>
          </a:xfrm>
          <a:prstGeom prst="rect">
            <a:avLst/>
          </a:prstGeom>
        </p:spPr>
        <p:txBody>
          <a:bodyPr>
            <a:spAutoFit/>
          </a:bodyPr>
          <a:lstStyle/>
          <a:p>
            <a:pPr fontAlgn="base">
              <a:spcBef>
                <a:spcPct val="0"/>
              </a:spcBef>
              <a:spcAft>
                <a:spcPct val="0"/>
              </a:spcAft>
            </a:pPr>
            <a:r>
              <a:rPr lang="es-PR" sz="1000" b="1" dirty="0">
                <a:solidFill>
                  <a:prstClr val="black"/>
                </a:solidFill>
                <a:latin typeface="Arial" charset="0"/>
              </a:rPr>
              <a:t>http://</a:t>
            </a:r>
            <a:r>
              <a:rPr lang="es-PR" sz="1000" b="1" dirty="0" smtClean="0">
                <a:solidFill>
                  <a:prstClr val="black"/>
                </a:solidFill>
                <a:latin typeface="Arial" charset="0"/>
              </a:rPr>
              <a:t>www.free-extras.com/search/1/graduation.htm, and http</a:t>
            </a:r>
            <a:r>
              <a:rPr lang="es-PR" sz="1000" b="1" dirty="0">
                <a:solidFill>
                  <a:prstClr val="black"/>
                </a:solidFill>
                <a:latin typeface="Arial" charset="0"/>
              </a:rPr>
              <a:t>://</a:t>
            </a:r>
            <a:r>
              <a:rPr lang="es-PR" sz="1000" b="1" dirty="0" smtClean="0">
                <a:solidFill>
                  <a:prstClr val="black"/>
                </a:solidFill>
                <a:latin typeface="Arial" charset="0"/>
              </a:rPr>
              <a:t>www.maine.gov/dps/fmo/MainesReducedIgnitionPropensityCigaretteLawNEW.htm. 4 de sept. </a:t>
            </a:r>
            <a:r>
              <a:rPr lang="es-PR" sz="1000" b="1" dirty="0">
                <a:solidFill>
                  <a:prstClr val="black"/>
                </a:solidFill>
                <a:latin typeface="Arial" charset="0"/>
              </a:rPr>
              <a:t>d</a:t>
            </a:r>
            <a:r>
              <a:rPr lang="es-PR" sz="1000" b="1" dirty="0" smtClean="0">
                <a:solidFill>
                  <a:prstClr val="black"/>
                </a:solidFill>
                <a:latin typeface="Arial" charset="0"/>
              </a:rPr>
              <a:t>e 2011</a:t>
            </a:r>
            <a:endParaRPr lang="es-PR" sz="1000" b="1" dirty="0">
              <a:solidFill>
                <a:prstClr val="black"/>
              </a:solidFill>
              <a:latin typeface="Arial" charset="0"/>
            </a:endParaRPr>
          </a:p>
        </p:txBody>
      </p:sp>
      <p:pic>
        <p:nvPicPr>
          <p:cNvPr id="11266" name="Picture 2" descr="C:\Users\Kosh\Desktop\fire-safe-cigarettes_00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1901908"/>
            <a:ext cx="3810000" cy="4216400"/>
          </a:xfrm>
          <a:prstGeom prst="rect">
            <a:avLst/>
          </a:prstGeom>
          <a:noFill/>
          <a:extLst>
            <a:ext uri="{909E8E84-426E-40DD-AFC4-6F175D3DCCD1}">
              <a14:hiddenFill xmlns:a14="http://schemas.microsoft.com/office/drawing/2010/main" xmlns="">
                <a:solidFill>
                  <a:srgbClr val="FFFFFF"/>
                </a:solidFill>
              </a14:hiddenFill>
            </a:ext>
          </a:extLst>
        </p:spPr>
      </p:pic>
      <p:pic>
        <p:nvPicPr>
          <p:cNvPr id="11267" name="Picture 3" descr="C:\Users\Kosh\Desktop\imagesCAVJ20ZM.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0072" y="2044777"/>
            <a:ext cx="3277564" cy="24143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092268"/>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FUMAMAS</a:t>
            </a:r>
            <a:endParaRPr lang="en-US" dirty="0"/>
          </a:p>
        </p:txBody>
      </p:sp>
      <p:sp>
        <p:nvSpPr>
          <p:cNvPr id="3" name="Content Placeholder 2"/>
          <p:cNvSpPr>
            <a:spLocks noGrp="1"/>
          </p:cNvSpPr>
          <p:nvPr>
            <p:ph idx="1"/>
          </p:nvPr>
        </p:nvSpPr>
        <p:spPr>
          <a:xfrm>
            <a:off x="457200" y="838200"/>
            <a:ext cx="8686800" cy="6019800"/>
          </a:xfrm>
        </p:spPr>
        <p:txBody>
          <a:bodyPr/>
          <a:lstStyle/>
          <a:p>
            <a:r>
              <a:rPr lang="en-US" dirty="0" smtClean="0">
                <a:solidFill>
                  <a:schemeClr val="bg1">
                    <a:lumMod val="10000"/>
                  </a:schemeClr>
                </a:solidFill>
              </a:rPr>
              <a:t>Maria has just discovered a new, bioactive agent from a plant found in South America capable of eliminating dependency on cigarettes.  When she is about to publish her findings, a tobacco company, FUMAMAS, offers her two million dollars and a promise of continued financial support for her research project of discovering substitutes for nicotine in exchange for her promise not to publish her recent discovery</a:t>
            </a:r>
            <a:endParaRPr lang="en-US" dirty="0">
              <a:solidFill>
                <a:schemeClr val="bg1">
                  <a:lumMod val="10000"/>
                </a:schemeClr>
              </a:solidFill>
            </a:endParaRP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dirty="0" smtClean="0"/>
              <a:t>Agenda</a:t>
            </a:r>
            <a:endParaRPr lang="en-US" dirty="0"/>
          </a:p>
        </p:txBody>
      </p:sp>
      <p:sp>
        <p:nvSpPr>
          <p:cNvPr id="3" name="Content Placeholder 2"/>
          <p:cNvSpPr>
            <a:spLocks noGrp="1"/>
          </p:cNvSpPr>
          <p:nvPr>
            <p:ph idx="1"/>
          </p:nvPr>
        </p:nvSpPr>
        <p:spPr>
          <a:xfrm>
            <a:off x="457200" y="1219200"/>
            <a:ext cx="8229600" cy="5638800"/>
          </a:xfrm>
        </p:spPr>
        <p:txBody>
          <a:bodyPr>
            <a:normAutofit/>
          </a:bodyPr>
          <a:lstStyle/>
          <a:p>
            <a:r>
              <a:rPr lang="en-US" dirty="0" smtClean="0"/>
              <a:t>Hastings Center Objective 5: learning to confront moral ambiguity and moral conflict</a:t>
            </a:r>
          </a:p>
          <a:p>
            <a:endParaRPr lang="en-US" sz="1200" dirty="0" smtClean="0"/>
          </a:p>
          <a:p>
            <a:r>
              <a:rPr lang="en-US" dirty="0" smtClean="0"/>
              <a:t>Gray World as GERESE Outreach Project</a:t>
            </a:r>
          </a:p>
          <a:p>
            <a:endParaRPr lang="en-US" sz="1200" dirty="0" smtClean="0"/>
          </a:p>
          <a:p>
            <a:r>
              <a:rPr lang="en-US" dirty="0" smtClean="0"/>
              <a:t>New Version for Graduate Students and Biology Faculty</a:t>
            </a:r>
          </a:p>
          <a:p>
            <a:endParaRPr lang="en-US" sz="1100" dirty="0" smtClean="0"/>
          </a:p>
          <a:p>
            <a:r>
              <a:rPr lang="en-US" dirty="0" smtClean="0"/>
              <a:t>Transitioning: Black and White to Gray</a:t>
            </a:r>
          </a:p>
          <a:p>
            <a:endParaRPr lang="en-US" sz="1100" dirty="0" smtClean="0"/>
          </a:p>
          <a:p>
            <a:r>
              <a:rPr lang="en-US" dirty="0" smtClean="0"/>
              <a:t>Turn train the trainer on its head</a:t>
            </a:r>
          </a:p>
          <a:p>
            <a:pPr lvl="1"/>
            <a:endParaRPr lang="en-US" sz="1100" dirty="0" smtClean="0"/>
          </a:p>
          <a:p>
            <a:r>
              <a:rPr lang="en-US" dirty="0" smtClean="0"/>
              <a:t>Assessment: Keeping it Simple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686800" cy="685800"/>
          </a:xfrm>
        </p:spPr>
        <p:txBody>
          <a:bodyPr/>
          <a:lstStyle/>
          <a:p>
            <a:r>
              <a:rPr lang="en-US" sz="4800" dirty="0" smtClean="0"/>
              <a:t>Alternatives</a:t>
            </a:r>
            <a:endParaRPr lang="en-US" sz="4800" dirty="0"/>
          </a:p>
        </p:txBody>
      </p:sp>
      <p:sp>
        <p:nvSpPr>
          <p:cNvPr id="5" name="Content Placeholder 4"/>
          <p:cNvSpPr>
            <a:spLocks noGrp="1"/>
          </p:cNvSpPr>
          <p:nvPr>
            <p:ph idx="1"/>
          </p:nvPr>
        </p:nvSpPr>
        <p:spPr>
          <a:xfrm>
            <a:off x="0" y="1905000"/>
            <a:ext cx="9144000" cy="3657600"/>
          </a:xfrm>
        </p:spPr>
        <p:txBody>
          <a:bodyPr/>
          <a:lstStyle/>
          <a:p>
            <a:r>
              <a:rPr lang="en-US" sz="3600" dirty="0" smtClean="0">
                <a:solidFill>
                  <a:schemeClr val="bg1">
                    <a:lumMod val="10000"/>
                  </a:schemeClr>
                </a:solidFill>
              </a:rPr>
              <a:t>If you were Maria should you…</a:t>
            </a:r>
          </a:p>
          <a:p>
            <a:pPr lvl="1"/>
            <a:r>
              <a:rPr lang="en-US" sz="3200" dirty="0" smtClean="0">
                <a:solidFill>
                  <a:schemeClr val="bg1">
                    <a:lumMod val="10000"/>
                  </a:schemeClr>
                </a:solidFill>
              </a:rPr>
              <a:t>Accept this offer</a:t>
            </a:r>
          </a:p>
          <a:p>
            <a:pPr lvl="1"/>
            <a:r>
              <a:rPr lang="en-US" sz="3200" dirty="0" smtClean="0">
                <a:solidFill>
                  <a:schemeClr val="bg1">
                    <a:lumMod val="10000"/>
                  </a:schemeClr>
                </a:solidFill>
              </a:rPr>
              <a:t>Reject this offer?</a:t>
            </a:r>
          </a:p>
          <a:p>
            <a:pPr lvl="1"/>
            <a:r>
              <a:rPr lang="en-US" sz="3200" dirty="0" smtClean="0">
                <a:solidFill>
                  <a:schemeClr val="bg1">
                    <a:lumMod val="10000"/>
                  </a:schemeClr>
                </a:solidFill>
              </a:rPr>
              <a:t>Accept under certain conditions? _____</a:t>
            </a:r>
          </a:p>
          <a:p>
            <a:pPr lvl="1"/>
            <a:r>
              <a:rPr lang="en-US" sz="3200" dirty="0" smtClean="0">
                <a:solidFill>
                  <a:schemeClr val="bg1">
                    <a:lumMod val="10000"/>
                  </a:schemeClr>
                </a:solidFill>
              </a:rPr>
              <a:t>Ask for more time?</a:t>
            </a:r>
            <a:endParaRPr lang="en-US" sz="1050" dirty="0" smtClean="0">
              <a:solidFill>
                <a:schemeClr val="bg1">
                  <a:lumMod val="10000"/>
                </a:schemeClr>
              </a:solidFill>
            </a:endParaRPr>
          </a:p>
        </p:txBody>
      </p:sp>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382000" cy="5693866"/>
          </a:xfrm>
          <a:prstGeom prst="rect">
            <a:avLst/>
          </a:prstGeom>
        </p:spPr>
        <p:txBody>
          <a:bodyPr wrap="square">
            <a:spAutoFit/>
          </a:bodyPr>
          <a:lstStyle/>
          <a:p>
            <a:r>
              <a:rPr lang="en-US" sz="3200" b="1" dirty="0" smtClean="0">
                <a:solidFill>
                  <a:srgbClr val="C00000"/>
                </a:solidFill>
              </a:rPr>
              <a:t>Circumstances “Layered In”</a:t>
            </a:r>
          </a:p>
          <a:p>
            <a:endParaRPr lang="en-US" sz="800" b="1" dirty="0" smtClean="0">
              <a:solidFill>
                <a:srgbClr val="FF0000"/>
              </a:solidFill>
            </a:endParaRPr>
          </a:p>
          <a:p>
            <a:pPr lvl="1"/>
            <a:r>
              <a:rPr lang="en-US" sz="2800" dirty="0" smtClean="0">
                <a:solidFill>
                  <a:schemeClr val="bg1">
                    <a:lumMod val="10000"/>
                  </a:schemeClr>
                </a:solidFill>
              </a:rPr>
              <a:t>Her thesis advisor tells her that if she publishes, this will conclude her thesis work, and she will be able to graduate at the end of the current semester.</a:t>
            </a:r>
          </a:p>
          <a:p>
            <a:pPr lvl="1"/>
            <a:endParaRPr lang="en-US" sz="800" dirty="0" smtClean="0">
              <a:solidFill>
                <a:schemeClr val="bg1">
                  <a:lumMod val="10000"/>
                </a:schemeClr>
              </a:solidFill>
            </a:endParaRPr>
          </a:p>
          <a:p>
            <a:pPr lvl="1"/>
            <a:r>
              <a:rPr lang="en-US" sz="2800" dirty="0" smtClean="0">
                <a:solidFill>
                  <a:schemeClr val="bg1">
                    <a:lumMod val="10000"/>
                  </a:schemeClr>
                </a:solidFill>
              </a:rPr>
              <a:t>At the same time she receives the FUMAMAS offer, her thesis advisor tells her that she has to publish immediately or she will not graduate</a:t>
            </a:r>
          </a:p>
          <a:p>
            <a:pPr lvl="1"/>
            <a:endParaRPr lang="en-US" sz="800" dirty="0" smtClean="0">
              <a:solidFill>
                <a:schemeClr val="bg1">
                  <a:lumMod val="10000"/>
                </a:schemeClr>
              </a:solidFill>
            </a:endParaRPr>
          </a:p>
          <a:p>
            <a:pPr lvl="1"/>
            <a:r>
              <a:rPr lang="en-US" sz="2800" dirty="0" smtClean="0">
                <a:solidFill>
                  <a:schemeClr val="bg1">
                    <a:lumMod val="10000"/>
                  </a:schemeClr>
                </a:solidFill>
              </a:rPr>
              <a:t>At the same time that she receives the FUMAMAS offer, her mother and father have an automobile accident and need expensive surgery.</a:t>
            </a:r>
            <a:endParaRPr lang="en-US" sz="2800" dirty="0">
              <a:solidFill>
                <a:schemeClr val="bg1">
                  <a:lumMod val="10000"/>
                </a:schemeClr>
              </a:solidFill>
            </a:endParaRPr>
          </a:p>
        </p:txBody>
      </p:sp>
    </p:spTree>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Circumstances move students to the Gray world</a:t>
            </a:r>
            <a:endParaRPr lang="en-US" dirty="0"/>
          </a:p>
        </p:txBody>
      </p:sp>
      <p:sp>
        <p:nvSpPr>
          <p:cNvPr id="5" name="Text Placeholder 4"/>
          <p:cNvSpPr>
            <a:spLocks noGrp="1"/>
          </p:cNvSpPr>
          <p:nvPr>
            <p:ph type="body" idx="1"/>
          </p:nvPr>
        </p:nvSpPr>
        <p:spPr/>
        <p:txBody>
          <a:bodyPr/>
          <a:lstStyle/>
          <a:p>
            <a:r>
              <a:rPr lang="en-US" dirty="0" smtClean="0">
                <a:solidFill>
                  <a:schemeClr val="tx2">
                    <a:lumMod val="10000"/>
                  </a:schemeClr>
                </a:solidFill>
              </a:rPr>
              <a:t>Core Scenario</a:t>
            </a:r>
            <a:endParaRPr lang="en-US" dirty="0">
              <a:solidFill>
                <a:schemeClr val="tx2">
                  <a:lumMod val="10000"/>
                </a:schemeClr>
              </a:solidFill>
            </a:endParaRPr>
          </a:p>
        </p:txBody>
      </p:sp>
      <p:sp>
        <p:nvSpPr>
          <p:cNvPr id="6" name="Content Placeholder 5"/>
          <p:cNvSpPr>
            <a:spLocks noGrp="1"/>
          </p:cNvSpPr>
          <p:nvPr>
            <p:ph sz="half" idx="2"/>
          </p:nvPr>
        </p:nvSpPr>
        <p:spPr/>
        <p:txBody>
          <a:bodyPr/>
          <a:lstStyle/>
          <a:p>
            <a:r>
              <a:rPr lang="en-US" dirty="0" smtClean="0">
                <a:solidFill>
                  <a:srgbClr val="C00000"/>
                </a:solidFill>
              </a:rPr>
              <a:t>Imperative that scientists share their research results</a:t>
            </a:r>
          </a:p>
          <a:p>
            <a:pPr>
              <a:buNone/>
            </a:pPr>
            <a:r>
              <a:rPr lang="en-US" dirty="0" smtClean="0">
                <a:solidFill>
                  <a:srgbClr val="C00000"/>
                </a:solidFill>
              </a:rPr>
              <a:t>                vs.</a:t>
            </a:r>
          </a:p>
          <a:p>
            <a:r>
              <a:rPr lang="en-US" dirty="0" smtClean="0">
                <a:solidFill>
                  <a:srgbClr val="C00000"/>
                </a:solidFill>
              </a:rPr>
              <a:t>Lure of private, financial gain</a:t>
            </a:r>
            <a:endParaRPr lang="en-US" dirty="0">
              <a:solidFill>
                <a:srgbClr val="C00000"/>
              </a:solidFill>
            </a:endParaRPr>
          </a:p>
        </p:txBody>
      </p:sp>
      <p:sp>
        <p:nvSpPr>
          <p:cNvPr id="7" name="Text Placeholder 6"/>
          <p:cNvSpPr>
            <a:spLocks noGrp="1"/>
          </p:cNvSpPr>
          <p:nvPr>
            <p:ph type="body" sz="quarter" idx="3"/>
          </p:nvPr>
        </p:nvSpPr>
        <p:spPr/>
        <p:txBody>
          <a:bodyPr/>
          <a:lstStyle/>
          <a:p>
            <a:r>
              <a:rPr lang="en-US" dirty="0" smtClean="0">
                <a:solidFill>
                  <a:schemeClr val="tx2">
                    <a:lumMod val="10000"/>
                  </a:schemeClr>
                </a:solidFill>
              </a:rPr>
              <a:t>Layers</a:t>
            </a:r>
            <a:endParaRPr lang="en-US" dirty="0">
              <a:solidFill>
                <a:schemeClr val="tx2">
                  <a:lumMod val="10000"/>
                </a:schemeClr>
              </a:solidFill>
            </a:endParaRPr>
          </a:p>
        </p:txBody>
      </p:sp>
      <p:sp>
        <p:nvSpPr>
          <p:cNvPr id="8" name="Content Placeholder 7"/>
          <p:cNvSpPr>
            <a:spLocks noGrp="1"/>
          </p:cNvSpPr>
          <p:nvPr>
            <p:ph sz="quarter" idx="4"/>
          </p:nvPr>
        </p:nvSpPr>
        <p:spPr/>
        <p:txBody>
          <a:bodyPr/>
          <a:lstStyle/>
          <a:p>
            <a:r>
              <a:rPr lang="en-US" dirty="0" smtClean="0">
                <a:solidFill>
                  <a:srgbClr val="C00000"/>
                </a:solidFill>
              </a:rPr>
              <a:t>Add career development to core conflict</a:t>
            </a:r>
          </a:p>
          <a:p>
            <a:r>
              <a:rPr lang="en-US" dirty="0" smtClean="0">
                <a:solidFill>
                  <a:srgbClr val="C00000"/>
                </a:solidFill>
              </a:rPr>
              <a:t>Core conflict “sharpened” by “now or never” ultimatum</a:t>
            </a:r>
          </a:p>
          <a:p>
            <a:r>
              <a:rPr lang="en-US" dirty="0" smtClean="0">
                <a:solidFill>
                  <a:srgbClr val="C00000"/>
                </a:solidFill>
              </a:rPr>
              <a:t>Family emergency adds layer of complexity</a:t>
            </a:r>
            <a:endParaRPr lang="en-US" dirty="0">
              <a:solidFill>
                <a:srgbClr val="C00000"/>
              </a:solidFill>
            </a:endParaRPr>
          </a:p>
        </p:txBody>
      </p:sp>
    </p:spTree>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Rashomon</a:t>
            </a:r>
            <a:r>
              <a:rPr lang="en-US" dirty="0" smtClean="0"/>
              <a:t> Cases</a:t>
            </a:r>
            <a:endParaRPr lang="en-US" dirty="0"/>
          </a:p>
        </p:txBody>
      </p:sp>
      <p:sp>
        <p:nvSpPr>
          <p:cNvPr id="4" name="Subtitle 3"/>
          <p:cNvSpPr>
            <a:spLocks noGrp="1"/>
          </p:cNvSpPr>
          <p:nvPr>
            <p:ph type="subTitle" idx="1"/>
          </p:nvPr>
        </p:nvSpPr>
        <p:spPr>
          <a:xfrm>
            <a:off x="0" y="4038600"/>
            <a:ext cx="6705600" cy="1066800"/>
          </a:xfrm>
        </p:spPr>
        <p:txBody>
          <a:bodyPr/>
          <a:lstStyle/>
          <a:p>
            <a:r>
              <a:rPr lang="en-US" dirty="0" smtClean="0">
                <a:solidFill>
                  <a:schemeClr val="bg1">
                    <a:lumMod val="10000"/>
                  </a:schemeClr>
                </a:solidFill>
              </a:rPr>
              <a:t>Case built out of multi-perspective exploration of a situation</a:t>
            </a:r>
            <a:endParaRPr lang="en-US" dirty="0">
              <a:solidFill>
                <a:schemeClr val="bg1">
                  <a:lumMod val="10000"/>
                </a:schemeClr>
              </a:solidFill>
            </a:endParaRPr>
          </a:p>
        </p:txBody>
      </p:sp>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152400"/>
            <a:ext cx="8991600" cy="6477000"/>
          </a:xfrm>
        </p:spPr>
        <p:txBody>
          <a:bodyPr/>
          <a:lstStyle/>
          <a:p>
            <a:r>
              <a:rPr lang="en-US" sz="2800" i="1" dirty="0" smtClean="0">
                <a:solidFill>
                  <a:schemeClr val="bg1">
                    <a:lumMod val="10000"/>
                  </a:schemeClr>
                </a:solidFill>
              </a:rPr>
              <a:t>Alyssa, after Dr. Swift’s negative evaluation of her work, decides to work with another research group.  But she leaves her notebook and data summaries which are quickly integrated into the projects of other graduate students working under Dr. Swift’s supervision.  This material is synthesized into a publication authored by Dr. Swift and these other graduate students.  Alyssa finds out and asks why she is not included as coauthor.  Upon receiving an unsatisfactory reply, she files a formal complaint that triggers an investigation during which several stakeholders testify</a:t>
            </a:r>
          </a:p>
          <a:p>
            <a:r>
              <a:rPr lang="en-US" sz="1400" b="1" i="1" dirty="0" smtClean="0">
                <a:solidFill>
                  <a:srgbClr val="C00000"/>
                </a:solidFill>
              </a:rPr>
              <a:t>“To Be or Not to Be Included” (APPE; NSF SBR 9421879) Reworked by University of Oklahoma Center for Applied Social Research</a:t>
            </a:r>
            <a:endParaRPr lang="en-US" sz="1400" b="1" dirty="0" smtClean="0">
              <a:solidFill>
                <a:srgbClr val="C00000"/>
              </a:solidFill>
            </a:endParaRPr>
          </a:p>
          <a:p>
            <a:endParaRPr lang="en-US" dirty="0"/>
          </a:p>
        </p:txBody>
      </p:sp>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47800"/>
            <a:ext cx="8839200" cy="5078313"/>
          </a:xfrm>
          <a:prstGeom prst="rect">
            <a:avLst/>
          </a:prstGeom>
        </p:spPr>
        <p:txBody>
          <a:bodyPr wrap="square">
            <a:spAutoFit/>
          </a:bodyPr>
          <a:lstStyle/>
          <a:p>
            <a:pPr marL="742950" indent="-742950">
              <a:buFont typeface="+mj-lt"/>
              <a:buAutoNum type="arabicPeriod"/>
            </a:pPr>
            <a:r>
              <a:rPr lang="en-US" sz="3600" b="1" i="1" dirty="0" smtClean="0">
                <a:solidFill>
                  <a:schemeClr val="bg1">
                    <a:lumMod val="10000"/>
                  </a:schemeClr>
                </a:solidFill>
              </a:rPr>
              <a:t>Alyssa </a:t>
            </a:r>
          </a:p>
          <a:p>
            <a:pPr marL="228600" indent="-228600">
              <a:buFont typeface="+mj-lt"/>
              <a:buAutoNum type="arabicPeriod"/>
            </a:pPr>
            <a:endParaRPr lang="en-US" sz="900" b="1" i="1" dirty="0" smtClean="0">
              <a:solidFill>
                <a:schemeClr val="bg1">
                  <a:lumMod val="10000"/>
                </a:schemeClr>
              </a:solidFill>
            </a:endParaRPr>
          </a:p>
          <a:p>
            <a:pPr marL="742950" indent="-742950">
              <a:buFont typeface="+mj-lt"/>
              <a:buAutoNum type="arabicPeriod"/>
            </a:pPr>
            <a:r>
              <a:rPr lang="en-US" sz="3600" b="1" i="1" dirty="0" smtClean="0">
                <a:solidFill>
                  <a:schemeClr val="bg1">
                    <a:lumMod val="10000"/>
                  </a:schemeClr>
                </a:solidFill>
              </a:rPr>
              <a:t>Dr. Swift</a:t>
            </a:r>
          </a:p>
          <a:p>
            <a:pPr marL="228600" indent="-228600">
              <a:buFont typeface="+mj-lt"/>
              <a:buAutoNum type="arabicPeriod"/>
            </a:pPr>
            <a:endParaRPr lang="en-US" sz="900" b="1" i="1" dirty="0" smtClean="0">
              <a:solidFill>
                <a:schemeClr val="bg1">
                  <a:lumMod val="10000"/>
                </a:schemeClr>
              </a:solidFill>
            </a:endParaRPr>
          </a:p>
          <a:p>
            <a:pPr marL="742950" indent="-742950">
              <a:buFont typeface="+mj-lt"/>
              <a:buAutoNum type="arabicPeriod"/>
            </a:pPr>
            <a:r>
              <a:rPr lang="en-US" sz="3600" b="1" i="1" dirty="0" smtClean="0">
                <a:solidFill>
                  <a:schemeClr val="bg1">
                    <a:lumMod val="10000"/>
                  </a:schemeClr>
                </a:solidFill>
              </a:rPr>
              <a:t>Michael (a grad student working in Dr. Swift’s lab group)</a:t>
            </a:r>
          </a:p>
          <a:p>
            <a:pPr marL="228600" indent="-228600">
              <a:buFont typeface="+mj-lt"/>
              <a:buAutoNum type="arabicPeriod"/>
            </a:pPr>
            <a:endParaRPr lang="en-US" sz="900" b="1" i="1" dirty="0" smtClean="0">
              <a:solidFill>
                <a:schemeClr val="bg1">
                  <a:lumMod val="10000"/>
                </a:schemeClr>
              </a:solidFill>
            </a:endParaRPr>
          </a:p>
          <a:p>
            <a:pPr marL="742950" indent="-742950">
              <a:buFont typeface="+mj-lt"/>
              <a:buAutoNum type="arabicPeriod"/>
            </a:pPr>
            <a:r>
              <a:rPr lang="en-US" sz="3600" b="1" i="1" dirty="0" smtClean="0">
                <a:solidFill>
                  <a:schemeClr val="bg1">
                    <a:lumMod val="10000"/>
                  </a:schemeClr>
                </a:solidFill>
              </a:rPr>
              <a:t>Rachael (Alyssa’s roommate)</a:t>
            </a:r>
          </a:p>
          <a:p>
            <a:pPr marL="228600" indent="-228600">
              <a:buFont typeface="+mj-lt"/>
              <a:buAutoNum type="arabicPeriod"/>
            </a:pPr>
            <a:endParaRPr lang="en-US" sz="900" b="1" i="1" dirty="0" smtClean="0">
              <a:solidFill>
                <a:schemeClr val="bg1">
                  <a:lumMod val="10000"/>
                </a:schemeClr>
              </a:solidFill>
            </a:endParaRPr>
          </a:p>
          <a:p>
            <a:pPr marL="742950" indent="-742950">
              <a:buFont typeface="+mj-lt"/>
              <a:buAutoNum type="arabicPeriod"/>
            </a:pPr>
            <a:r>
              <a:rPr lang="en-US" sz="3600" b="1" i="1" dirty="0" smtClean="0">
                <a:solidFill>
                  <a:schemeClr val="bg1">
                    <a:lumMod val="10000"/>
                  </a:schemeClr>
                </a:solidFill>
              </a:rPr>
              <a:t>a representative of the University’s Research Ethics Committee</a:t>
            </a:r>
            <a:endParaRPr lang="en-US" sz="3600" b="1" dirty="0"/>
          </a:p>
        </p:txBody>
      </p:sp>
      <p:sp>
        <p:nvSpPr>
          <p:cNvPr id="3" name="TextBox 2"/>
          <p:cNvSpPr txBox="1"/>
          <p:nvPr/>
        </p:nvSpPr>
        <p:spPr>
          <a:xfrm>
            <a:off x="1066800" y="685800"/>
            <a:ext cx="7608173" cy="769441"/>
          </a:xfrm>
          <a:prstGeom prst="rect">
            <a:avLst/>
          </a:prstGeom>
          <a:noFill/>
        </p:spPr>
        <p:txBody>
          <a:bodyPr wrap="none" rtlCol="0">
            <a:spAutoFit/>
          </a:bodyPr>
          <a:lstStyle/>
          <a:p>
            <a:r>
              <a:rPr lang="en-US" sz="4400" b="1" dirty="0" smtClean="0">
                <a:solidFill>
                  <a:schemeClr val="bg1">
                    <a:lumMod val="50000"/>
                  </a:schemeClr>
                </a:solidFill>
              </a:rPr>
              <a:t>Participatory Perspectives</a:t>
            </a:r>
            <a:endParaRPr lang="en-US" sz="4400" b="1" dirty="0">
              <a:solidFill>
                <a:schemeClr val="bg1">
                  <a:lumMod val="50000"/>
                </a:schemeClr>
              </a:solidFill>
            </a:endParaRPr>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81000"/>
            <a:ext cx="8686800" cy="6172200"/>
          </a:xfrm>
        </p:spPr>
        <p:txBody>
          <a:bodyPr/>
          <a:lstStyle/>
          <a:p>
            <a:r>
              <a:rPr lang="en-US" sz="4000" dirty="0" smtClean="0">
                <a:solidFill>
                  <a:schemeClr val="bg1">
                    <a:lumMod val="10000"/>
                  </a:schemeClr>
                </a:solidFill>
              </a:rPr>
              <a:t>a </a:t>
            </a:r>
            <a:r>
              <a:rPr lang="en-US" sz="4000" dirty="0" err="1" smtClean="0">
                <a:solidFill>
                  <a:schemeClr val="bg1">
                    <a:lumMod val="10000"/>
                  </a:schemeClr>
                </a:solidFill>
              </a:rPr>
              <a:t>Rashomon</a:t>
            </a:r>
            <a:r>
              <a:rPr lang="en-US" sz="4000" dirty="0" smtClean="0">
                <a:solidFill>
                  <a:schemeClr val="bg1">
                    <a:lumMod val="10000"/>
                  </a:schemeClr>
                </a:solidFill>
              </a:rPr>
              <a:t> case explores an ethical issue using several participatory perspectives instead of one master narrative.  </a:t>
            </a:r>
          </a:p>
          <a:p>
            <a:pPr>
              <a:buNone/>
            </a:pPr>
            <a:endParaRPr lang="en-US" sz="800" dirty="0" smtClean="0">
              <a:solidFill>
                <a:schemeClr val="bg1">
                  <a:lumMod val="10000"/>
                </a:schemeClr>
              </a:solidFill>
            </a:endParaRPr>
          </a:p>
          <a:p>
            <a:r>
              <a:rPr lang="en-US" sz="4000" dirty="0" smtClean="0">
                <a:solidFill>
                  <a:schemeClr val="bg1">
                    <a:lumMod val="10000"/>
                  </a:schemeClr>
                </a:solidFill>
              </a:rPr>
              <a:t>students are divided into groups</a:t>
            </a:r>
          </a:p>
          <a:p>
            <a:pPr>
              <a:buNone/>
            </a:pPr>
            <a:endParaRPr lang="en-US" sz="800" dirty="0" smtClean="0">
              <a:solidFill>
                <a:schemeClr val="bg1">
                  <a:lumMod val="10000"/>
                </a:schemeClr>
              </a:solidFill>
            </a:endParaRPr>
          </a:p>
          <a:p>
            <a:r>
              <a:rPr lang="en-US" sz="4000" dirty="0" smtClean="0">
                <a:solidFill>
                  <a:schemeClr val="bg1">
                    <a:lumMod val="10000"/>
                  </a:schemeClr>
                </a:solidFill>
              </a:rPr>
              <a:t>each analyzes and dramatizes their participant perspective</a:t>
            </a:r>
          </a:p>
        </p:txBody>
      </p:sp>
    </p:spTree>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077200" cy="3785652"/>
          </a:xfrm>
          <a:prstGeom prst="rect">
            <a:avLst/>
          </a:prstGeom>
        </p:spPr>
        <p:txBody>
          <a:bodyPr wrap="square">
            <a:spAutoFit/>
          </a:bodyPr>
          <a:lstStyle/>
          <a:p>
            <a:r>
              <a:rPr lang="en-US" sz="4000" dirty="0" smtClean="0">
                <a:solidFill>
                  <a:schemeClr val="bg1">
                    <a:lumMod val="10000"/>
                  </a:schemeClr>
                </a:solidFill>
              </a:rPr>
              <a:t>Just as a historian examines, compares, and criticizes conflicting witness perspectives and evidence, so do students compare and criticize the different, conflicting participatory perspectives</a:t>
            </a:r>
            <a:endParaRPr lang="en-US" sz="4000" dirty="0">
              <a:solidFill>
                <a:schemeClr val="bg1">
                  <a:lumMod val="10000"/>
                </a:schemeClr>
              </a:solidFill>
            </a:endParaRPr>
          </a:p>
        </p:txBody>
      </p:sp>
    </p:spTree>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457200"/>
            <a:ext cx="8229600" cy="6172200"/>
          </a:xfrm>
        </p:spPr>
        <p:txBody>
          <a:bodyPr>
            <a:noAutofit/>
          </a:bodyPr>
          <a:lstStyle/>
          <a:p>
            <a:r>
              <a:rPr lang="en-US" sz="4000" dirty="0" smtClean="0">
                <a:solidFill>
                  <a:schemeClr val="bg1">
                    <a:lumMod val="10000"/>
                  </a:schemeClr>
                </a:solidFill>
              </a:rPr>
              <a:t>Video vignettes</a:t>
            </a:r>
          </a:p>
          <a:p>
            <a:pPr lvl="1"/>
            <a:r>
              <a:rPr lang="en-US" sz="2800" dirty="0" smtClean="0">
                <a:solidFill>
                  <a:schemeClr val="bg1">
                    <a:lumMod val="10000"/>
                  </a:schemeClr>
                </a:solidFill>
              </a:rPr>
              <a:t>Undergraduate students acted out the scenarios</a:t>
            </a:r>
            <a:endParaRPr lang="en-US" sz="600" dirty="0" smtClean="0">
              <a:solidFill>
                <a:schemeClr val="bg1">
                  <a:lumMod val="10000"/>
                </a:schemeClr>
              </a:solidFill>
            </a:endParaRPr>
          </a:p>
          <a:p>
            <a:r>
              <a:rPr lang="en-US" sz="4000" dirty="0" smtClean="0">
                <a:solidFill>
                  <a:schemeClr val="bg1">
                    <a:lumMod val="10000"/>
                  </a:schemeClr>
                </a:solidFill>
              </a:rPr>
              <a:t>Themes:</a:t>
            </a:r>
          </a:p>
          <a:p>
            <a:pPr lvl="1"/>
            <a:r>
              <a:rPr lang="en-US" dirty="0" smtClean="0">
                <a:solidFill>
                  <a:schemeClr val="bg1">
                    <a:lumMod val="10000"/>
                  </a:schemeClr>
                </a:solidFill>
              </a:rPr>
              <a:t>plagiarism, fabrication, falsification, mentoring, environmental protection, conflict of interest</a:t>
            </a:r>
          </a:p>
          <a:p>
            <a:pPr lvl="1"/>
            <a:r>
              <a:rPr lang="en-US" dirty="0" smtClean="0">
                <a:solidFill>
                  <a:schemeClr val="bg1">
                    <a:lumMod val="10000"/>
                  </a:schemeClr>
                </a:solidFill>
              </a:rPr>
              <a:t>Short Duration with Black and White portrayal of issues</a:t>
            </a:r>
          </a:p>
          <a:p>
            <a:pPr lvl="1"/>
            <a:r>
              <a:rPr lang="en-US" dirty="0" smtClean="0">
                <a:solidFill>
                  <a:schemeClr val="bg1">
                    <a:lumMod val="10000"/>
                  </a:schemeClr>
                </a:solidFill>
              </a:rPr>
              <a:t>Purpose: provide clear-cut instance of the moral concept under examination</a:t>
            </a:r>
          </a:p>
        </p:txBody>
      </p:sp>
    </p:spTree>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52400"/>
            <a:ext cx="1371600" cy="1295400"/>
            <a:chOff x="576" y="672"/>
            <a:chExt cx="1344" cy="1248"/>
          </a:xfrm>
        </p:grpSpPr>
        <p:sp>
          <p:nvSpPr>
            <p:cNvPr id="216067" name="Rectangle 3"/>
            <p:cNvSpPr>
              <a:spLocks noChangeArrowheads="1"/>
            </p:cNvSpPr>
            <p:nvPr/>
          </p:nvSpPr>
          <p:spPr bwMode="auto">
            <a:xfrm>
              <a:off x="576" y="672"/>
              <a:ext cx="1344" cy="1200"/>
            </a:xfrm>
            <a:prstGeom prst="rect">
              <a:avLst/>
            </a:prstGeom>
            <a:gradFill rotWithShape="1">
              <a:gsLst>
                <a:gs pos="0">
                  <a:schemeClr val="accent1">
                    <a:gamma/>
                    <a:shade val="46275"/>
                    <a:invGamma/>
                  </a:schemeClr>
                </a:gs>
                <a:gs pos="50000">
                  <a:schemeClr val="accent1">
                    <a:alpha val="16000"/>
                  </a:schemeClr>
                </a:gs>
                <a:gs pos="100000">
                  <a:schemeClr val="accent1">
                    <a:gamma/>
                    <a:shade val="46275"/>
                    <a:invGamma/>
                  </a:schemeClr>
                </a:gs>
              </a:gsLst>
              <a:lin ang="18900000" scaled="1"/>
            </a:gra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24" y="672"/>
              <a:ext cx="1248" cy="1248"/>
              <a:chOff x="768" y="192"/>
              <a:chExt cx="4542" cy="3984"/>
            </a:xfrm>
          </p:grpSpPr>
          <p:pic>
            <p:nvPicPr>
              <p:cNvPr id="216069" name="Picture 5" descr="greenlight"/>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rot="-2546443">
                <a:off x="3696" y="528"/>
                <a:ext cx="1500" cy="1614"/>
              </a:xfrm>
              <a:prstGeom prst="rect">
                <a:avLst/>
              </a:prstGeom>
              <a:noFill/>
            </p:spPr>
          </p:pic>
          <p:pic>
            <p:nvPicPr>
              <p:cNvPr id="216070" name="Picture 6" descr="iconmicroscop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8" y="624"/>
                <a:ext cx="1804" cy="1890"/>
              </a:xfrm>
              <a:prstGeom prst="rect">
                <a:avLst/>
              </a:prstGeom>
              <a:noFill/>
            </p:spPr>
          </p:pic>
          <p:pic>
            <p:nvPicPr>
              <p:cNvPr id="216071" name="Picture 7" descr="icondna"/>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680" y="2208"/>
                <a:ext cx="1743" cy="1736"/>
              </a:xfrm>
              <a:prstGeom prst="rect">
                <a:avLst/>
              </a:prstGeom>
              <a:noFill/>
            </p:spPr>
          </p:pic>
          <p:pic>
            <p:nvPicPr>
              <p:cNvPr id="216072" name="Picture 8" descr="iconshuttle"/>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168" y="1872"/>
                <a:ext cx="2142" cy="1857"/>
              </a:xfrm>
              <a:prstGeom prst="rect">
                <a:avLst/>
              </a:prstGeom>
              <a:noFill/>
            </p:spPr>
          </p:pic>
          <p:pic>
            <p:nvPicPr>
              <p:cNvPr id="216073" name="Picture 9" descr="info_ethics"/>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064" y="192"/>
                <a:ext cx="2628" cy="2343"/>
              </a:xfrm>
              <a:prstGeom prst="rect">
                <a:avLst/>
              </a:prstGeom>
              <a:noFill/>
            </p:spPr>
          </p:pic>
          <p:pic>
            <p:nvPicPr>
              <p:cNvPr id="216074" name="Picture 10" descr="stopsign4c"/>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rot="-2097087">
                <a:off x="816" y="2208"/>
                <a:ext cx="1392" cy="1968"/>
              </a:xfrm>
              <a:prstGeom prst="rect">
                <a:avLst/>
              </a:prstGeom>
              <a:noFill/>
            </p:spPr>
          </p:pic>
          <p:pic>
            <p:nvPicPr>
              <p:cNvPr id="216075" name="Picture 11" descr="imaat7"/>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304" y="1248"/>
                <a:ext cx="2148" cy="2098"/>
              </a:xfrm>
              <a:prstGeom prst="rect">
                <a:avLst/>
              </a:prstGeom>
              <a:noFill/>
            </p:spPr>
          </p:pic>
        </p:grpSp>
      </p:grpSp>
      <p:sp>
        <p:nvSpPr>
          <p:cNvPr id="216078" name="Text Box 14"/>
          <p:cNvSpPr txBox="1">
            <a:spLocks noChangeArrowheads="1"/>
          </p:cNvSpPr>
          <p:nvPr/>
        </p:nvSpPr>
        <p:spPr bwMode="auto">
          <a:xfrm>
            <a:off x="304800" y="1447800"/>
            <a:ext cx="2493963" cy="457200"/>
          </a:xfrm>
          <a:prstGeom prst="rect">
            <a:avLst/>
          </a:prstGeom>
          <a:noFill/>
          <a:ln w="9525">
            <a:noFill/>
            <a:miter lim="800000"/>
            <a:headEnd/>
            <a:tailEnd/>
          </a:ln>
          <a:effectLst/>
        </p:spPr>
        <p:txBody>
          <a:bodyPr wrap="none">
            <a:spAutoFit/>
          </a:bodyPr>
          <a:lstStyle/>
          <a:p>
            <a:r>
              <a:rPr lang="en-US" sz="2400" b="1">
                <a:solidFill>
                  <a:srgbClr val="1C1C1C"/>
                </a:solidFill>
                <a:effectLst>
                  <a:outerShdw blurRad="38100" dist="38100" dir="2700000" algn="tl">
                    <a:srgbClr val="000000"/>
                  </a:outerShdw>
                </a:effectLst>
              </a:rPr>
              <a:t>Video o caso 1:</a:t>
            </a:r>
            <a:endParaRPr lang="en-US" sz="2400">
              <a:solidFill>
                <a:srgbClr val="FF0000"/>
              </a:solidFill>
            </a:endParaRPr>
          </a:p>
        </p:txBody>
      </p:sp>
      <p:sp>
        <p:nvSpPr>
          <p:cNvPr id="216086" name="Text Box 22"/>
          <p:cNvSpPr txBox="1">
            <a:spLocks noChangeArrowheads="1"/>
          </p:cNvSpPr>
          <p:nvPr/>
        </p:nvSpPr>
        <p:spPr bwMode="auto">
          <a:xfrm>
            <a:off x="2133600" y="304800"/>
            <a:ext cx="5486400" cy="955675"/>
          </a:xfrm>
          <a:prstGeom prst="rect">
            <a:avLst/>
          </a:prstGeom>
          <a:noFill/>
          <a:ln w="9525">
            <a:solidFill>
              <a:srgbClr val="1C1C1C"/>
            </a:solidFill>
            <a:miter lim="800000"/>
            <a:headEnd/>
            <a:tailEnd/>
          </a:ln>
          <a:effectLst/>
        </p:spPr>
        <p:txBody>
          <a:bodyPr>
            <a:spAutoFit/>
          </a:bodyPr>
          <a:lstStyle/>
          <a:p>
            <a:pPr algn="ctr"/>
            <a:r>
              <a:rPr lang="en-US" sz="2800" b="1">
                <a:solidFill>
                  <a:srgbClr val="003399"/>
                </a:solidFill>
                <a:effectLst>
                  <a:outerShdw blurRad="38100" dist="38100" dir="2700000" algn="tl">
                    <a:srgbClr val="000000"/>
                  </a:outerShdw>
                </a:effectLst>
              </a:rPr>
              <a:t>Problemáticas en Integridad Académica: Plagio</a:t>
            </a:r>
          </a:p>
        </p:txBody>
      </p:sp>
      <p:pic>
        <p:nvPicPr>
          <p:cNvPr id="216089" name="Copy paste Plagio.mpg">
            <a:hlinkClick r:id="" action="ppaction://media"/>
          </p:cNvPr>
          <p:cNvPicPr>
            <a:picLocks noGrp="1" noRot="1" noChangeAspect="1" noChangeArrowheads="1"/>
          </p:cNvPicPr>
          <p:nvPr>
            <p:ph/>
            <a:videoFile r:link="rId1"/>
          </p:nvPr>
        </p:nvPicPr>
        <p:blipFill>
          <a:blip r:embed="rId11" cstate="print"/>
          <a:srcRect/>
          <a:stretch>
            <a:fillRect/>
          </a:stretch>
        </p:blipFill>
        <p:spPr>
          <a:xfrm>
            <a:off x="1752600" y="1905000"/>
            <a:ext cx="6096000" cy="4572000"/>
          </a:xfrm>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16078"/>
                                        </p:tgtEl>
                                        <p:attrNameLst>
                                          <p:attrName>style.visibility</p:attrName>
                                        </p:attrNameLst>
                                      </p:cBhvr>
                                      <p:to>
                                        <p:strVal val="visible"/>
                                      </p:to>
                                    </p:set>
                                    <p:anim calcmode="lin" valueType="num">
                                      <p:cBhvr>
                                        <p:cTn id="7" dur="1000" fill="hold"/>
                                        <p:tgtEl>
                                          <p:spTgt spid="216078"/>
                                        </p:tgtEl>
                                        <p:attrNameLst>
                                          <p:attrName>ppt_w</p:attrName>
                                        </p:attrNameLst>
                                      </p:cBhvr>
                                      <p:tavLst>
                                        <p:tav tm="0">
                                          <p:val>
                                            <p:strVal val="#ppt_w*0.70"/>
                                          </p:val>
                                        </p:tav>
                                        <p:tav tm="100000">
                                          <p:val>
                                            <p:strVal val="#ppt_w"/>
                                          </p:val>
                                        </p:tav>
                                      </p:tavLst>
                                    </p:anim>
                                    <p:anim calcmode="lin" valueType="num">
                                      <p:cBhvr>
                                        <p:cTn id="8" dur="1000" fill="hold"/>
                                        <p:tgtEl>
                                          <p:spTgt spid="216078"/>
                                        </p:tgtEl>
                                        <p:attrNameLst>
                                          <p:attrName>ppt_h</p:attrName>
                                        </p:attrNameLst>
                                      </p:cBhvr>
                                      <p:tavLst>
                                        <p:tav tm="0">
                                          <p:val>
                                            <p:strVal val="#ppt_h"/>
                                          </p:val>
                                        </p:tav>
                                        <p:tav tm="100000">
                                          <p:val>
                                            <p:strVal val="#ppt_h"/>
                                          </p:val>
                                        </p:tav>
                                      </p:tavLst>
                                    </p:anim>
                                    <p:animEffect transition="in" filter="fade">
                                      <p:cBhvr>
                                        <p:cTn id="9" dur="1000"/>
                                        <p:tgtEl>
                                          <p:spTgt spid="21607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216089"/>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216089"/>
                                        </p:tgtEl>
                                      </p:cBhvr>
                                    </p:cmd>
                                  </p:childTnLst>
                                </p:cTn>
                              </p:par>
                            </p:childTnLst>
                          </p:cTn>
                        </p:par>
                      </p:childTnLst>
                    </p:cTn>
                  </p:par>
                </p:childTnLst>
              </p:cTn>
              <p:nextCondLst>
                <p:cond evt="onClick" delay="0">
                  <p:tgtEl>
                    <p:spTgt spid="216089"/>
                  </p:tgtEl>
                </p:cond>
              </p:nextCondLst>
            </p:seq>
            <p:video>
              <p:cMediaNode>
                <p:cTn id="15" fill="hold" display="0">
                  <p:stCondLst>
                    <p:cond delay="indefinite"/>
                  </p:stCondLst>
                  <p:endCondLst>
                    <p:cond evt="onNext" delay="0">
                      <p:tgtEl>
                        <p:sldTgt/>
                      </p:tgtEl>
                    </p:cond>
                    <p:cond evt="onPrev" delay="0">
                      <p:tgtEl>
                        <p:sldTgt/>
                      </p:tgtEl>
                    </p:cond>
                  </p:endCondLst>
                </p:cTn>
                <p:tgtEl>
                  <p:spTgt spid="216089"/>
                </p:tgtEl>
              </p:cMediaNode>
            </p:video>
          </p:childTnLst>
        </p:cTn>
      </p:par>
    </p:tnLst>
    <p:bldLst>
      <p:bldP spid="2160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Rawls </a:t>
            </a:r>
            <a:endParaRPr lang="en-US" dirty="0"/>
          </a:p>
        </p:txBody>
      </p:sp>
      <p:sp>
        <p:nvSpPr>
          <p:cNvPr id="3" name="Content Placeholder 2"/>
          <p:cNvSpPr>
            <a:spLocks noGrp="1"/>
          </p:cNvSpPr>
          <p:nvPr>
            <p:ph idx="1"/>
          </p:nvPr>
        </p:nvSpPr>
        <p:spPr>
          <a:xfrm>
            <a:off x="457200" y="1447800"/>
            <a:ext cx="8229600" cy="5105400"/>
          </a:xfrm>
        </p:spPr>
        <p:txBody>
          <a:bodyPr/>
          <a:lstStyle/>
          <a:p>
            <a:r>
              <a:rPr lang="en-US" dirty="0" smtClean="0"/>
              <a:t>“Diversity naturally arises from our limited powers and distinct perspectives; it is unrealistic to suppose that all our differences are rooted in ignorance and perversity, or else in the rivalries that result from scarcity….Deep and </a:t>
            </a:r>
            <a:r>
              <a:rPr lang="en-US" dirty="0" err="1" smtClean="0"/>
              <a:t>unresolvable</a:t>
            </a:r>
            <a:r>
              <a:rPr lang="en-US" dirty="0" smtClean="0"/>
              <a:t> differences on matters of fundamental significance…[must be acknowledged] as a permanent condition of human life” </a:t>
            </a:r>
          </a:p>
          <a:p>
            <a:r>
              <a:rPr lang="en-US" dirty="0" smtClean="0"/>
              <a:t> </a:t>
            </a:r>
            <a:r>
              <a:rPr lang="en-US" sz="2400" b="1" dirty="0" smtClean="0"/>
              <a:t>Martin Benjamin quotes Rawls in </a:t>
            </a:r>
            <a:r>
              <a:rPr lang="en-US" sz="2400" b="1" i="1" dirty="0" smtClean="0"/>
              <a:t>Splitting the Difference</a:t>
            </a:r>
            <a:endParaRPr lang="en-US" sz="2400" b="1" i="1"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solidFill>
                  <a:schemeClr val="accent3">
                    <a:lumMod val="50000"/>
                  </a:schemeClr>
                </a:solidFill>
              </a:rPr>
              <a:t>Assessment Strategy and Results</a:t>
            </a:r>
            <a:endParaRPr lang="en-US" b="1" dirty="0">
              <a:solidFill>
                <a:schemeClr val="accent3">
                  <a:lumMod val="50000"/>
                </a:schemeClr>
              </a:solidFill>
            </a:endParaRPr>
          </a:p>
        </p:txBody>
      </p:sp>
      <p:sp>
        <p:nvSpPr>
          <p:cNvPr id="5" name="Subtitle 4"/>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smtClean="0"/>
              <a:t>Questions on student perception</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sz="3600" b="1" dirty="0" smtClean="0">
                <a:solidFill>
                  <a:schemeClr val="accent3">
                    <a:lumMod val="50000"/>
                  </a:schemeClr>
                </a:solidFill>
              </a:rPr>
              <a:t>True/false questions used to identify how students perceive ethical issues</a:t>
            </a:r>
          </a:p>
          <a:p>
            <a:endParaRPr lang="en-US" sz="1000" dirty="0" smtClean="0"/>
          </a:p>
          <a:p>
            <a:pPr lvl="1"/>
            <a:r>
              <a:rPr lang="en-US" sz="3200" b="1" dirty="0" smtClean="0">
                <a:solidFill>
                  <a:schemeClr val="accent6">
                    <a:lumMod val="50000"/>
                  </a:schemeClr>
                </a:solidFill>
              </a:rPr>
              <a:t>“Ethics and morality are the same.”</a:t>
            </a:r>
          </a:p>
          <a:p>
            <a:pPr lvl="1"/>
            <a:endParaRPr lang="en-US" sz="1000" b="1" dirty="0" smtClean="0">
              <a:solidFill>
                <a:schemeClr val="accent6">
                  <a:lumMod val="50000"/>
                </a:schemeClr>
              </a:solidFill>
            </a:endParaRPr>
          </a:p>
          <a:p>
            <a:pPr lvl="1"/>
            <a:r>
              <a:rPr lang="en-US" sz="3200" b="1" dirty="0" smtClean="0">
                <a:solidFill>
                  <a:schemeClr val="accent6">
                    <a:lumMod val="50000"/>
                  </a:schemeClr>
                </a:solidFill>
              </a:rPr>
              <a:t>“Having a tattoo is contrary to ethics.”</a:t>
            </a:r>
          </a:p>
          <a:p>
            <a:pPr lvl="1"/>
            <a:endParaRPr lang="en-US" sz="1000" b="1" dirty="0" smtClean="0">
              <a:solidFill>
                <a:schemeClr val="accent6">
                  <a:lumMod val="50000"/>
                </a:schemeClr>
              </a:solidFill>
            </a:endParaRPr>
          </a:p>
          <a:p>
            <a:pPr lvl="1"/>
            <a:r>
              <a:rPr lang="en-US" sz="3200" b="1" dirty="0" smtClean="0">
                <a:solidFill>
                  <a:schemeClr val="accent6">
                    <a:lumMod val="50000"/>
                  </a:schemeClr>
                </a:solidFill>
              </a:rPr>
              <a:t>“Ethics is completely relative.”</a:t>
            </a:r>
          </a:p>
          <a:p>
            <a:pPr lvl="1"/>
            <a:endParaRPr lang="en-US" sz="900" dirty="0" smtClean="0"/>
          </a:p>
          <a:p>
            <a:r>
              <a:rPr lang="en-US" sz="3600" b="1" dirty="0" smtClean="0">
                <a:solidFill>
                  <a:schemeClr val="accent3">
                    <a:lumMod val="50000"/>
                  </a:schemeClr>
                </a:solidFill>
              </a:rPr>
              <a:t>Tested before and after activity to detect short term changes in </a:t>
            </a:r>
            <a:r>
              <a:rPr lang="en-US" sz="3600" b="1" smtClean="0">
                <a:solidFill>
                  <a:schemeClr val="accent3">
                    <a:lumMod val="50000"/>
                  </a:schemeClr>
                </a:solidFill>
              </a:rPr>
              <a:t>student perception.</a:t>
            </a:r>
            <a:endParaRPr lang="en-US" sz="3600" b="1" dirty="0">
              <a:solidFill>
                <a:schemeClr val="accent3">
                  <a:lumMod val="50000"/>
                </a:schemeClr>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concerning knowledge of research ethics issues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smtClean="0">
                <a:solidFill>
                  <a:schemeClr val="accent3">
                    <a:lumMod val="50000"/>
                  </a:schemeClr>
                </a:solidFill>
              </a:rPr>
              <a:t>Multiple choice questions on basic concepts in research ethics</a:t>
            </a:r>
          </a:p>
          <a:p>
            <a:endParaRPr lang="en-US" sz="900" dirty="0" smtClean="0"/>
          </a:p>
          <a:p>
            <a:r>
              <a:rPr lang="en-US" b="1" dirty="0" smtClean="0">
                <a:solidFill>
                  <a:schemeClr val="accent6">
                    <a:lumMod val="50000"/>
                  </a:schemeClr>
                </a:solidFill>
              </a:rPr>
              <a:t>Inventing results in an exercise is an example of…</a:t>
            </a:r>
          </a:p>
          <a:p>
            <a:pPr lvl="1"/>
            <a:r>
              <a:rPr lang="en-US" b="1" dirty="0" smtClean="0">
                <a:solidFill>
                  <a:schemeClr val="accent6">
                    <a:lumMod val="50000"/>
                  </a:schemeClr>
                </a:solidFill>
              </a:rPr>
              <a:t>a. plagiarism</a:t>
            </a:r>
          </a:p>
          <a:p>
            <a:pPr lvl="1"/>
            <a:r>
              <a:rPr lang="en-US" b="1" dirty="0" smtClean="0">
                <a:solidFill>
                  <a:schemeClr val="accent6">
                    <a:lumMod val="50000"/>
                  </a:schemeClr>
                </a:solidFill>
              </a:rPr>
              <a:t>b. falsification</a:t>
            </a:r>
          </a:p>
          <a:p>
            <a:pPr lvl="1"/>
            <a:r>
              <a:rPr lang="en-US" b="1" dirty="0" smtClean="0">
                <a:solidFill>
                  <a:schemeClr val="accent6">
                    <a:lumMod val="50000"/>
                  </a:schemeClr>
                </a:solidFill>
              </a:rPr>
              <a:t>c. fabrication</a:t>
            </a:r>
          </a:p>
          <a:p>
            <a:pPr lvl="1"/>
            <a:r>
              <a:rPr lang="en-US" b="1" dirty="0" smtClean="0">
                <a:solidFill>
                  <a:schemeClr val="accent6">
                    <a:lumMod val="50000"/>
                  </a:schemeClr>
                </a:solidFill>
              </a:rPr>
              <a:t>d. conflict of interest</a:t>
            </a:r>
          </a:p>
          <a:p>
            <a:pPr lvl="1"/>
            <a:r>
              <a:rPr lang="en-US" b="1" dirty="0" smtClean="0">
                <a:solidFill>
                  <a:schemeClr val="accent6">
                    <a:lumMod val="50000"/>
                  </a:schemeClr>
                </a:solidFill>
              </a:rPr>
              <a:t>e. don’t know</a:t>
            </a:r>
          </a:p>
          <a:p>
            <a:pPr lvl="1"/>
            <a:endParaRPr lang="en-US" sz="900" dirty="0" smtClean="0"/>
          </a:p>
          <a:p>
            <a:r>
              <a:rPr lang="en-US" b="1" dirty="0" smtClean="0">
                <a:solidFill>
                  <a:schemeClr val="accent3">
                    <a:lumMod val="50000"/>
                  </a:schemeClr>
                </a:solidFill>
              </a:rPr>
              <a:t>Students answered questions before and after to detect indicate short term changes</a:t>
            </a:r>
            <a:endParaRPr lang="en-US" b="1" dirty="0">
              <a:solidFill>
                <a:schemeClr val="accent3">
                  <a:lumMod val="50000"/>
                </a:schemeClr>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Defining</a:t>
            </a:r>
            <a:endParaRPr lang="en-US" dirty="0"/>
          </a:p>
        </p:txBody>
      </p:sp>
      <p:sp>
        <p:nvSpPr>
          <p:cNvPr id="3" name="Content Placeholder 2"/>
          <p:cNvSpPr>
            <a:spLocks noGrp="1"/>
          </p:cNvSpPr>
          <p:nvPr>
            <p:ph idx="1"/>
          </p:nvPr>
        </p:nvSpPr>
        <p:spPr>
          <a:xfrm>
            <a:off x="457200" y="1219200"/>
            <a:ext cx="8229600" cy="5638800"/>
          </a:xfrm>
        </p:spPr>
        <p:txBody>
          <a:bodyPr/>
          <a:lstStyle/>
          <a:p>
            <a:r>
              <a:rPr lang="en-US" dirty="0" smtClean="0"/>
              <a:t>Open-ended question: What is ethics?</a:t>
            </a:r>
          </a:p>
          <a:p>
            <a:r>
              <a:rPr lang="en-US" dirty="0" smtClean="0"/>
              <a:t>Rubric</a:t>
            </a:r>
          </a:p>
          <a:p>
            <a:pPr lvl="1"/>
            <a:r>
              <a:rPr lang="en-US" sz="2000" b="1" dirty="0" smtClean="0"/>
              <a:t>Student covers all three dimensions—3 points</a:t>
            </a:r>
          </a:p>
          <a:p>
            <a:pPr lvl="1"/>
            <a:r>
              <a:rPr lang="en-US" sz="2000" b="1" dirty="0" smtClean="0"/>
              <a:t>Students gets two of three dimensions—2 points</a:t>
            </a:r>
          </a:p>
          <a:p>
            <a:pPr lvl="1"/>
            <a:r>
              <a:rPr lang="en-US" sz="2000" b="1" dirty="0" smtClean="0"/>
              <a:t>Student gets one of three dimensions—1 point</a:t>
            </a:r>
            <a:endParaRPr lang="en-US" sz="1600" b="1" dirty="0" smtClean="0"/>
          </a:p>
        </p:txBody>
      </p:sp>
      <p:graphicFrame>
        <p:nvGraphicFramePr>
          <p:cNvPr id="4" name="Table 3"/>
          <p:cNvGraphicFramePr>
            <a:graphicFrameLocks noGrp="1"/>
          </p:cNvGraphicFramePr>
          <p:nvPr/>
        </p:nvGraphicFramePr>
        <p:xfrm>
          <a:off x="381000" y="3647497"/>
          <a:ext cx="8229600" cy="2981903"/>
        </p:xfrm>
        <a:graphic>
          <a:graphicData uri="http://schemas.openxmlformats.org/drawingml/2006/table">
            <a:tbl>
              <a:tblPr firstRow="1" bandRow="1">
                <a:tableStyleId>{D7AC3CCA-C797-4891-BE02-D94E43425B78}</a:tableStyleId>
              </a:tblPr>
              <a:tblGrid>
                <a:gridCol w="3962400"/>
                <a:gridCol w="2057400"/>
                <a:gridCol w="2209800"/>
              </a:tblGrid>
              <a:tr h="787343">
                <a:tc>
                  <a:txBody>
                    <a:bodyPr/>
                    <a:lstStyle/>
                    <a:p>
                      <a:r>
                        <a:rPr lang="en-US" dirty="0" smtClean="0"/>
                        <a:t>Dimensions</a:t>
                      </a:r>
                      <a:endParaRPr lang="en-US" dirty="0"/>
                    </a:p>
                  </a:txBody>
                  <a:tcPr/>
                </a:tc>
                <a:tc>
                  <a:txBody>
                    <a:bodyPr/>
                    <a:lstStyle/>
                    <a:p>
                      <a:r>
                        <a:rPr lang="en-US" dirty="0" smtClean="0"/>
                        <a:t>Level</a:t>
                      </a:r>
                      <a:endParaRPr lang="en-US" dirty="0"/>
                    </a:p>
                  </a:txBody>
                  <a:tcPr/>
                </a:tc>
                <a:tc>
                  <a:txBody>
                    <a:bodyPr/>
                    <a:lstStyle/>
                    <a:p>
                      <a:r>
                        <a:rPr lang="en-US" dirty="0" smtClean="0"/>
                        <a:t>Scale</a:t>
                      </a:r>
                      <a:endParaRPr lang="en-US" dirty="0"/>
                    </a:p>
                  </a:txBody>
                  <a:tcPr/>
                </a:tc>
              </a:tr>
              <a:tr h="614908">
                <a:tc>
                  <a:txBody>
                    <a:bodyPr/>
                    <a:lstStyle/>
                    <a:p>
                      <a:r>
                        <a:rPr lang="en-US" dirty="0" smtClean="0"/>
                        <a:t>a. Student explains that ethics</a:t>
                      </a:r>
                      <a:r>
                        <a:rPr lang="en-US" baseline="0" dirty="0" smtClean="0"/>
                        <a:t> is reflection on conduct</a:t>
                      </a:r>
                      <a:endParaRPr lang="en-US" dirty="0"/>
                    </a:p>
                  </a:txBody>
                  <a:tcPr/>
                </a:tc>
                <a:tc>
                  <a:txBody>
                    <a:bodyPr/>
                    <a:lstStyle/>
                    <a:p>
                      <a:r>
                        <a:rPr lang="en-US" dirty="0" smtClean="0"/>
                        <a:t>1  Poor</a:t>
                      </a:r>
                      <a:endParaRPr lang="en-US" dirty="0"/>
                    </a:p>
                  </a:txBody>
                  <a:tcPr/>
                </a:tc>
                <a:tc>
                  <a:txBody>
                    <a:bodyPr/>
                    <a:lstStyle/>
                    <a:p>
                      <a:r>
                        <a:rPr lang="en-US" dirty="0" smtClean="0"/>
                        <a:t>33%</a:t>
                      </a:r>
                      <a:endParaRPr lang="en-US" dirty="0"/>
                    </a:p>
                  </a:txBody>
                  <a:tcPr/>
                </a:tc>
              </a:tr>
              <a:tr h="614908">
                <a:tc>
                  <a:txBody>
                    <a:bodyPr/>
                    <a:lstStyle/>
                    <a:p>
                      <a:r>
                        <a:rPr lang="en-US" dirty="0" smtClean="0"/>
                        <a:t>b. Student explains that ethics is used</a:t>
                      </a:r>
                      <a:r>
                        <a:rPr lang="en-US" baseline="0" dirty="0" smtClean="0"/>
                        <a:t> in decision making</a:t>
                      </a:r>
                      <a:endParaRPr lang="en-US" dirty="0"/>
                    </a:p>
                  </a:txBody>
                  <a:tcPr/>
                </a:tc>
                <a:tc>
                  <a:txBody>
                    <a:bodyPr/>
                    <a:lstStyle/>
                    <a:p>
                      <a:r>
                        <a:rPr lang="en-US" dirty="0" smtClean="0"/>
                        <a:t>2  Good</a:t>
                      </a:r>
                      <a:endParaRPr lang="en-US" dirty="0"/>
                    </a:p>
                  </a:txBody>
                  <a:tcPr/>
                </a:tc>
                <a:tc>
                  <a:txBody>
                    <a:bodyPr/>
                    <a:lstStyle/>
                    <a:p>
                      <a:r>
                        <a:rPr lang="en-US" dirty="0" smtClean="0"/>
                        <a:t>66%</a:t>
                      </a:r>
                      <a:endParaRPr lang="en-US" dirty="0"/>
                    </a:p>
                  </a:txBody>
                  <a:tcPr/>
                </a:tc>
              </a:tr>
              <a:tr h="751897">
                <a:tc>
                  <a:txBody>
                    <a:bodyPr/>
                    <a:lstStyle/>
                    <a:p>
                      <a:r>
                        <a:rPr lang="en-US" dirty="0" smtClean="0"/>
                        <a:t>c. Student explains that ethics demonstrates the route to true wellbeing</a:t>
                      </a:r>
                      <a:endParaRPr lang="en-US" dirty="0"/>
                    </a:p>
                  </a:txBody>
                  <a:tcPr/>
                </a:tc>
                <a:tc>
                  <a:txBody>
                    <a:bodyPr/>
                    <a:lstStyle/>
                    <a:p>
                      <a:r>
                        <a:rPr lang="en-US" dirty="0" smtClean="0"/>
                        <a:t>3  Excellent</a:t>
                      </a:r>
                      <a:endParaRPr lang="en-US" dirty="0"/>
                    </a:p>
                  </a:txBody>
                  <a:tcPr/>
                </a:tc>
                <a:tc>
                  <a:txBody>
                    <a:bodyPr/>
                    <a:lstStyle/>
                    <a:p>
                      <a:r>
                        <a:rPr lang="en-US" dirty="0" smtClean="0"/>
                        <a:t>100%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Analysis</a:t>
            </a:r>
            <a:endParaRPr lang="en-US" dirty="0"/>
          </a:p>
        </p:txBody>
      </p:sp>
      <p:sp>
        <p:nvSpPr>
          <p:cNvPr id="3" name="Content Placeholder 2"/>
          <p:cNvSpPr>
            <a:spLocks noGrp="1"/>
          </p:cNvSpPr>
          <p:nvPr>
            <p:ph idx="1"/>
          </p:nvPr>
        </p:nvSpPr>
        <p:spPr>
          <a:xfrm>
            <a:off x="228600" y="1600200"/>
            <a:ext cx="8458200" cy="5257800"/>
          </a:xfrm>
        </p:spPr>
        <p:txBody>
          <a:bodyPr>
            <a:normAutofit/>
          </a:bodyPr>
          <a:lstStyle/>
          <a:p>
            <a:r>
              <a:rPr lang="en-US" dirty="0" smtClean="0"/>
              <a:t>Open-ended question on complex, gray case</a:t>
            </a:r>
          </a:p>
          <a:p>
            <a:endParaRPr lang="en-US" sz="800" dirty="0" smtClean="0"/>
          </a:p>
          <a:p>
            <a:r>
              <a:rPr lang="en-US" sz="2000" dirty="0" smtClean="0"/>
              <a:t>Student responses assessed on basis of rubric</a:t>
            </a:r>
          </a:p>
          <a:p>
            <a:pPr lvl="1"/>
            <a:r>
              <a:rPr lang="en-US" sz="1800" b="1" dirty="0" smtClean="0"/>
              <a:t>Makes decision, provides argument, identifies problem--3 points </a:t>
            </a:r>
          </a:p>
          <a:p>
            <a:pPr lvl="1"/>
            <a:r>
              <a:rPr lang="en-US" sz="1800" b="1" dirty="0" smtClean="0"/>
              <a:t>Makes Decision and provides argument--2 points</a:t>
            </a:r>
          </a:p>
          <a:p>
            <a:pPr lvl="1"/>
            <a:r>
              <a:rPr lang="en-US" sz="1800" b="1" dirty="0" smtClean="0"/>
              <a:t>Makes Decision--1 point</a:t>
            </a:r>
            <a:endParaRPr lang="en-US" b="1" dirty="0"/>
          </a:p>
        </p:txBody>
      </p:sp>
      <p:graphicFrame>
        <p:nvGraphicFramePr>
          <p:cNvPr id="4" name="Table 3"/>
          <p:cNvGraphicFramePr>
            <a:graphicFrameLocks noGrp="1"/>
          </p:cNvGraphicFramePr>
          <p:nvPr/>
        </p:nvGraphicFramePr>
        <p:xfrm>
          <a:off x="304800" y="4038600"/>
          <a:ext cx="8305800" cy="2514600"/>
        </p:xfrm>
        <a:graphic>
          <a:graphicData uri="http://schemas.openxmlformats.org/drawingml/2006/table">
            <a:tbl>
              <a:tblPr firstRow="1" bandRow="1">
                <a:tableStyleId>{D7AC3CCA-C797-4891-BE02-D94E43425B78}</a:tableStyleId>
              </a:tblPr>
              <a:tblGrid>
                <a:gridCol w="5715000"/>
                <a:gridCol w="1371600"/>
                <a:gridCol w="1219200"/>
              </a:tblGrid>
              <a:tr h="494092">
                <a:tc>
                  <a:txBody>
                    <a:bodyPr/>
                    <a:lstStyle/>
                    <a:p>
                      <a:r>
                        <a:rPr lang="en-US" dirty="0" smtClean="0"/>
                        <a:t>Dimensions</a:t>
                      </a:r>
                      <a:endParaRPr lang="en-US" dirty="0"/>
                    </a:p>
                  </a:txBody>
                  <a:tcPr/>
                </a:tc>
                <a:tc>
                  <a:txBody>
                    <a:bodyPr/>
                    <a:lstStyle/>
                    <a:p>
                      <a:r>
                        <a:rPr lang="en-US" smtClean="0"/>
                        <a:t>Level</a:t>
                      </a:r>
                      <a:endParaRPr lang="en-US" dirty="0"/>
                    </a:p>
                  </a:txBody>
                  <a:tcPr/>
                </a:tc>
                <a:tc>
                  <a:txBody>
                    <a:bodyPr/>
                    <a:lstStyle/>
                    <a:p>
                      <a:r>
                        <a:rPr lang="en-US" smtClean="0"/>
                        <a:t>Scale</a:t>
                      </a:r>
                      <a:endParaRPr lang="en-US" dirty="0"/>
                    </a:p>
                  </a:txBody>
                  <a:tcPr/>
                </a:tc>
              </a:tr>
              <a:tr h="830074">
                <a:tc>
                  <a:txBody>
                    <a:bodyPr/>
                    <a:lstStyle/>
                    <a:p>
                      <a:r>
                        <a:rPr lang="en-US" sz="2000" dirty="0" smtClean="0"/>
                        <a:t>a. Makes a decision but does not provide supporting argument</a:t>
                      </a:r>
                      <a:endParaRPr lang="en-US" sz="2000" dirty="0"/>
                    </a:p>
                  </a:txBody>
                  <a:tcPr/>
                </a:tc>
                <a:tc>
                  <a:txBody>
                    <a:bodyPr/>
                    <a:lstStyle/>
                    <a:p>
                      <a:r>
                        <a:rPr lang="en-US" sz="2000" smtClean="0"/>
                        <a:t>1  Poor</a:t>
                      </a:r>
                      <a:endParaRPr lang="en-US" sz="2000" dirty="0"/>
                    </a:p>
                  </a:txBody>
                  <a:tcPr/>
                </a:tc>
                <a:tc>
                  <a:txBody>
                    <a:bodyPr/>
                    <a:lstStyle/>
                    <a:p>
                      <a:r>
                        <a:rPr lang="en-US" sz="2000" dirty="0" smtClean="0"/>
                        <a:t>33%</a:t>
                      </a:r>
                      <a:endParaRPr lang="en-US" sz="2000" dirty="0"/>
                    </a:p>
                  </a:txBody>
                  <a:tcPr/>
                </a:tc>
              </a:tr>
              <a:tr h="480917">
                <a:tc>
                  <a:txBody>
                    <a:bodyPr/>
                    <a:lstStyle/>
                    <a:p>
                      <a:r>
                        <a:rPr lang="en-US" sz="2000" dirty="0" smtClean="0"/>
                        <a:t>b. Makes</a:t>
                      </a:r>
                      <a:r>
                        <a:rPr lang="en-US" sz="2000" baseline="0" dirty="0" smtClean="0"/>
                        <a:t> a decision and provides justifying argument</a:t>
                      </a:r>
                      <a:endParaRPr lang="en-US" sz="2000" dirty="0"/>
                    </a:p>
                  </a:txBody>
                  <a:tcPr/>
                </a:tc>
                <a:tc>
                  <a:txBody>
                    <a:bodyPr/>
                    <a:lstStyle/>
                    <a:p>
                      <a:r>
                        <a:rPr lang="en-US" sz="2000" smtClean="0"/>
                        <a:t>2  Good</a:t>
                      </a:r>
                      <a:endParaRPr lang="en-US" sz="2000" dirty="0"/>
                    </a:p>
                  </a:txBody>
                  <a:tcPr/>
                </a:tc>
                <a:tc>
                  <a:txBody>
                    <a:bodyPr/>
                    <a:lstStyle/>
                    <a:p>
                      <a:r>
                        <a:rPr lang="en-US" sz="2000" smtClean="0"/>
                        <a:t>66%</a:t>
                      </a:r>
                      <a:endParaRPr lang="en-US" sz="2000" dirty="0"/>
                    </a:p>
                  </a:txBody>
                  <a:tcPr/>
                </a:tc>
              </a:tr>
              <a:tr h="709517">
                <a:tc>
                  <a:txBody>
                    <a:bodyPr/>
                    <a:lstStyle/>
                    <a:p>
                      <a:r>
                        <a:rPr lang="en-US" sz="2000" dirty="0" smtClean="0"/>
                        <a:t>c. Identifies ethical</a:t>
                      </a:r>
                      <a:r>
                        <a:rPr lang="en-US" sz="2000" baseline="0" dirty="0" smtClean="0"/>
                        <a:t> problem presented in the case</a:t>
                      </a:r>
                      <a:endParaRPr lang="en-US" sz="2000" dirty="0"/>
                    </a:p>
                  </a:txBody>
                  <a:tcPr/>
                </a:tc>
                <a:tc>
                  <a:txBody>
                    <a:bodyPr/>
                    <a:lstStyle/>
                    <a:p>
                      <a:r>
                        <a:rPr lang="en-US" sz="2000" dirty="0" smtClean="0"/>
                        <a:t>3  Excellent</a:t>
                      </a:r>
                      <a:endParaRPr lang="en-US" sz="2000" dirty="0"/>
                    </a:p>
                  </a:txBody>
                  <a:tcPr/>
                </a:tc>
                <a:tc>
                  <a:txBody>
                    <a:bodyPr/>
                    <a:lstStyle/>
                    <a:p>
                      <a:r>
                        <a:rPr lang="en-US" sz="2000" dirty="0" smtClean="0"/>
                        <a:t>100%</a:t>
                      </a:r>
                      <a:endParaRPr lang="en-US" sz="2000" dirty="0"/>
                    </a:p>
                  </a:txBody>
                  <a:tcPr/>
                </a:tc>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solidFill>
                  <a:schemeClr val="bg1">
                    <a:lumMod val="10000"/>
                  </a:schemeClr>
                </a:solidFill>
              </a:rPr>
              <a:t>Questions sorted into Bloom rubric</a:t>
            </a:r>
            <a:endParaRPr lang="en-US" dirty="0">
              <a:solidFill>
                <a:schemeClr val="bg1">
                  <a:lumMod val="10000"/>
                </a:schemeClr>
              </a:solidFill>
            </a:endParaRPr>
          </a:p>
        </p:txBody>
      </p:sp>
      <p:sp>
        <p:nvSpPr>
          <p:cNvPr id="3" name="Content Placeholder 2"/>
          <p:cNvSpPr>
            <a:spLocks noGrp="1"/>
          </p:cNvSpPr>
          <p:nvPr>
            <p:ph idx="1"/>
          </p:nvPr>
        </p:nvSpPr>
        <p:spPr>
          <a:xfrm>
            <a:off x="304800" y="838200"/>
            <a:ext cx="8610600" cy="6019800"/>
          </a:xfrm>
        </p:spPr>
        <p:txBody>
          <a:bodyPr>
            <a:normAutofit lnSpcReduction="10000"/>
          </a:bodyPr>
          <a:lstStyle/>
          <a:p>
            <a:r>
              <a:rPr lang="en-US" sz="2600" b="1" dirty="0" smtClean="0">
                <a:solidFill>
                  <a:schemeClr val="accent6">
                    <a:lumMod val="50000"/>
                  </a:schemeClr>
                </a:solidFill>
              </a:rPr>
              <a:t>Associates</a:t>
            </a:r>
            <a:r>
              <a:rPr lang="en-US" sz="2600" dirty="0" smtClean="0">
                <a:solidFill>
                  <a:schemeClr val="bg1">
                    <a:lumMod val="10000"/>
                  </a:schemeClr>
                </a:solidFill>
              </a:rPr>
              <a:t> concept of freedom with a key characteristic of the human being </a:t>
            </a:r>
            <a:r>
              <a:rPr lang="en-US" sz="2600" dirty="0" smtClean="0">
                <a:solidFill>
                  <a:schemeClr val="accent3">
                    <a:lumMod val="50000"/>
                  </a:schemeClr>
                </a:solidFill>
              </a:rPr>
              <a:t>(</a:t>
            </a:r>
            <a:r>
              <a:rPr lang="en-US" sz="2300" b="1" dirty="0" smtClean="0">
                <a:solidFill>
                  <a:schemeClr val="accent3">
                    <a:lumMod val="50000"/>
                  </a:schemeClr>
                </a:solidFill>
              </a:rPr>
              <a:t>Questions 3 and 4</a:t>
            </a:r>
            <a:r>
              <a:rPr lang="en-US" sz="2300" dirty="0" smtClean="0">
                <a:solidFill>
                  <a:schemeClr val="accent3">
                    <a:lumMod val="50000"/>
                  </a:schemeClr>
                </a:solidFill>
              </a:rPr>
              <a:t>)</a:t>
            </a:r>
          </a:p>
          <a:p>
            <a:endParaRPr lang="en-US" sz="300" dirty="0" smtClean="0"/>
          </a:p>
          <a:p>
            <a:r>
              <a:rPr lang="en-US" sz="2600" b="1" dirty="0" smtClean="0">
                <a:solidFill>
                  <a:schemeClr val="accent6">
                    <a:lumMod val="50000"/>
                  </a:schemeClr>
                </a:solidFill>
              </a:rPr>
              <a:t>Distinguishes</a:t>
            </a:r>
            <a:r>
              <a:rPr lang="en-US" sz="2600" dirty="0" smtClean="0">
                <a:solidFill>
                  <a:schemeClr val="bg1">
                    <a:lumMod val="10000"/>
                  </a:schemeClr>
                </a:solidFill>
              </a:rPr>
              <a:t> the ethical from the moral </a:t>
            </a:r>
            <a:r>
              <a:rPr lang="en-US" sz="2600" dirty="0" smtClean="0">
                <a:solidFill>
                  <a:schemeClr val="accent3">
                    <a:lumMod val="50000"/>
                  </a:schemeClr>
                </a:solidFill>
              </a:rPr>
              <a:t>(</a:t>
            </a:r>
            <a:r>
              <a:rPr lang="en-US" sz="2300" b="1" dirty="0" smtClean="0">
                <a:solidFill>
                  <a:schemeClr val="accent3">
                    <a:lumMod val="50000"/>
                  </a:schemeClr>
                </a:solidFill>
              </a:rPr>
              <a:t>Questions 1 and 10</a:t>
            </a:r>
            <a:r>
              <a:rPr lang="en-US" sz="2300" dirty="0" smtClean="0">
                <a:solidFill>
                  <a:schemeClr val="accent3">
                    <a:lumMod val="50000"/>
                  </a:schemeClr>
                </a:solidFill>
              </a:rPr>
              <a:t>)</a:t>
            </a:r>
          </a:p>
          <a:p>
            <a:pPr lvl="1"/>
            <a:endParaRPr lang="en-US" sz="500" dirty="0" smtClean="0"/>
          </a:p>
          <a:p>
            <a:r>
              <a:rPr lang="en-US" sz="2600" b="1" dirty="0" smtClean="0">
                <a:solidFill>
                  <a:schemeClr val="accent6">
                    <a:lumMod val="50000"/>
                  </a:schemeClr>
                </a:solidFill>
              </a:rPr>
              <a:t>Defines</a:t>
            </a:r>
            <a:r>
              <a:rPr lang="en-US" sz="2600" dirty="0" smtClean="0">
                <a:solidFill>
                  <a:schemeClr val="bg1">
                    <a:lumMod val="10000"/>
                  </a:schemeClr>
                </a:solidFill>
              </a:rPr>
              <a:t> ethics and </a:t>
            </a:r>
            <a:r>
              <a:rPr lang="en-US" sz="2600" b="1" dirty="0" smtClean="0">
                <a:solidFill>
                  <a:schemeClr val="accent6">
                    <a:lumMod val="50000"/>
                  </a:schemeClr>
                </a:solidFill>
              </a:rPr>
              <a:t>describes</a:t>
            </a:r>
            <a:r>
              <a:rPr lang="en-US" sz="2600" dirty="0" smtClean="0">
                <a:solidFill>
                  <a:schemeClr val="bg1">
                    <a:lumMod val="10000"/>
                  </a:schemeClr>
                </a:solidFill>
              </a:rPr>
              <a:t> its importance </a:t>
            </a:r>
            <a:r>
              <a:rPr lang="en-US" sz="2600" dirty="0" smtClean="0">
                <a:solidFill>
                  <a:schemeClr val="accent3">
                    <a:lumMod val="50000"/>
                  </a:schemeClr>
                </a:solidFill>
              </a:rPr>
              <a:t>(</a:t>
            </a:r>
            <a:r>
              <a:rPr lang="en-US" sz="2300" b="1" dirty="0" smtClean="0">
                <a:solidFill>
                  <a:schemeClr val="accent3">
                    <a:lumMod val="50000"/>
                  </a:schemeClr>
                </a:solidFill>
              </a:rPr>
              <a:t>Questions 5, 6, 11)</a:t>
            </a:r>
          </a:p>
          <a:p>
            <a:endParaRPr lang="en-US" sz="500" dirty="0" smtClean="0"/>
          </a:p>
          <a:p>
            <a:r>
              <a:rPr lang="en-US" sz="2600" b="1" dirty="0" smtClean="0">
                <a:solidFill>
                  <a:schemeClr val="accent6">
                    <a:lumMod val="50000"/>
                  </a:schemeClr>
                </a:solidFill>
              </a:rPr>
              <a:t>Identifies</a:t>
            </a:r>
            <a:r>
              <a:rPr lang="en-US" sz="2600" dirty="0" smtClean="0">
                <a:solidFill>
                  <a:schemeClr val="bg1">
                    <a:lumMod val="10000"/>
                  </a:schemeClr>
                </a:solidFill>
              </a:rPr>
              <a:t> cases where ethics is relative or absolute</a:t>
            </a:r>
          </a:p>
          <a:p>
            <a:endParaRPr lang="en-US" sz="500" dirty="0" smtClean="0"/>
          </a:p>
          <a:p>
            <a:r>
              <a:rPr lang="en-US" sz="2600" b="1" dirty="0" smtClean="0">
                <a:solidFill>
                  <a:schemeClr val="accent6">
                    <a:lumMod val="50000"/>
                  </a:schemeClr>
                </a:solidFill>
              </a:rPr>
              <a:t>Defines</a:t>
            </a:r>
            <a:r>
              <a:rPr lang="en-US" sz="2600" dirty="0" smtClean="0">
                <a:solidFill>
                  <a:schemeClr val="bg1">
                    <a:lumMod val="10000"/>
                  </a:schemeClr>
                </a:solidFill>
              </a:rPr>
              <a:t> the significance of plagiarism, falsification, fabrication and </a:t>
            </a:r>
            <a:r>
              <a:rPr lang="en-US" sz="2600" b="1" dirty="0" smtClean="0">
                <a:solidFill>
                  <a:schemeClr val="accent6">
                    <a:lumMod val="50000"/>
                  </a:schemeClr>
                </a:solidFill>
              </a:rPr>
              <a:t>identifies</a:t>
            </a:r>
            <a:r>
              <a:rPr lang="en-US" sz="2600" dirty="0" smtClean="0">
                <a:solidFill>
                  <a:schemeClr val="bg1">
                    <a:lumMod val="10000"/>
                  </a:schemeClr>
                </a:solidFill>
              </a:rPr>
              <a:t> the situation in which each of these concepts arises </a:t>
            </a:r>
            <a:r>
              <a:rPr lang="en-US" sz="2600" dirty="0" smtClean="0">
                <a:solidFill>
                  <a:schemeClr val="accent3">
                    <a:lumMod val="50000"/>
                  </a:schemeClr>
                </a:solidFill>
              </a:rPr>
              <a:t>(</a:t>
            </a:r>
            <a:r>
              <a:rPr lang="en-US" sz="2300" b="1" dirty="0" smtClean="0">
                <a:solidFill>
                  <a:schemeClr val="accent3">
                    <a:lumMod val="50000"/>
                  </a:schemeClr>
                </a:solidFill>
              </a:rPr>
              <a:t>Questions 12-15)</a:t>
            </a:r>
          </a:p>
          <a:p>
            <a:endParaRPr lang="en-US" sz="500" dirty="0" smtClean="0"/>
          </a:p>
          <a:p>
            <a:r>
              <a:rPr lang="en-US" sz="2600" b="1" dirty="0" smtClean="0">
                <a:solidFill>
                  <a:schemeClr val="accent6">
                    <a:lumMod val="50000"/>
                  </a:schemeClr>
                </a:solidFill>
              </a:rPr>
              <a:t>Defines</a:t>
            </a:r>
            <a:r>
              <a:rPr lang="en-US" sz="2600" dirty="0" smtClean="0">
                <a:solidFill>
                  <a:schemeClr val="bg1">
                    <a:lumMod val="10000"/>
                  </a:schemeClr>
                </a:solidFill>
              </a:rPr>
              <a:t> conflict of interest, peer review, and mentoring </a:t>
            </a:r>
            <a:r>
              <a:rPr lang="en-US" sz="2600" dirty="0" smtClean="0">
                <a:solidFill>
                  <a:schemeClr val="accent3">
                    <a:lumMod val="50000"/>
                  </a:schemeClr>
                </a:solidFill>
              </a:rPr>
              <a:t>(</a:t>
            </a:r>
            <a:r>
              <a:rPr lang="en-US" sz="2300" b="1" dirty="0" smtClean="0">
                <a:solidFill>
                  <a:schemeClr val="accent3">
                    <a:lumMod val="50000"/>
                  </a:schemeClr>
                </a:solidFill>
              </a:rPr>
              <a:t>Questions 8 and 16)</a:t>
            </a:r>
          </a:p>
          <a:p>
            <a:endParaRPr lang="en-US" sz="500" dirty="0" smtClean="0"/>
          </a:p>
          <a:p>
            <a:r>
              <a:rPr lang="en-US" sz="2600" b="1" dirty="0" smtClean="0">
                <a:solidFill>
                  <a:schemeClr val="accent6">
                    <a:lumMod val="50000"/>
                  </a:schemeClr>
                </a:solidFill>
              </a:rPr>
              <a:t>Associates</a:t>
            </a:r>
            <a:r>
              <a:rPr lang="en-US" sz="2600" dirty="0" smtClean="0">
                <a:solidFill>
                  <a:schemeClr val="bg1">
                    <a:lumMod val="10000"/>
                  </a:schemeClr>
                </a:solidFill>
              </a:rPr>
              <a:t> ethics with the protection of the natural environment and the use of humans and animals in research </a:t>
            </a:r>
            <a:r>
              <a:rPr lang="en-US" sz="2600" dirty="0" smtClean="0">
                <a:solidFill>
                  <a:schemeClr val="accent3">
                    <a:lumMod val="50000"/>
                  </a:schemeClr>
                </a:solidFill>
              </a:rPr>
              <a:t>(</a:t>
            </a:r>
            <a:r>
              <a:rPr lang="en-US" sz="2300" b="1" dirty="0" smtClean="0">
                <a:solidFill>
                  <a:schemeClr val="accent3">
                    <a:lumMod val="50000"/>
                  </a:schemeClr>
                </a:solidFill>
              </a:rPr>
              <a:t>Question 7)</a:t>
            </a:r>
            <a:endParaRPr lang="en-US" b="1" dirty="0">
              <a:solidFill>
                <a:schemeClr val="accent3">
                  <a:lumMod val="50000"/>
                </a:schemeClr>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2" cstate="print"/>
          <a:srcRect/>
          <a:stretch>
            <a:fillRect/>
          </a:stretch>
        </p:blipFill>
        <p:spPr bwMode="auto">
          <a:xfrm>
            <a:off x="0" y="228600"/>
            <a:ext cx="9144000" cy="662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0"/>
          <a:ext cx="8915400" cy="6875658"/>
        </p:xfrm>
        <a:graphic>
          <a:graphicData uri="http://schemas.openxmlformats.org/drawingml/2006/table">
            <a:tbl>
              <a:tblPr/>
              <a:tblGrid>
                <a:gridCol w="1127218"/>
                <a:gridCol w="949633"/>
                <a:gridCol w="869868"/>
                <a:gridCol w="1306307"/>
                <a:gridCol w="1098623"/>
                <a:gridCol w="947375"/>
                <a:gridCol w="895451"/>
                <a:gridCol w="864601"/>
                <a:gridCol w="856324"/>
              </a:tblGrid>
              <a:tr h="678541">
                <a:tc>
                  <a:txBody>
                    <a:bodyPr/>
                    <a:lstStyle/>
                    <a:p>
                      <a:pPr marL="0" marR="0" algn="ctr">
                        <a:spcBef>
                          <a:spcPts val="0"/>
                        </a:spcBef>
                        <a:spcAft>
                          <a:spcPts val="0"/>
                        </a:spcAft>
                      </a:pPr>
                      <a:r>
                        <a:rPr lang="es-ES" sz="1200" b="1" dirty="0">
                          <a:latin typeface="Arial Narrow"/>
                          <a:ea typeface="Times New Roman"/>
                        </a:rPr>
                        <a:t>Nombre de la Escuela</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Fecha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Núm. part.</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Conocimientos</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Percepción</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Análisis Caso</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Concepto Ética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Video</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a:latin typeface="Arial Narrow"/>
                          <a:ea typeface="Times New Roman"/>
                        </a:rPr>
                        <a:t>Eval. General del taller</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marL="0" marR="0" algn="ctr">
                        <a:spcBef>
                          <a:spcPts val="0"/>
                        </a:spcBef>
                        <a:spcAft>
                          <a:spcPts val="0"/>
                        </a:spcAft>
                      </a:pPr>
                      <a:r>
                        <a:rPr lang="es-ES" sz="1200" dirty="0">
                          <a:highlight>
                            <a:srgbClr val="00FF00"/>
                          </a:highlight>
                          <a:latin typeface="Arial Narrow"/>
                          <a:ea typeface="Times New Roman"/>
                        </a:rPr>
                        <a:t>STI-2007</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Junio 27 2007</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16</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26%</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marL="0" marR="0" algn="ctr">
                        <a:spcBef>
                          <a:spcPts val="0"/>
                        </a:spcBef>
                        <a:spcAft>
                          <a:spcPts val="0"/>
                        </a:spcAft>
                      </a:pPr>
                      <a:r>
                        <a:rPr lang="es-ES" sz="1200" dirty="0">
                          <a:highlight>
                            <a:srgbClr val="FFFF00"/>
                          </a:highlight>
                          <a:latin typeface="Arial Narrow"/>
                          <a:ea typeface="Times New Roman"/>
                        </a:rPr>
                        <a:t>UBSM-Ponce</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Junio 28 2007</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27</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26%</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16%</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marL="0" marR="0" algn="ctr">
                        <a:spcBef>
                          <a:spcPts val="0"/>
                        </a:spcBef>
                        <a:spcAft>
                          <a:spcPts val="0"/>
                        </a:spcAft>
                      </a:pPr>
                      <a:r>
                        <a:rPr lang="es-ES" sz="1200">
                          <a:highlight>
                            <a:srgbClr val="FFFF00"/>
                          </a:highlight>
                          <a:latin typeface="Arial Narrow"/>
                          <a:ea typeface="Times New Roman"/>
                        </a:rPr>
                        <a:t>CROEM</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Marzo 3 2008</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14%</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39%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0.47-1.18</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1.5-2.05</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90.4%</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FFFF00"/>
                          </a:highlight>
                          <a:latin typeface="Arial Narrow"/>
                          <a:ea typeface="Times New Roman"/>
                        </a:rPr>
                        <a:t>UBSM-S.Germán</a:t>
                      </a:r>
                      <a:endParaRPr lang="en-US" sz="1600">
                        <a:latin typeface="Times New Roman"/>
                        <a:ea typeface="Times New Roman"/>
                      </a:endParaRPr>
                    </a:p>
                    <a:p>
                      <a:pPr marL="0" marR="0" algn="ctr">
                        <a:spcBef>
                          <a:spcPts val="0"/>
                        </a:spcBef>
                        <a:spcAft>
                          <a:spcPts val="0"/>
                        </a:spcAft>
                      </a:pPr>
                      <a:r>
                        <a:rPr lang="es-ES" sz="1200">
                          <a:latin typeface="Arial Narrow"/>
                          <a:ea typeface="Times New Roman"/>
                        </a:rPr>
                        <a:t>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Junio 30 2008</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32</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24%</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30%</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0.59-1.45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1.63-1.72</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94.7%</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marL="0" marR="0" algn="ctr">
                        <a:spcBef>
                          <a:spcPts val="0"/>
                        </a:spcBef>
                        <a:spcAft>
                          <a:spcPts val="0"/>
                        </a:spcAft>
                      </a:pPr>
                      <a:r>
                        <a:rPr lang="es-ES" sz="1200">
                          <a:highlight>
                            <a:srgbClr val="00FF00"/>
                          </a:highlight>
                          <a:latin typeface="Arial Narrow"/>
                          <a:ea typeface="Times New Roman"/>
                        </a:rPr>
                        <a:t>STI-2008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Junio 26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21%</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21%</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2.22-2.44</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0.23-1.31</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90.3%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FFFF00"/>
                          </a:highlight>
                          <a:latin typeface="Arial Narrow"/>
                          <a:ea typeface="Times New Roman"/>
                        </a:rPr>
                        <a:t>UBSM-Ponce   yB</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Junio 17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s-ES" sz="1200">
                          <a:latin typeface="Arial Narrow"/>
                          <a:ea typeface="Times New Roman"/>
                        </a:rPr>
                        <a:t>41</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20%</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33%</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0.56-1.89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s-ES" sz="1200">
                          <a:latin typeface="Arial Narrow"/>
                          <a:ea typeface="Times New Roman"/>
                        </a:rPr>
                        <a:t>1.22-2.17</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94.33%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FFFF00"/>
                          </a:highlight>
                          <a:latin typeface="Arial Narrow"/>
                          <a:ea typeface="Times New Roman"/>
                        </a:rPr>
                        <a:t>BETTeR-IC</a:t>
                      </a:r>
                      <a:endParaRPr lang="en-US" sz="1600">
                        <a:latin typeface="Times New Roman"/>
                        <a:ea typeface="Times New Roman"/>
                      </a:endParaRPr>
                    </a:p>
                    <a:p>
                      <a:pPr marL="0" marR="0" algn="ctr">
                        <a:spcBef>
                          <a:spcPts val="0"/>
                        </a:spcBef>
                        <a:spcAft>
                          <a:spcPts val="0"/>
                        </a:spcAft>
                      </a:pPr>
                      <a:r>
                        <a:rPr lang="es-ES" sz="1200">
                          <a:latin typeface="Arial Narrow"/>
                          <a:ea typeface="Times New Roman"/>
                        </a:rPr>
                        <a:t>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Julio 19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32</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29%</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1.11-1.21</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2.42-2.54</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83.33%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00FF00"/>
                          </a:highlight>
                          <a:latin typeface="Arial Narrow"/>
                          <a:ea typeface="Times New Roman"/>
                        </a:rPr>
                        <a:t>SESO</a:t>
                      </a:r>
                      <a:endParaRPr lang="en-US" sz="1600">
                        <a:latin typeface="Times New Roman"/>
                        <a:ea typeface="Times New Roman"/>
                      </a:endParaRPr>
                    </a:p>
                    <a:p>
                      <a:pPr marL="0" marR="0" algn="ctr">
                        <a:spcBef>
                          <a:spcPts val="0"/>
                        </a:spcBef>
                        <a:spcAft>
                          <a:spcPts val="0"/>
                        </a:spcAft>
                      </a:pPr>
                      <a:r>
                        <a:rPr lang="es-ES" sz="1200">
                          <a:latin typeface="Arial Narrow"/>
                          <a:ea typeface="Times New Roman"/>
                        </a:rPr>
                        <a:t>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Diciembre 8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35%</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44%</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1.5-2.78</a:t>
                      </a:r>
                      <a:endParaRPr lang="en-US" sz="1600" dirty="0">
                        <a:latin typeface="Times New Roman"/>
                        <a:ea typeface="Times New Roman"/>
                      </a:endParaRPr>
                    </a:p>
                    <a:p>
                      <a:pPr marL="0" marR="0" algn="ctr">
                        <a:spcBef>
                          <a:spcPts val="0"/>
                        </a:spcBef>
                        <a:spcAft>
                          <a:spcPts val="0"/>
                        </a:spcAft>
                      </a:pPr>
                      <a:r>
                        <a:rPr lang="es-ES" sz="1200" dirty="0">
                          <a:latin typeface="Arial Narrow"/>
                          <a:ea typeface="Times New Roman"/>
                        </a:rPr>
                        <a:t>1.9-2.33</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0.67-1.78</a:t>
                      </a:r>
                      <a:endParaRPr lang="en-US" sz="1600" dirty="0">
                        <a:latin typeface="Times New Roman"/>
                        <a:ea typeface="Times New Roman"/>
                      </a:endParaRPr>
                    </a:p>
                    <a:p>
                      <a:pPr marL="0" marR="0" algn="ctr">
                        <a:spcBef>
                          <a:spcPts val="0"/>
                        </a:spcBef>
                        <a:spcAft>
                          <a:spcPts val="0"/>
                        </a:spcAft>
                      </a:pPr>
                      <a:r>
                        <a:rPr lang="es-ES" sz="1200" dirty="0">
                          <a:latin typeface="Arial Narrow"/>
                          <a:ea typeface="Times New Roman"/>
                        </a:rPr>
                        <a:t>0.76-1.33</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78%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00FF00"/>
                          </a:highlight>
                          <a:latin typeface="Arial Narrow"/>
                          <a:ea typeface="Times New Roman"/>
                        </a:rPr>
                        <a:t>Inés María Mendoza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Diciembre 10 </a:t>
                      </a:r>
                      <a:endParaRPr lang="en-US" sz="1600">
                        <a:latin typeface="Times New Roman"/>
                        <a:ea typeface="Times New Roman"/>
                      </a:endParaRPr>
                    </a:p>
                    <a:p>
                      <a:pPr marL="0" marR="0" algn="ctr">
                        <a:spcBef>
                          <a:spcPts val="0"/>
                        </a:spcBef>
                        <a:spcAft>
                          <a:spcPts val="0"/>
                        </a:spcAft>
                      </a:pPr>
                      <a:r>
                        <a:rPr lang="es-ES" sz="1200">
                          <a:latin typeface="Arial Narrow"/>
                          <a:ea typeface="Times New Roman"/>
                        </a:rPr>
                        <a:t>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38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6%</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14%</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NA</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48.3%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FFFF00"/>
                          </a:highlight>
                          <a:latin typeface="Arial Narrow"/>
                          <a:ea typeface="Times New Roman"/>
                        </a:rPr>
                        <a:t>SACNAS</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Marzo 25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10</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12%</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27%</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NA</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dirty="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85%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00FF00"/>
                          </a:highlight>
                          <a:latin typeface="Arial Narrow"/>
                          <a:ea typeface="Times New Roman"/>
                        </a:rPr>
                        <a:t>PR-LS-AMP</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Octubre 21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21%</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2.43-2.93</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b="1" dirty="0">
                          <a:solidFill>
                            <a:srgbClr val="FF0000"/>
                          </a:solidFill>
                          <a:latin typeface="Arial Narrow"/>
                          <a:ea typeface="Times New Roman"/>
                        </a:rPr>
                        <a:t>1.18-1.91</a:t>
                      </a:r>
                      <a:endParaRPr lang="en-US" sz="1600" b="1" dirty="0">
                        <a:solidFill>
                          <a:srgbClr val="FF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dirty="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dirty="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4927">
                <a:tc>
                  <a:txBody>
                    <a:bodyPr/>
                    <a:lstStyle/>
                    <a:p>
                      <a:pPr marL="0" marR="0" algn="ctr">
                        <a:spcBef>
                          <a:spcPts val="0"/>
                        </a:spcBef>
                        <a:spcAft>
                          <a:spcPts val="0"/>
                        </a:spcAft>
                      </a:pPr>
                      <a:r>
                        <a:rPr lang="es-ES" sz="1200">
                          <a:highlight>
                            <a:srgbClr val="FFFF00"/>
                          </a:highlight>
                          <a:latin typeface="Arial Narrow"/>
                          <a:ea typeface="Times New Roman"/>
                        </a:rPr>
                        <a:t>Mc Nair</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Noviembre 12 2008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11</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2.27-2.45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0.75-1.75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latin typeface="Arial Narrow"/>
                        <a:ea typeface="Times New Roman"/>
                        <a:cs typeface="Arial"/>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63">
                <a:tc>
                  <a:txBody>
                    <a:bodyPr/>
                    <a:lstStyle/>
                    <a:p>
                      <a:pPr marL="0" marR="0" algn="ctr">
                        <a:spcBef>
                          <a:spcPts val="0"/>
                        </a:spcBef>
                        <a:spcAft>
                          <a:spcPts val="0"/>
                        </a:spcAft>
                      </a:pPr>
                      <a:r>
                        <a:rPr lang="es-ES" sz="1200">
                          <a:highlight>
                            <a:srgbClr val="FFFF00"/>
                          </a:highlight>
                          <a:latin typeface="Arial Narrow"/>
                          <a:ea typeface="Times New Roman"/>
                        </a:rPr>
                        <a:t>UBSM- Ponce 2009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Julio 2009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24%</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0.63-1.5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1-1.32</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Plagio, falsificación</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Arial Narrow"/>
                          <a:ea typeface="Times New Roman"/>
                          <a:cs typeface="Arial"/>
                        </a:rPr>
                        <a:t>86.3%</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marL="0" marR="0" algn="ctr">
                        <a:spcBef>
                          <a:spcPts val="0"/>
                        </a:spcBef>
                        <a:spcAft>
                          <a:spcPts val="0"/>
                        </a:spcAft>
                      </a:pPr>
                      <a:r>
                        <a:rPr lang="es-ES" sz="1200" dirty="0">
                          <a:highlight>
                            <a:srgbClr val="FFFF00"/>
                          </a:highlight>
                          <a:latin typeface="Arial Narrow"/>
                          <a:ea typeface="Times New Roman"/>
                        </a:rPr>
                        <a:t>STI 2009</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Julio 3 2009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7%</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25%</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2.17-2.61</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0.86-1.21</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Arial Narrow"/>
                          <a:ea typeface="Times New Roman"/>
                          <a:cs typeface="Arial"/>
                        </a:rPr>
                        <a:t>90%</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8541">
                <a:tc>
                  <a:txBody>
                    <a:bodyPr/>
                    <a:lstStyle/>
                    <a:p>
                      <a:pPr marL="0" marR="0" algn="ctr">
                        <a:spcBef>
                          <a:spcPts val="0"/>
                        </a:spcBef>
                        <a:spcAft>
                          <a:spcPts val="0"/>
                        </a:spcAft>
                      </a:pPr>
                      <a:r>
                        <a:rPr lang="es-ES" sz="1200">
                          <a:highlight>
                            <a:srgbClr val="FFFF00"/>
                          </a:highlight>
                          <a:latin typeface="Arial Narrow"/>
                          <a:ea typeface="Times New Roman"/>
                        </a:rPr>
                        <a:t>BETTER-IC</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Julio 2009</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32</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26%</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30%</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0.57-1.33</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a:latin typeface="Arial Narrow"/>
                          <a:ea typeface="Times New Roman"/>
                        </a:rPr>
                        <a:t>1.3-1.8</a:t>
                      </a:r>
                      <a:endParaRPr lang="en-US" sz="160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200" dirty="0">
                          <a:latin typeface="Arial Narrow"/>
                          <a:ea typeface="Times New Roman"/>
                        </a:rPr>
                        <a:t>Plagio, conflicto de interés</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Arial Narrow"/>
                          <a:ea typeface="Times New Roman"/>
                          <a:cs typeface="Arial"/>
                        </a:rPr>
                        <a:t>87.3%</a:t>
                      </a:r>
                      <a:endParaRPr lang="en-US" sz="1600" dirty="0">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marL="0" marR="0" algn="ctr">
                        <a:spcBef>
                          <a:spcPts val="0"/>
                        </a:spcBef>
                        <a:spcAft>
                          <a:spcPts val="0"/>
                        </a:spcAft>
                      </a:pPr>
                      <a:endParaRPr lang="es-ES" sz="1200">
                        <a:highlight>
                          <a:srgbClr val="FFFF00"/>
                        </a:highlight>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600" b="1" u="sng" dirty="0">
                          <a:solidFill>
                            <a:srgbClr val="C00000"/>
                          </a:solidFill>
                          <a:latin typeface="Arial Narrow"/>
                          <a:ea typeface="Times New Roman"/>
                        </a:rPr>
                        <a:t>352</a:t>
                      </a:r>
                      <a:endParaRPr lang="en-US" sz="2000" dirty="0">
                        <a:solidFill>
                          <a:srgbClr val="C00000"/>
                        </a:solidFill>
                        <a:latin typeface="Times New Roman"/>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dirty="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s-ES" sz="1200">
                        <a:latin typeface="Arial Narrow"/>
                        <a:ea typeface="Times New Roman"/>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dirty="0">
                        <a:latin typeface="Arial Narrow"/>
                        <a:ea typeface="Times New Roman"/>
                        <a:cs typeface="Arial"/>
                      </a:endParaRPr>
                    </a:p>
                  </a:txBody>
                  <a:tcPr marL="55568" marR="5556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267"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fontAlgn="base">
              <a:spcBef>
                <a:spcPct val="0"/>
              </a:spcBef>
              <a:spcAft>
                <a:spcPct val="0"/>
              </a:spcAft>
            </a:pPr>
            <a:r>
              <a:rPr lang="es-ES" sz="1100">
                <a:solidFill>
                  <a:prstClr val="black"/>
                </a:solidFill>
                <a:latin typeface="Arial" pitchFamily="34" charset="0"/>
                <a:cs typeface="Times New Roman" pitchFamily="18" charset="0"/>
              </a:rPr>
              <a:t>                 									          </a:t>
            </a:r>
            <a:endParaRPr lang="en-US" sz="900">
              <a:solidFill>
                <a:prstClr val="black"/>
              </a:solidFill>
              <a:latin typeface="Arial" pitchFamily="34" charset="0"/>
            </a:endParaRPr>
          </a:p>
          <a:p>
            <a:pPr eaLnBrk="0" fontAlgn="base" hangingPunct="0">
              <a:spcBef>
                <a:spcPct val="0"/>
              </a:spcBef>
              <a:spcAft>
                <a:spcPct val="0"/>
              </a:spcAft>
            </a:pPr>
            <a:endParaRPr lang="en-US">
              <a:solidFill>
                <a:prstClr val="black"/>
              </a:solidFill>
              <a:latin typeface="Arial"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6">
                    <a:lumMod val="50000"/>
                  </a:schemeClr>
                </a:solidFill>
              </a:rPr>
              <a:t>Disseminating this and other projects through the EAC Toolkit</a:t>
            </a:r>
            <a:endParaRPr lang="en-US" b="1" dirty="0">
              <a:solidFill>
                <a:schemeClr val="accent6">
                  <a:lumMod val="50000"/>
                </a:schemeClr>
              </a:solidFill>
            </a:endParaRPr>
          </a:p>
        </p:txBody>
      </p:sp>
      <p:sp>
        <p:nvSpPr>
          <p:cNvPr id="3" name="Content Placeholder 2"/>
          <p:cNvSpPr>
            <a:spLocks noGrp="1"/>
          </p:cNvSpPr>
          <p:nvPr>
            <p:ph type="subTitle" idx="1"/>
          </p:nvPr>
        </p:nvSpPr>
        <p:spPr>
          <a:xfrm>
            <a:off x="1371600" y="4191000"/>
            <a:ext cx="6400800" cy="1752600"/>
          </a:xfrm>
        </p:spPr>
        <p:txBody>
          <a:bodyPr/>
          <a:lstStyle/>
          <a:p>
            <a:r>
              <a:rPr lang="en-US" b="1" dirty="0" smtClean="0">
                <a:solidFill>
                  <a:schemeClr val="accent3">
                    <a:lumMod val="50000"/>
                  </a:schemeClr>
                </a:solidFill>
              </a:rPr>
              <a:t>Online module for outreach effort</a:t>
            </a:r>
            <a:endParaRPr lang="en-US" b="1" dirty="0">
              <a:solidFill>
                <a:schemeClr val="accent3">
                  <a:lumMod val="50000"/>
                </a:schemeClr>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752600" y="-352097"/>
            <a:ext cx="10896600" cy="7514897"/>
          </a:xfrm>
          <a:prstGeom prst="rect">
            <a:avLst/>
          </a:prstGeom>
          <a:noFill/>
          <a:ln w="9525">
            <a:noFill/>
            <a:miter lim="800000"/>
            <a:headEnd/>
            <a:tailEnd/>
          </a:ln>
        </p:spPr>
      </p:pic>
      <p:sp>
        <p:nvSpPr>
          <p:cNvPr id="10" name="TextBox 9"/>
          <p:cNvSpPr txBox="1"/>
          <p:nvPr/>
        </p:nvSpPr>
        <p:spPr>
          <a:xfrm>
            <a:off x="457200" y="5562600"/>
            <a:ext cx="5791200" cy="523220"/>
          </a:xfrm>
          <a:prstGeom prst="rect">
            <a:avLst/>
          </a:prstGeom>
          <a:noFill/>
        </p:spPr>
        <p:txBody>
          <a:bodyPr wrap="square" rtlCol="0">
            <a:spAutoFit/>
          </a:bodyPr>
          <a:lstStyle/>
          <a:p>
            <a:r>
              <a:rPr lang="en-US" sz="2800" b="1" i="1" dirty="0" smtClean="0">
                <a:solidFill>
                  <a:srgbClr val="C00000"/>
                </a:solidFill>
                <a:latin typeface="+mj-lt"/>
              </a:rPr>
              <a:t>http://cnx.org/content/m37142/1.5/</a:t>
            </a:r>
            <a:endParaRPr lang="en-US" sz="2800" b="1" i="1" dirty="0">
              <a:solidFill>
                <a:srgbClr val="C00000"/>
              </a:solidFill>
              <a:latin typeface="+mj-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Dewey</a:t>
            </a:r>
            <a:endParaRPr lang="en-US" dirty="0"/>
          </a:p>
        </p:txBody>
      </p:sp>
      <p:sp>
        <p:nvSpPr>
          <p:cNvPr id="3" name="Content Placeholder 2"/>
          <p:cNvSpPr>
            <a:spLocks noGrp="1"/>
          </p:cNvSpPr>
          <p:nvPr>
            <p:ph idx="1"/>
          </p:nvPr>
        </p:nvSpPr>
        <p:spPr/>
        <p:txBody>
          <a:bodyPr/>
          <a:lstStyle/>
          <a:p>
            <a:r>
              <a:rPr lang="en-US" sz="3600" dirty="0" smtClean="0"/>
              <a:t>“persons of equally well-meaning dispositions find that justice means opposite things in practice, although all proclaim themselves devoted to justice….”</a:t>
            </a:r>
          </a:p>
          <a:p>
            <a:endParaRPr lang="en-US" dirty="0" smtClean="0"/>
          </a:p>
          <a:p>
            <a:r>
              <a:rPr lang="en-US" sz="2400" b="1" i="1" dirty="0" smtClean="0"/>
              <a:t>Theory of the Moral Life</a:t>
            </a:r>
            <a:r>
              <a:rPr lang="en-US" sz="2400" b="1" dirty="0" smtClean="0"/>
              <a:t>, 140-141</a:t>
            </a:r>
            <a:endParaRPr lang="en-US"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 y="-381000"/>
            <a:ext cx="9753600" cy="7239000"/>
          </a:xfrm>
          <a:prstGeom prst="rect">
            <a:avLst/>
          </a:prstGeom>
          <a:noFill/>
          <a:ln w="9525">
            <a:noFill/>
            <a:miter lim="800000"/>
            <a:headEnd/>
            <a:tailEnd/>
          </a:ln>
        </p:spPr>
      </p:pic>
      <p:sp>
        <p:nvSpPr>
          <p:cNvPr id="3" name="TextBox 2"/>
          <p:cNvSpPr txBox="1"/>
          <p:nvPr/>
        </p:nvSpPr>
        <p:spPr>
          <a:xfrm>
            <a:off x="2514600" y="4267201"/>
            <a:ext cx="6629401" cy="584775"/>
          </a:xfrm>
          <a:prstGeom prst="rect">
            <a:avLst/>
          </a:prstGeom>
          <a:noFill/>
        </p:spPr>
        <p:txBody>
          <a:bodyPr wrap="square" rtlCol="0">
            <a:spAutoFit/>
          </a:bodyPr>
          <a:lstStyle/>
          <a:p>
            <a:r>
              <a:rPr lang="en-US" sz="3200" b="1" dirty="0" smtClean="0">
                <a:solidFill>
                  <a:srgbClr val="C00000"/>
                </a:solidFill>
                <a:latin typeface="+mj-lt"/>
              </a:rPr>
              <a:t>http://cnx.org/content/m32949/1.3/</a:t>
            </a:r>
            <a:endParaRPr lang="en-US" sz="3200" b="1" dirty="0">
              <a:solidFill>
                <a:srgbClr val="C00000"/>
              </a:solidFill>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10668000"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smtClean="0">
                <a:solidFill>
                  <a:schemeClr val="bg1">
                    <a:lumMod val="10000"/>
                  </a:schemeClr>
                </a:solidFill>
              </a:rPr>
              <a:t>Conclusion</a:t>
            </a:r>
            <a:endParaRPr lang="en-US" dirty="0">
              <a:solidFill>
                <a:schemeClr val="bg1">
                  <a:lumMod val="10000"/>
                </a:schemeClr>
              </a:solidFill>
            </a:endParaRPr>
          </a:p>
        </p:txBody>
      </p:sp>
      <p:sp>
        <p:nvSpPr>
          <p:cNvPr id="3" name="Content Placeholder 2"/>
          <p:cNvSpPr>
            <a:spLocks noGrp="1"/>
          </p:cNvSpPr>
          <p:nvPr>
            <p:ph idx="1"/>
          </p:nvPr>
        </p:nvSpPr>
        <p:spPr>
          <a:xfrm>
            <a:off x="457200" y="1143000"/>
            <a:ext cx="8229600" cy="5486400"/>
          </a:xfrm>
        </p:spPr>
        <p:txBody>
          <a:bodyPr/>
          <a:lstStyle/>
          <a:p>
            <a:r>
              <a:rPr lang="en-US" sz="2400" dirty="0" smtClean="0">
                <a:solidFill>
                  <a:schemeClr val="bg1">
                    <a:lumMod val="10000"/>
                  </a:schemeClr>
                </a:solidFill>
              </a:rPr>
              <a:t>General overview of GERESE project in research ethics</a:t>
            </a:r>
          </a:p>
          <a:p>
            <a:endParaRPr lang="en-US" sz="1000" dirty="0" smtClean="0">
              <a:solidFill>
                <a:schemeClr val="bg1">
                  <a:lumMod val="10000"/>
                </a:schemeClr>
              </a:solidFill>
            </a:endParaRPr>
          </a:p>
          <a:p>
            <a:r>
              <a:rPr lang="en-US" sz="2400" dirty="0" smtClean="0">
                <a:solidFill>
                  <a:schemeClr val="bg1">
                    <a:lumMod val="10000"/>
                  </a:schemeClr>
                </a:solidFill>
              </a:rPr>
              <a:t>With a concentration on an interesting outreach project</a:t>
            </a:r>
          </a:p>
          <a:p>
            <a:pPr lvl="1"/>
            <a:r>
              <a:rPr lang="en-US" sz="2000" dirty="0" smtClean="0">
                <a:solidFill>
                  <a:schemeClr val="bg1">
                    <a:lumMod val="10000"/>
                  </a:schemeClr>
                </a:solidFill>
              </a:rPr>
              <a:t>Graduate students developing an activity to introduce pre-university students to ethics and research ethics</a:t>
            </a:r>
          </a:p>
          <a:p>
            <a:pPr lvl="1"/>
            <a:endParaRPr lang="en-US" sz="1000" dirty="0" smtClean="0">
              <a:solidFill>
                <a:schemeClr val="bg1">
                  <a:lumMod val="10000"/>
                </a:schemeClr>
              </a:solidFill>
            </a:endParaRPr>
          </a:p>
          <a:p>
            <a:r>
              <a:rPr lang="en-US" sz="2400" dirty="0" smtClean="0">
                <a:solidFill>
                  <a:schemeClr val="bg1">
                    <a:lumMod val="10000"/>
                  </a:schemeClr>
                </a:solidFill>
              </a:rPr>
              <a:t>Outlining the high points of the presentation</a:t>
            </a:r>
          </a:p>
          <a:p>
            <a:endParaRPr lang="en-US" sz="1000" dirty="0" smtClean="0">
              <a:solidFill>
                <a:schemeClr val="bg1">
                  <a:lumMod val="10000"/>
                </a:schemeClr>
              </a:solidFill>
            </a:endParaRPr>
          </a:p>
          <a:p>
            <a:r>
              <a:rPr lang="en-US" sz="2400" dirty="0" smtClean="0">
                <a:solidFill>
                  <a:schemeClr val="bg1">
                    <a:lumMod val="10000"/>
                  </a:schemeClr>
                </a:solidFill>
              </a:rPr>
              <a:t>Describing an innovative approach to assessment</a:t>
            </a:r>
          </a:p>
          <a:p>
            <a:endParaRPr lang="en-US" sz="1000" dirty="0" smtClean="0">
              <a:solidFill>
                <a:schemeClr val="bg1">
                  <a:lumMod val="10000"/>
                </a:schemeClr>
              </a:solidFill>
            </a:endParaRPr>
          </a:p>
          <a:p>
            <a:r>
              <a:rPr lang="en-US" sz="2400" dirty="0" smtClean="0">
                <a:solidFill>
                  <a:schemeClr val="bg1">
                    <a:lumMod val="10000"/>
                  </a:schemeClr>
                </a:solidFill>
              </a:rPr>
              <a:t>Online toolkit for disseminating and sharing pedagogical best practices</a:t>
            </a:r>
            <a:endParaRPr lang="en-US" sz="2400" dirty="0">
              <a:solidFill>
                <a:schemeClr val="bg1">
                  <a:lumMod val="10000"/>
                </a:schemeClr>
              </a:solidFill>
            </a:endParaRPr>
          </a:p>
        </p:txBody>
      </p:sp>
    </p:spTree>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bg1">
                    <a:lumMod val="10000"/>
                  </a:schemeClr>
                </a:solidFill>
              </a:rPr>
              <a:t>Thank-you</a:t>
            </a:r>
            <a:endParaRPr lang="en-US" dirty="0">
              <a:solidFill>
                <a:schemeClr val="bg1">
                  <a:lumMod val="10000"/>
                </a:schemeClr>
              </a:solidFill>
            </a:endParaRPr>
          </a:p>
        </p:txBody>
      </p:sp>
      <p:sp>
        <p:nvSpPr>
          <p:cNvPr id="5" name="Subtitle 4"/>
          <p:cNvSpPr>
            <a:spLocks noGrp="1"/>
          </p:cNvSpPr>
          <p:nvPr>
            <p:ph type="subTitle" idx="1"/>
          </p:nvPr>
        </p:nvSpPr>
        <p:spPr>
          <a:xfrm>
            <a:off x="1371600" y="3886200"/>
            <a:ext cx="6400800" cy="2438400"/>
          </a:xfrm>
        </p:spPr>
        <p:txBody>
          <a:bodyPr/>
          <a:lstStyle/>
          <a:p>
            <a:r>
              <a:rPr lang="en-US" b="1" dirty="0" smtClean="0">
                <a:solidFill>
                  <a:schemeClr val="tx2"/>
                </a:solidFill>
              </a:rPr>
              <a:t>William Frey</a:t>
            </a:r>
          </a:p>
          <a:p>
            <a:r>
              <a:rPr lang="en-US" b="1" dirty="0" smtClean="0">
                <a:solidFill>
                  <a:schemeClr val="tx2"/>
                </a:solidFill>
              </a:rPr>
              <a:t>College of Business Administration</a:t>
            </a:r>
          </a:p>
          <a:p>
            <a:r>
              <a:rPr lang="en-US" b="1" dirty="0" smtClean="0">
                <a:solidFill>
                  <a:schemeClr val="tx2"/>
                </a:solidFill>
              </a:rPr>
              <a:t>UPRM</a:t>
            </a:r>
          </a:p>
          <a:p>
            <a:r>
              <a:rPr lang="en-US" b="1" dirty="0" smtClean="0">
                <a:solidFill>
                  <a:schemeClr val="tx2"/>
                </a:solidFill>
              </a:rPr>
              <a:t>Williamjoseph.frey@upr.edu</a:t>
            </a:r>
            <a:endParaRPr lang="en-US" b="1" dirty="0">
              <a:solidFill>
                <a:schemeClr val="tx2"/>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Appendix</a:t>
            </a:r>
            <a:endParaRPr lang="en-US" dirty="0"/>
          </a:p>
        </p:txBody>
      </p:sp>
      <p:sp>
        <p:nvSpPr>
          <p:cNvPr id="5" name="Subtitle 4"/>
          <p:cNvSpPr>
            <a:spLocks noGrp="1"/>
          </p:cNvSpPr>
          <p:nvPr>
            <p:ph type="subTitle" idx="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447800" cy="1143000"/>
          </a:xfrm>
        </p:spPr>
        <p:txBody>
          <a:bodyPr/>
          <a:lstStyle/>
          <a:p>
            <a:pPr algn="l"/>
            <a:r>
              <a:rPr lang="en-US" dirty="0" smtClean="0"/>
              <a:t>CIVIS</a:t>
            </a:r>
            <a:endParaRPr lang="en-US" dirty="0"/>
          </a:p>
        </p:txBody>
      </p:sp>
      <p:sp>
        <p:nvSpPr>
          <p:cNvPr id="3" name="Content Placeholder 2"/>
          <p:cNvSpPr>
            <a:spLocks noGrp="1"/>
          </p:cNvSpPr>
          <p:nvPr>
            <p:ph sz="half" idx="1"/>
          </p:nvPr>
        </p:nvSpPr>
        <p:spPr>
          <a:xfrm>
            <a:off x="152400" y="1295400"/>
            <a:ext cx="4038600" cy="5562600"/>
          </a:xfrm>
        </p:spPr>
        <p:txBody>
          <a:bodyPr/>
          <a:lstStyle/>
          <a:p>
            <a:r>
              <a:rPr lang="en-US" sz="2400" dirty="0" smtClean="0">
                <a:solidFill>
                  <a:srgbClr val="FF0000"/>
                </a:solidFill>
              </a:rPr>
              <a:t>Center for Resources in General Education</a:t>
            </a:r>
            <a:endParaRPr lang="en-US" sz="900" dirty="0" smtClean="0">
              <a:solidFill>
                <a:srgbClr val="FF0000"/>
              </a:solidFill>
            </a:endParaRPr>
          </a:p>
          <a:p>
            <a:r>
              <a:rPr lang="en-US" sz="2400" dirty="0" smtClean="0">
                <a:solidFill>
                  <a:srgbClr val="FF0000"/>
                </a:solidFill>
              </a:rPr>
              <a:t>Areas: Professional Ethics, Information Literacy, Sustainability, Writing in the Disciplines, Social Impact / Global Issues, World Cultures, and Financial Literacy</a:t>
            </a:r>
            <a:endParaRPr lang="en-US" sz="900" dirty="0" smtClean="0">
              <a:solidFill>
                <a:srgbClr val="FF0000"/>
              </a:solidFill>
            </a:endParaRPr>
          </a:p>
          <a:p>
            <a:r>
              <a:rPr lang="en-US" sz="2400" dirty="0" smtClean="0">
                <a:solidFill>
                  <a:srgbClr val="FF0000"/>
                </a:solidFill>
              </a:rPr>
              <a:t>17 modules so far published in Connexions</a:t>
            </a:r>
            <a:endParaRPr lang="en-US" sz="2400" dirty="0">
              <a:solidFill>
                <a:srgbClr val="FF0000"/>
              </a:solidFill>
            </a:endParaRPr>
          </a:p>
        </p:txBody>
      </p:sp>
      <p:pic>
        <p:nvPicPr>
          <p:cNvPr id="1026" name="Picture 2"/>
          <p:cNvPicPr>
            <a:picLocks noGrp="1" noChangeAspect="1" noChangeArrowheads="1"/>
          </p:cNvPicPr>
          <p:nvPr>
            <p:ph sz="half" idx="2"/>
          </p:nvPr>
        </p:nvPicPr>
        <p:blipFill>
          <a:blip r:embed="rId3" cstate="print"/>
          <a:srcRect/>
          <a:stretch>
            <a:fillRect/>
          </a:stretch>
        </p:blipFill>
        <p:spPr bwMode="auto">
          <a:xfrm>
            <a:off x="4114800" y="1447800"/>
            <a:ext cx="5029200" cy="4724400"/>
          </a:xfrm>
          <a:prstGeom prst="rect">
            <a:avLst/>
          </a:prstGeom>
          <a:noFill/>
          <a:ln w="9525">
            <a:noFill/>
            <a:miter lim="800000"/>
            <a:headEnd/>
            <a:tailEnd/>
          </a:ln>
        </p:spPr>
      </p:pic>
      <p:sp>
        <p:nvSpPr>
          <p:cNvPr id="6" name="TextBox 5"/>
          <p:cNvSpPr txBox="1"/>
          <p:nvPr/>
        </p:nvSpPr>
        <p:spPr>
          <a:xfrm>
            <a:off x="2590800" y="304800"/>
            <a:ext cx="6019800" cy="990600"/>
          </a:xfrm>
          <a:prstGeom prst="rect">
            <a:avLst/>
          </a:prstGeom>
          <a:noFill/>
        </p:spPr>
        <p:txBody>
          <a:bodyPr wrap="square" rtlCol="0">
            <a:spAutoFit/>
          </a:bodyPr>
          <a:lstStyle/>
          <a:p>
            <a:r>
              <a:rPr lang="en-US" sz="2800" b="1" dirty="0" smtClean="0">
                <a:solidFill>
                  <a:srgbClr val="FF0000"/>
                </a:solidFill>
              </a:rPr>
              <a:t>http://cnx.org/content/col11359/latest</a:t>
            </a:r>
            <a:endParaRPr lang="en-US" sz="2800" b="1"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General Strategy</a:t>
            </a:r>
            <a:endParaRPr lang="en-US" dirty="0"/>
          </a:p>
        </p:txBody>
      </p:sp>
      <p:sp>
        <p:nvSpPr>
          <p:cNvPr id="3" name="Content Placeholder 2"/>
          <p:cNvSpPr>
            <a:spLocks noGrp="1"/>
          </p:cNvSpPr>
          <p:nvPr>
            <p:ph idx="1"/>
          </p:nvPr>
        </p:nvSpPr>
        <p:spPr>
          <a:xfrm>
            <a:off x="457200" y="1447800"/>
            <a:ext cx="8229600" cy="5181600"/>
          </a:xfrm>
        </p:spPr>
        <p:txBody>
          <a:bodyPr/>
          <a:lstStyle/>
          <a:p>
            <a:r>
              <a:rPr lang="en-US" sz="4000" dirty="0" smtClean="0">
                <a:solidFill>
                  <a:srgbClr val="FF0000"/>
                </a:solidFill>
              </a:rPr>
              <a:t>Reinforce general study by developing modules…</a:t>
            </a:r>
          </a:p>
          <a:p>
            <a:pPr lvl="1"/>
            <a:r>
              <a:rPr lang="en-US" sz="3200" dirty="0" err="1" smtClean="0">
                <a:solidFill>
                  <a:srgbClr val="FF0000"/>
                </a:solidFill>
              </a:rPr>
              <a:t>mico</a:t>
            </a:r>
            <a:r>
              <a:rPr lang="en-US" sz="3200" dirty="0" smtClean="0">
                <a:solidFill>
                  <a:srgbClr val="FF0000"/>
                </a:solidFill>
              </a:rPr>
              <a:t>-insertions in mainstream, discipline-specific courses</a:t>
            </a:r>
          </a:p>
          <a:p>
            <a:pPr lvl="1"/>
            <a:r>
              <a:rPr lang="en-US" sz="3200" dirty="0" smtClean="0">
                <a:solidFill>
                  <a:srgbClr val="FF0000"/>
                </a:solidFill>
              </a:rPr>
              <a:t>train-the-trainers</a:t>
            </a:r>
          </a:p>
          <a:p>
            <a:pPr lvl="1"/>
            <a:r>
              <a:rPr lang="en-US" sz="3200" dirty="0" smtClean="0">
                <a:solidFill>
                  <a:srgbClr val="FF0000"/>
                </a:solidFill>
              </a:rPr>
              <a:t>Interdisciplinary between general studies  and agriculture, business, engineering, and science specialists</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1066800"/>
          </a:xfrm>
        </p:spPr>
        <p:txBody>
          <a:bodyPr>
            <a:normAutofit fontScale="90000"/>
          </a:bodyPr>
          <a:lstStyle/>
          <a:p>
            <a:r>
              <a:rPr lang="en-US" sz="4000" dirty="0" smtClean="0"/>
              <a:t>“Gray World” turns train-the-trainer model on its head</a:t>
            </a:r>
            <a:endParaRPr lang="en-US" sz="4000" dirty="0"/>
          </a:p>
        </p:txBody>
      </p:sp>
      <p:sp>
        <p:nvSpPr>
          <p:cNvPr id="3" name="Content Placeholder 2"/>
          <p:cNvSpPr>
            <a:spLocks noGrp="1"/>
          </p:cNvSpPr>
          <p:nvPr>
            <p:ph idx="1"/>
          </p:nvPr>
        </p:nvSpPr>
        <p:spPr>
          <a:xfrm>
            <a:off x="457200" y="1752600"/>
            <a:ext cx="8229600" cy="5105400"/>
          </a:xfrm>
        </p:spPr>
        <p:txBody>
          <a:bodyPr/>
          <a:lstStyle/>
          <a:p>
            <a:r>
              <a:rPr lang="en-US" sz="3600" dirty="0" smtClean="0">
                <a:solidFill>
                  <a:srgbClr val="FF0000"/>
                </a:solidFill>
              </a:rPr>
              <a:t>Trainee needs to train the trainer</a:t>
            </a:r>
          </a:p>
          <a:p>
            <a:pPr>
              <a:buNone/>
            </a:pPr>
            <a:endParaRPr lang="en-US" sz="900" dirty="0" smtClean="0">
              <a:solidFill>
                <a:srgbClr val="FF0000"/>
              </a:solidFill>
            </a:endParaRPr>
          </a:p>
          <a:p>
            <a:r>
              <a:rPr lang="en-US" sz="3600" dirty="0" smtClean="0">
                <a:solidFill>
                  <a:srgbClr val="FF0000"/>
                </a:solidFill>
              </a:rPr>
              <a:t>Biologist (Rios) trains ethicist (Frey) to teach module directed to particulars of research in microbiology</a:t>
            </a:r>
          </a:p>
          <a:p>
            <a:pPr>
              <a:buNone/>
            </a:pPr>
            <a:r>
              <a:rPr lang="en-US" sz="900" dirty="0" smtClean="0">
                <a:solidFill>
                  <a:srgbClr val="FF0000"/>
                </a:solidFill>
              </a:rPr>
              <a:t>f</a:t>
            </a:r>
          </a:p>
          <a:p>
            <a:r>
              <a:rPr lang="en-US" sz="3600" dirty="0" smtClean="0">
                <a:solidFill>
                  <a:srgbClr val="FF0000"/>
                </a:solidFill>
              </a:rPr>
              <a:t>To systematically and critically examine this practice, one must first become aware of it</a:t>
            </a:r>
            <a:endParaRPr lang="en-US" sz="36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Trainer learns to listen</a:t>
            </a:r>
            <a:endParaRPr lang="en-US" dirty="0"/>
          </a:p>
        </p:txBody>
      </p:sp>
      <p:sp>
        <p:nvSpPr>
          <p:cNvPr id="3" name="Content Placeholder 2"/>
          <p:cNvSpPr>
            <a:spLocks noGrp="1"/>
          </p:cNvSpPr>
          <p:nvPr>
            <p:ph idx="1"/>
          </p:nvPr>
        </p:nvSpPr>
        <p:spPr>
          <a:xfrm>
            <a:off x="457200" y="1219200"/>
            <a:ext cx="8229600" cy="5334000"/>
          </a:xfrm>
        </p:spPr>
        <p:txBody>
          <a:bodyPr/>
          <a:lstStyle/>
          <a:p>
            <a:r>
              <a:rPr lang="en-US" sz="2800" dirty="0" smtClean="0">
                <a:solidFill>
                  <a:srgbClr val="FF0000"/>
                </a:solidFill>
              </a:rPr>
              <a:t>Active Listening that attends to …</a:t>
            </a:r>
          </a:p>
          <a:p>
            <a:pPr lvl="1"/>
            <a:r>
              <a:rPr lang="en-US" sz="2400" dirty="0" smtClean="0">
                <a:solidFill>
                  <a:srgbClr val="FF0000"/>
                </a:solidFill>
              </a:rPr>
              <a:t>vocabulary shifts</a:t>
            </a:r>
            <a:endParaRPr lang="en-US" sz="700" dirty="0" smtClean="0">
              <a:solidFill>
                <a:srgbClr val="FF0000"/>
              </a:solidFill>
            </a:endParaRPr>
          </a:p>
          <a:p>
            <a:r>
              <a:rPr lang="en-US" sz="2800" dirty="0" smtClean="0">
                <a:solidFill>
                  <a:srgbClr val="FF0000"/>
                </a:solidFill>
              </a:rPr>
              <a:t>Includes suspending criticism to gain understanding</a:t>
            </a:r>
            <a:endParaRPr lang="en-US" sz="700" dirty="0" smtClean="0">
              <a:solidFill>
                <a:srgbClr val="FF0000"/>
              </a:solidFill>
            </a:endParaRPr>
          </a:p>
          <a:p>
            <a:r>
              <a:rPr lang="en-US" sz="2800" dirty="0" smtClean="0">
                <a:solidFill>
                  <a:srgbClr val="FF0000"/>
                </a:solidFill>
              </a:rPr>
              <a:t>Requires building a “Trading Zone” that includes…</a:t>
            </a:r>
          </a:p>
          <a:p>
            <a:pPr lvl="1"/>
            <a:r>
              <a:rPr lang="en-US" sz="2400" dirty="0" smtClean="0">
                <a:solidFill>
                  <a:srgbClr val="FF0000"/>
                </a:solidFill>
              </a:rPr>
              <a:t>a common vocabulary and shared understandings</a:t>
            </a:r>
            <a:endParaRPr lang="en-US" sz="700" dirty="0" smtClean="0">
              <a:solidFill>
                <a:srgbClr val="FF0000"/>
              </a:solidFill>
            </a:endParaRPr>
          </a:p>
          <a:p>
            <a:r>
              <a:rPr lang="en-US" sz="2800" dirty="0" smtClean="0">
                <a:solidFill>
                  <a:srgbClr val="FF0000"/>
                </a:solidFill>
              </a:rPr>
              <a:t>Experiment: </a:t>
            </a:r>
          </a:p>
          <a:p>
            <a:pPr lvl="1"/>
            <a:r>
              <a:rPr lang="en-US" sz="2400" dirty="0" smtClean="0">
                <a:solidFill>
                  <a:srgbClr val="FF0000"/>
                </a:solidFill>
              </a:rPr>
              <a:t>Rios develops a discipline-specific module in RE</a:t>
            </a:r>
          </a:p>
          <a:p>
            <a:pPr lvl="1"/>
            <a:r>
              <a:rPr lang="en-US" sz="2400" dirty="0" smtClean="0">
                <a:solidFill>
                  <a:srgbClr val="FF0000"/>
                </a:solidFill>
              </a:rPr>
              <a:t>Trains Frey to teach module in ADEM</a:t>
            </a:r>
            <a:endParaRPr lang="en-US" sz="24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dirty="0" smtClean="0"/>
              <a:t>Pedagogical Experiments</a:t>
            </a:r>
            <a:endParaRPr lang="en-US" dirty="0"/>
          </a:p>
        </p:txBody>
      </p:sp>
      <p:sp>
        <p:nvSpPr>
          <p:cNvPr id="3" name="Content Placeholder 2"/>
          <p:cNvSpPr>
            <a:spLocks noGrp="1"/>
          </p:cNvSpPr>
          <p:nvPr>
            <p:ph idx="1"/>
          </p:nvPr>
        </p:nvSpPr>
        <p:spPr>
          <a:xfrm>
            <a:off x="457200" y="1752600"/>
            <a:ext cx="8229600" cy="4953000"/>
          </a:xfrm>
        </p:spPr>
        <p:txBody>
          <a:bodyPr/>
          <a:lstStyle/>
          <a:p>
            <a:r>
              <a:rPr lang="en-US" dirty="0" smtClean="0">
                <a:solidFill>
                  <a:srgbClr val="FF0000"/>
                </a:solidFill>
              </a:rPr>
              <a:t>Graphics Design engineering ethics module</a:t>
            </a:r>
          </a:p>
          <a:p>
            <a:pPr lvl="1"/>
            <a:r>
              <a:rPr lang="en-US" dirty="0" smtClean="0">
                <a:solidFill>
                  <a:srgbClr val="FF0000"/>
                </a:solidFill>
              </a:rPr>
              <a:t>Micro ethics insertion</a:t>
            </a:r>
          </a:p>
          <a:p>
            <a:pPr lvl="1"/>
            <a:r>
              <a:rPr lang="en-US" dirty="0" smtClean="0">
                <a:solidFill>
                  <a:srgbClr val="FF0000"/>
                </a:solidFill>
              </a:rPr>
              <a:t>Assessment driven; overcrowded with content</a:t>
            </a:r>
          </a:p>
          <a:p>
            <a:r>
              <a:rPr lang="en-US" dirty="0" smtClean="0">
                <a:solidFill>
                  <a:srgbClr val="FF0000"/>
                </a:solidFill>
              </a:rPr>
              <a:t>Pedagogical Experiments</a:t>
            </a:r>
          </a:p>
          <a:p>
            <a:pPr lvl="1"/>
            <a:r>
              <a:rPr lang="en-US" dirty="0" smtClean="0">
                <a:solidFill>
                  <a:srgbClr val="FF0000"/>
                </a:solidFill>
              </a:rPr>
              <a:t>Inverted classroom permits more integration of content</a:t>
            </a:r>
          </a:p>
          <a:p>
            <a:pPr lvl="1"/>
            <a:r>
              <a:rPr lang="en-US" dirty="0" smtClean="0">
                <a:solidFill>
                  <a:srgbClr val="FF0000"/>
                </a:solidFill>
              </a:rPr>
              <a:t>Ethicist teaches module in different ways to demonstrate different ways of covering material</a:t>
            </a:r>
            <a:endParaRPr lang="en-US"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Anthony Weston</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“Swamps are enormously complex and creative ecosystems—think of the Everglades—and they are places that we can make our way around quite well if we are sufficiently careful, respectful of their powers, and appropriately equipped.  Suppose that ethically we are indeed in a sort of swamp: is that so terrible a fate?”</a:t>
            </a:r>
          </a:p>
          <a:p>
            <a:endParaRPr lang="en-US" sz="1800" dirty="0" smtClean="0"/>
          </a:p>
          <a:p>
            <a:r>
              <a:rPr lang="en-US" sz="1800" b="1" dirty="0" smtClean="0"/>
              <a:t>Anthony Westin, “Unfair to Swamps: A Reply to Katz.”  </a:t>
            </a:r>
            <a:r>
              <a:rPr lang="en-US" sz="1800" b="1" i="1" dirty="0" smtClean="0"/>
              <a:t>Environmental Ethics </a:t>
            </a:r>
            <a:r>
              <a:rPr lang="en-US" sz="1800" b="1" dirty="0" smtClean="0"/>
              <a:t>10(3): 287.</a:t>
            </a:r>
            <a:endParaRPr lang="en-US" sz="18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a:bodyPr>
          <a:lstStyle/>
          <a:p>
            <a:r>
              <a:rPr lang="en-US" sz="3200" dirty="0" smtClean="0"/>
              <a:t>Issues requiring active listening and bridge building</a:t>
            </a:r>
            <a:endParaRPr lang="en-US" sz="3200" dirty="0"/>
          </a:p>
        </p:txBody>
      </p:sp>
      <p:sp>
        <p:nvSpPr>
          <p:cNvPr id="3" name="Content Placeholder 2"/>
          <p:cNvSpPr>
            <a:spLocks noGrp="1"/>
          </p:cNvSpPr>
          <p:nvPr>
            <p:ph idx="1"/>
          </p:nvPr>
        </p:nvSpPr>
        <p:spPr>
          <a:xfrm>
            <a:off x="457200" y="1905000"/>
            <a:ext cx="8229600" cy="4953000"/>
          </a:xfrm>
        </p:spPr>
        <p:txBody>
          <a:bodyPr/>
          <a:lstStyle/>
          <a:p>
            <a:r>
              <a:rPr lang="en-US" sz="2400" b="1" dirty="0" smtClean="0">
                <a:solidFill>
                  <a:srgbClr val="C00000"/>
                </a:solidFill>
              </a:rPr>
              <a:t>Different vocabulary and different ways of conceptualizing</a:t>
            </a:r>
            <a:endParaRPr lang="en-US" sz="800" b="1" dirty="0" smtClean="0">
              <a:solidFill>
                <a:srgbClr val="C00000"/>
              </a:solidFill>
            </a:endParaRPr>
          </a:p>
          <a:p>
            <a:pPr lvl="1"/>
            <a:r>
              <a:rPr lang="en-US" sz="2000" b="1" dirty="0" smtClean="0">
                <a:solidFill>
                  <a:srgbClr val="C00000"/>
                </a:solidFill>
              </a:rPr>
              <a:t>“Dilemma” = situation that calls for deliberation, not a forced choice between two alternatives.</a:t>
            </a:r>
          </a:p>
          <a:p>
            <a:pPr lvl="1"/>
            <a:r>
              <a:rPr lang="en-US" sz="2000" b="1" dirty="0" smtClean="0">
                <a:solidFill>
                  <a:srgbClr val="C00000"/>
                </a:solidFill>
              </a:rPr>
              <a:t>“Libertad”</a:t>
            </a:r>
          </a:p>
          <a:p>
            <a:pPr lvl="2"/>
            <a:r>
              <a:rPr lang="en-US" sz="2000" b="1" dirty="0" smtClean="0">
                <a:solidFill>
                  <a:srgbClr val="C00000"/>
                </a:solidFill>
              </a:rPr>
              <a:t>Translated as “freedom” but “liberty” is better (Freedom from)</a:t>
            </a:r>
          </a:p>
          <a:p>
            <a:pPr lvl="2"/>
            <a:r>
              <a:rPr lang="en-US" sz="2000" b="1" dirty="0" smtClean="0">
                <a:solidFill>
                  <a:srgbClr val="C00000"/>
                </a:solidFill>
              </a:rPr>
              <a:t>Positive concept of freedom, freedom to, is translated by “</a:t>
            </a:r>
            <a:r>
              <a:rPr lang="en-US" sz="2000" b="1" dirty="0" err="1" smtClean="0">
                <a:solidFill>
                  <a:srgbClr val="C00000"/>
                </a:solidFill>
              </a:rPr>
              <a:t>autonomia</a:t>
            </a:r>
            <a:r>
              <a:rPr lang="en-US" sz="2000" b="1" dirty="0" smtClean="0">
                <a:solidFill>
                  <a:srgbClr val="C00000"/>
                </a:solidFill>
              </a:rPr>
              <a:t>”</a:t>
            </a:r>
          </a:p>
          <a:p>
            <a:pPr lvl="1"/>
            <a:r>
              <a:rPr lang="en-US" sz="2000" b="1" dirty="0" smtClean="0">
                <a:solidFill>
                  <a:srgbClr val="C00000"/>
                </a:solidFill>
              </a:rPr>
              <a:t>Distinction between knowledge and perception in assessment</a:t>
            </a:r>
          </a:p>
          <a:p>
            <a:pPr lvl="2"/>
            <a:r>
              <a:rPr lang="en-US" sz="2000" b="1" dirty="0" smtClean="0">
                <a:solidFill>
                  <a:srgbClr val="C00000"/>
                </a:solidFill>
              </a:rPr>
              <a:t>“Perception”</a:t>
            </a:r>
            <a:r>
              <a:rPr lang="en-US" sz="1800" b="1" dirty="0" smtClean="0">
                <a:solidFill>
                  <a:srgbClr val="C00000"/>
                </a:solidFill>
              </a:rPr>
              <a:t> = knowledge of basic moral issues</a:t>
            </a:r>
          </a:p>
          <a:p>
            <a:pPr lvl="2"/>
            <a:r>
              <a:rPr lang="en-US" sz="2000" b="1" dirty="0" smtClean="0">
                <a:solidFill>
                  <a:srgbClr val="C00000"/>
                </a:solidFill>
              </a:rPr>
              <a:t>“Knowledge”</a:t>
            </a:r>
            <a:r>
              <a:rPr lang="en-US" sz="1800" b="1" dirty="0" smtClean="0">
                <a:solidFill>
                  <a:srgbClr val="C00000"/>
                </a:solidFill>
              </a:rPr>
              <a:t> = knowledge of issues specific to research ethics</a:t>
            </a:r>
            <a:endParaRPr lang="en-US" sz="800" b="1" dirty="0" smtClean="0">
              <a:solidFill>
                <a:srgbClr val="C00000"/>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Autofit/>
          </a:bodyPr>
          <a:lstStyle/>
          <a:p>
            <a:r>
              <a:rPr lang="en-US" sz="4000" dirty="0" smtClean="0"/>
              <a:t>More on grant components</a:t>
            </a:r>
            <a:endParaRPr lang="en-US" sz="4000" dirty="0"/>
          </a:p>
        </p:txBody>
      </p:sp>
      <p:sp>
        <p:nvSpPr>
          <p:cNvPr id="3" name="Content Placeholder 2"/>
          <p:cNvSpPr>
            <a:spLocks noGrp="1"/>
          </p:cNvSpPr>
          <p:nvPr>
            <p:ph idx="1"/>
          </p:nvPr>
        </p:nvSpPr>
        <p:spPr>
          <a:xfrm>
            <a:off x="228600" y="1143000"/>
            <a:ext cx="8686800" cy="4800600"/>
          </a:xfrm>
        </p:spPr>
        <p:txBody>
          <a:bodyPr>
            <a:noAutofit/>
          </a:bodyPr>
          <a:lstStyle/>
          <a:p>
            <a:r>
              <a:rPr lang="en-US" sz="2800" b="1" dirty="0" smtClean="0">
                <a:solidFill>
                  <a:srgbClr val="C00000"/>
                </a:solidFill>
              </a:rPr>
              <a:t>Graduate Awareness Workshop</a:t>
            </a:r>
          </a:p>
          <a:p>
            <a:pPr lvl="1"/>
            <a:r>
              <a:rPr lang="en-US" sz="2000" dirty="0" smtClean="0">
                <a:solidFill>
                  <a:schemeClr val="bg1">
                    <a:lumMod val="10000"/>
                  </a:schemeClr>
                </a:solidFill>
              </a:rPr>
              <a:t>http://fie-conference.org/fie2008/papers/1233.pdf</a:t>
            </a:r>
          </a:p>
          <a:p>
            <a:pPr lvl="1"/>
            <a:endParaRPr lang="en-US" sz="700" dirty="0"/>
          </a:p>
          <a:p>
            <a:r>
              <a:rPr lang="en-US" sz="2800" b="1" dirty="0" smtClean="0">
                <a:solidFill>
                  <a:srgbClr val="C00000"/>
                </a:solidFill>
              </a:rPr>
              <a:t>Moral Deliberation Workshop</a:t>
            </a:r>
          </a:p>
          <a:p>
            <a:pPr lvl="1"/>
            <a:r>
              <a:rPr lang="en-US" sz="2000" dirty="0" smtClean="0">
                <a:solidFill>
                  <a:schemeClr val="bg1">
                    <a:lumMod val="10000"/>
                  </a:schemeClr>
                </a:solidFill>
              </a:rPr>
              <a:t>http://fie-conference.org/fie2008/papers/1713.pdf</a:t>
            </a:r>
          </a:p>
          <a:p>
            <a:pPr lvl="1"/>
            <a:endParaRPr lang="en-US" sz="700" dirty="0"/>
          </a:p>
          <a:p>
            <a:r>
              <a:rPr lang="en-US" sz="2800" b="1" dirty="0" smtClean="0">
                <a:solidFill>
                  <a:srgbClr val="C00000"/>
                </a:solidFill>
              </a:rPr>
              <a:t>Case Analysis Workshop</a:t>
            </a:r>
          </a:p>
          <a:p>
            <a:pPr lvl="1"/>
            <a:r>
              <a:rPr lang="en-US" sz="2000" dirty="0" smtClean="0">
                <a:solidFill>
                  <a:schemeClr val="bg1">
                    <a:lumMod val="10000"/>
                  </a:schemeClr>
                </a:solidFill>
              </a:rPr>
              <a:t>http://soa.asee.org/paper/conference/paper-view.cfm?id=12137</a:t>
            </a:r>
          </a:p>
          <a:p>
            <a:pPr lvl="1"/>
            <a:endParaRPr lang="en-US" sz="700" dirty="0"/>
          </a:p>
          <a:p>
            <a:r>
              <a:rPr lang="en-US" sz="2800" b="1" dirty="0" smtClean="0">
                <a:solidFill>
                  <a:srgbClr val="C00000"/>
                </a:solidFill>
              </a:rPr>
              <a:t>Current situation in research ethics for engineering</a:t>
            </a:r>
          </a:p>
          <a:p>
            <a:pPr lvl="1"/>
            <a:r>
              <a:rPr lang="en-US" sz="1800" dirty="0" smtClean="0">
                <a:solidFill>
                  <a:schemeClr val="bg1">
                    <a:lumMod val="10000"/>
                  </a:schemeClr>
                </a:solidFill>
              </a:rPr>
              <a:t>http://www.laccei.org/LACCEI2009-Venezuela/Papers/TS199_Valdes.pdf</a:t>
            </a:r>
          </a:p>
          <a:p>
            <a:pPr lvl="1"/>
            <a:r>
              <a:rPr lang="en-US" sz="1800" dirty="0" smtClean="0">
                <a:solidFill>
                  <a:schemeClr val="bg1">
                    <a:lumMod val="10000"/>
                  </a:schemeClr>
                </a:solidFill>
              </a:rPr>
              <a:t>In Spanish and delivered at Latin American and Caribbean for Engineering and Technology (LACET)</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lstStyle/>
          <a:p>
            <a:r>
              <a:rPr lang="en-US" sz="4000" b="1" dirty="0" smtClean="0"/>
              <a:t>Hasting Center: Objective #5</a:t>
            </a:r>
            <a:endParaRPr lang="en-US" sz="4000" b="1" dirty="0"/>
          </a:p>
        </p:txBody>
      </p:sp>
      <p:sp>
        <p:nvSpPr>
          <p:cNvPr id="3" name="Content Placeholder 2"/>
          <p:cNvSpPr>
            <a:spLocks noGrp="1"/>
          </p:cNvSpPr>
          <p:nvPr>
            <p:ph idx="1"/>
          </p:nvPr>
        </p:nvSpPr>
        <p:spPr>
          <a:xfrm>
            <a:off x="457200" y="1066800"/>
            <a:ext cx="8229600" cy="5562600"/>
          </a:xfrm>
        </p:spPr>
        <p:txBody>
          <a:bodyPr/>
          <a:lstStyle/>
          <a:p>
            <a:r>
              <a:rPr lang="en-US" sz="2800" i="1" dirty="0" smtClean="0"/>
              <a:t>“help students to accept the likelihood of ambiguity and disagreement insofar as it is reasonably attainable.”  </a:t>
            </a:r>
            <a:r>
              <a:rPr lang="en-US" sz="2800" dirty="0" smtClean="0"/>
              <a:t>(Pritchard 1996)</a:t>
            </a:r>
          </a:p>
          <a:p>
            <a:endParaRPr lang="en-US" sz="800" dirty="0" smtClean="0"/>
          </a:p>
          <a:p>
            <a:r>
              <a:rPr lang="en-US" sz="2800" dirty="0" smtClean="0"/>
              <a:t>A Strategy</a:t>
            </a:r>
          </a:p>
          <a:p>
            <a:pPr lvl="1"/>
            <a:r>
              <a:rPr lang="en-US" sz="2400" dirty="0" smtClean="0"/>
              <a:t>start with clear cut situations</a:t>
            </a:r>
          </a:p>
          <a:p>
            <a:pPr lvl="1"/>
            <a:r>
              <a:rPr lang="en-US" sz="2400" dirty="0" smtClean="0"/>
              <a:t>Transition, step-by-step, into moral conflict and moral ambiguity.</a:t>
            </a:r>
          </a:p>
          <a:p>
            <a:endParaRPr lang="en-US" sz="800" dirty="0" smtClean="0"/>
          </a:p>
          <a:p>
            <a:r>
              <a:rPr lang="en-US" sz="2800" dirty="0" smtClean="0"/>
              <a:t>Two case-based pedagogical tools: </a:t>
            </a:r>
          </a:p>
          <a:p>
            <a:pPr lvl="1"/>
            <a:r>
              <a:rPr lang="en-US" b="1" dirty="0" smtClean="0">
                <a:solidFill>
                  <a:srgbClr val="C00000"/>
                </a:solidFill>
              </a:rPr>
              <a:t>Layered Cases</a:t>
            </a:r>
          </a:p>
          <a:p>
            <a:pPr lvl="1"/>
            <a:r>
              <a:rPr lang="en-US" b="1" dirty="0" err="1" smtClean="0">
                <a:solidFill>
                  <a:srgbClr val="C00000"/>
                </a:solidFill>
              </a:rPr>
              <a:t>Rashomon</a:t>
            </a:r>
            <a:r>
              <a:rPr lang="en-US" b="1" dirty="0" smtClean="0">
                <a:solidFill>
                  <a:srgbClr val="C00000"/>
                </a:solidFill>
              </a:rPr>
              <a:t> Cases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81200"/>
            <a:ext cx="7772400" cy="1362075"/>
          </a:xfrm>
        </p:spPr>
        <p:txBody>
          <a:bodyPr/>
          <a:lstStyle/>
          <a:p>
            <a:r>
              <a:rPr lang="en-US" dirty="0" smtClean="0"/>
              <a:t>Module began as an outreach activity for </a:t>
            </a:r>
            <a:r>
              <a:rPr lang="en-US" dirty="0" err="1" smtClean="0"/>
              <a:t>gerese</a:t>
            </a:r>
            <a:endParaRPr lang="en-US" dirty="0"/>
          </a:p>
        </p:txBody>
      </p:sp>
      <p:sp>
        <p:nvSpPr>
          <p:cNvPr id="5" name="Text Placeholder 4"/>
          <p:cNvSpPr>
            <a:spLocks noGrp="1"/>
          </p:cNvSpPr>
          <p:nvPr>
            <p:ph type="body" idx="1"/>
          </p:nvPr>
        </p:nvSpPr>
        <p:spPr>
          <a:xfrm>
            <a:off x="685800" y="5029200"/>
            <a:ext cx="7772400" cy="738187"/>
          </a:xfrm>
        </p:spPr>
        <p:txBody>
          <a:bodyPr/>
          <a:lstStyle/>
          <a:p>
            <a:r>
              <a:rPr lang="en-US" b="1" dirty="0" smtClean="0">
                <a:solidFill>
                  <a:schemeClr val="tx1"/>
                </a:solidFill>
              </a:rPr>
              <a:t>Graduate Experience in Research Ethics for Scientists and Engineers (NSF 0629377)</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NSF-0629377: GERESE</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1549093" y="1600200"/>
            <a:ext cx="6045813" cy="45259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p:spPr>
        <p:txBody>
          <a:bodyPr>
            <a:normAutofit/>
          </a:bodyPr>
          <a:lstStyle/>
          <a:p>
            <a:r>
              <a:rPr lang="en-US" sz="4000" b="1" dirty="0" smtClean="0"/>
              <a:t>GERESE Activities</a:t>
            </a:r>
            <a:endParaRPr lang="en-US" b="1" dirty="0"/>
          </a:p>
        </p:txBody>
      </p:sp>
      <p:sp>
        <p:nvSpPr>
          <p:cNvPr id="3" name="Content Placeholder 2"/>
          <p:cNvSpPr>
            <a:spLocks noGrp="1"/>
          </p:cNvSpPr>
          <p:nvPr>
            <p:ph idx="1"/>
          </p:nvPr>
        </p:nvSpPr>
        <p:spPr>
          <a:xfrm>
            <a:off x="457200" y="1066800"/>
            <a:ext cx="8229600" cy="5562600"/>
          </a:xfrm>
        </p:spPr>
        <p:txBody>
          <a:bodyPr>
            <a:noAutofit/>
          </a:bodyPr>
          <a:lstStyle/>
          <a:p>
            <a:pPr lvl="1"/>
            <a:r>
              <a:rPr lang="en-US" b="1" dirty="0" smtClean="0"/>
              <a:t>Graduate Awareness Workshop </a:t>
            </a:r>
          </a:p>
          <a:p>
            <a:pPr lvl="2"/>
            <a:r>
              <a:rPr lang="en-US" dirty="0" smtClean="0"/>
              <a:t>“double axiological axis” =  issues in research ethics</a:t>
            </a:r>
          </a:p>
          <a:p>
            <a:pPr lvl="2"/>
            <a:r>
              <a:rPr lang="en-US" dirty="0" smtClean="0"/>
              <a:t>SE faculty identify issues in workshop </a:t>
            </a:r>
          </a:p>
          <a:p>
            <a:pPr lvl="1"/>
            <a:r>
              <a:rPr lang="en-US" b="1" dirty="0" smtClean="0"/>
              <a:t>Moral</a:t>
            </a:r>
            <a:r>
              <a:rPr lang="en-US" dirty="0" smtClean="0"/>
              <a:t> </a:t>
            </a:r>
            <a:r>
              <a:rPr lang="en-US" b="1" dirty="0" smtClean="0"/>
              <a:t>Deliberation</a:t>
            </a:r>
            <a:r>
              <a:rPr lang="en-US" dirty="0" smtClean="0"/>
              <a:t> </a:t>
            </a:r>
            <a:r>
              <a:rPr lang="en-US" b="1" dirty="0" smtClean="0"/>
              <a:t>Workshop</a:t>
            </a:r>
            <a:r>
              <a:rPr lang="en-US" dirty="0" smtClean="0"/>
              <a:t>: </a:t>
            </a:r>
          </a:p>
          <a:p>
            <a:pPr lvl="2"/>
            <a:r>
              <a:rPr lang="en-US" dirty="0" smtClean="0"/>
              <a:t>moral complexity can be eliminated by achieving a moral point of view</a:t>
            </a:r>
          </a:p>
          <a:p>
            <a:pPr lvl="1"/>
            <a:r>
              <a:rPr lang="en-US" b="1" dirty="0" smtClean="0"/>
              <a:t>Case Analysis Workshop</a:t>
            </a:r>
            <a:r>
              <a:rPr lang="en-US" dirty="0" smtClean="0"/>
              <a:t>:  </a:t>
            </a:r>
          </a:p>
          <a:p>
            <a:pPr lvl="2"/>
            <a:r>
              <a:rPr lang="en-US" dirty="0" smtClean="0"/>
              <a:t>Introduces moral complexity through “</a:t>
            </a:r>
            <a:r>
              <a:rPr lang="en-US" b="1" dirty="0" smtClean="0">
                <a:solidFill>
                  <a:srgbClr val="C00000"/>
                </a:solidFill>
              </a:rPr>
              <a:t>layered</a:t>
            </a:r>
            <a:r>
              <a:rPr lang="en-US" dirty="0" smtClean="0"/>
              <a:t>” cases and “</a:t>
            </a:r>
            <a:r>
              <a:rPr lang="en-US" b="1" dirty="0" err="1" smtClean="0">
                <a:solidFill>
                  <a:srgbClr val="C00000"/>
                </a:solidFill>
              </a:rPr>
              <a:t>Rashomon</a:t>
            </a:r>
            <a:r>
              <a:rPr lang="en-US" dirty="0" smtClean="0"/>
              <a:t>” dramatic rehearsals</a:t>
            </a:r>
          </a:p>
          <a:p>
            <a:pPr lvl="1"/>
            <a:r>
              <a:rPr lang="en-US" b="1" dirty="0" smtClean="0"/>
              <a:t>Research Ethics Banquet </a:t>
            </a:r>
          </a:p>
          <a:p>
            <a:pPr lvl="2"/>
            <a:r>
              <a:rPr lang="en-US" dirty="0" smtClean="0"/>
              <a:t>Students prepared case study posters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Gaussian reflection design template">
  <a:themeElements>
    <a:clrScheme name="Gaussian reflection design template 13">
      <a:dk1>
        <a:srgbClr val="57BCEF"/>
      </a:dk1>
      <a:lt1>
        <a:srgbClr val="DEF6F1"/>
      </a:lt1>
      <a:dk2>
        <a:srgbClr val="FFFFBD"/>
      </a:dk2>
      <a:lt2>
        <a:srgbClr val="969696"/>
      </a:lt2>
      <a:accent1>
        <a:srgbClr val="FFFFFF"/>
      </a:accent1>
      <a:accent2>
        <a:srgbClr val="8DC6FF"/>
      </a:accent2>
      <a:accent3>
        <a:srgbClr val="ECFAF7"/>
      </a:accent3>
      <a:accent4>
        <a:srgbClr val="49A0CC"/>
      </a:accent4>
      <a:accent5>
        <a:srgbClr val="FFFFFF"/>
      </a:accent5>
      <a:accent6>
        <a:srgbClr val="7FB3E7"/>
      </a:accent6>
      <a:hlink>
        <a:srgbClr val="0066CC"/>
      </a:hlink>
      <a:folHlink>
        <a:srgbClr val="00A800"/>
      </a:folHlink>
    </a:clrScheme>
    <a:fontScheme name="Gaussian reflection design template">
      <a:majorFont>
        <a:latin typeface="Impact"/>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Gaussian reflection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aussian reflection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aussian reflection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aussian reflection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aussian reflection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aussian reflection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aussian reflection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aussian reflection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aussian reflection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aussian reflection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aussian reflection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aussian reflection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aussian reflection design template 13">
        <a:dk1>
          <a:srgbClr val="57BCEF"/>
        </a:dk1>
        <a:lt1>
          <a:srgbClr val="DEF6F1"/>
        </a:lt1>
        <a:dk2>
          <a:srgbClr val="FFFFBD"/>
        </a:dk2>
        <a:lt2>
          <a:srgbClr val="969696"/>
        </a:lt2>
        <a:accent1>
          <a:srgbClr val="FFFFFF"/>
        </a:accent1>
        <a:accent2>
          <a:srgbClr val="8DC6FF"/>
        </a:accent2>
        <a:accent3>
          <a:srgbClr val="ECFAF7"/>
        </a:accent3>
        <a:accent4>
          <a:srgbClr val="49A0CC"/>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7701</TotalTime>
  <Words>3144</Words>
  <Application>Microsoft Office PowerPoint</Application>
  <PresentationFormat>On-screen Show (4:3)</PresentationFormat>
  <Paragraphs>498</Paragraphs>
  <Slides>51</Slides>
  <Notes>6</Notes>
  <HiddenSlides>0</HiddenSlides>
  <MMClips>1</MMClip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1_Gaussian reflection design template</vt:lpstr>
      <vt:lpstr>1_Office Theme</vt:lpstr>
      <vt:lpstr>Office Theme</vt:lpstr>
      <vt:lpstr>Accepting the likelihood of ambiguity and disagreement on moral matters: transitioning into the gray world</vt:lpstr>
      <vt:lpstr>Agenda</vt:lpstr>
      <vt:lpstr>Rawls </vt:lpstr>
      <vt:lpstr>John Dewey</vt:lpstr>
      <vt:lpstr>Anthony Weston</vt:lpstr>
      <vt:lpstr>Hasting Center: Objective #5</vt:lpstr>
      <vt:lpstr>Module began as an outreach activity for gerese</vt:lpstr>
      <vt:lpstr>NSF-0629377: GERESE</vt:lpstr>
      <vt:lpstr>GERESE Activities</vt:lpstr>
      <vt:lpstr>Slide 10</vt:lpstr>
      <vt:lpstr>a double axiological axis helps identify key issues</vt:lpstr>
      <vt:lpstr>Slide 12</vt:lpstr>
      <vt:lpstr>Presentations at UPRM, UPR-Ponce, and Inter American Summer Camps</vt:lpstr>
      <vt:lpstr>Slide 14</vt:lpstr>
      <vt:lpstr>Slide 15</vt:lpstr>
      <vt:lpstr>Moving Gray World into University</vt:lpstr>
      <vt:lpstr>Transition to the Gray World</vt:lpstr>
      <vt:lpstr>Slide 18</vt:lpstr>
      <vt:lpstr>FUMAMAS</vt:lpstr>
      <vt:lpstr>Alternatives</vt:lpstr>
      <vt:lpstr>Slide 21</vt:lpstr>
      <vt:lpstr>Circumstances move students to the Gray world</vt:lpstr>
      <vt:lpstr>Rashomon Cases</vt:lpstr>
      <vt:lpstr>Slide 24</vt:lpstr>
      <vt:lpstr>Slide 25</vt:lpstr>
      <vt:lpstr>Slide 26</vt:lpstr>
      <vt:lpstr>Slide 27</vt:lpstr>
      <vt:lpstr>Slide 28</vt:lpstr>
      <vt:lpstr>Slide 29</vt:lpstr>
      <vt:lpstr>Assessment Strategy and Results</vt:lpstr>
      <vt:lpstr>Questions on student perception</vt:lpstr>
      <vt:lpstr>Questions concerning knowledge of research ethics issues</vt:lpstr>
      <vt:lpstr>Defining</vt:lpstr>
      <vt:lpstr>Case Analysis</vt:lpstr>
      <vt:lpstr>Questions sorted into Bloom rubric</vt:lpstr>
      <vt:lpstr>Slide 36</vt:lpstr>
      <vt:lpstr>Slide 37</vt:lpstr>
      <vt:lpstr>Disseminating this and other projects through the EAC Toolkit</vt:lpstr>
      <vt:lpstr>Slide 39</vt:lpstr>
      <vt:lpstr>Slide 40</vt:lpstr>
      <vt:lpstr>Slide 41</vt:lpstr>
      <vt:lpstr>Conclusion</vt:lpstr>
      <vt:lpstr>Thank-you</vt:lpstr>
      <vt:lpstr>Appendix</vt:lpstr>
      <vt:lpstr>CIVIS</vt:lpstr>
      <vt:lpstr>General Strategy</vt:lpstr>
      <vt:lpstr>“Gray World” turns train-the-trainer model on its head</vt:lpstr>
      <vt:lpstr>Trainer learns to listen</vt:lpstr>
      <vt:lpstr>Pedagogical Experiments</vt:lpstr>
      <vt:lpstr>Issues requiring active listening and bridge building</vt:lpstr>
      <vt:lpstr>More on grant components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at Secondary Schools: Active Learning in Research Ethics to Develop Future Professionals in Science and Engineering</dc:title>
  <dc:creator>Dr. William Frey</dc:creator>
  <cp:lastModifiedBy>frey.william</cp:lastModifiedBy>
  <cp:revision>220</cp:revision>
  <dcterms:created xsi:type="dcterms:W3CDTF">2011-02-10T12:10:08Z</dcterms:created>
  <dcterms:modified xsi:type="dcterms:W3CDTF">2011-11-01T10:27:14Z</dcterms:modified>
</cp:coreProperties>
</file>