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4" r:id="rId7"/>
    <p:sldId id="265" r:id="rId8"/>
    <p:sldId id="266" r:id="rId9"/>
    <p:sldId id="267" r:id="rId10"/>
    <p:sldId id="268" r:id="rId11"/>
    <p:sldId id="269" r:id="rId12"/>
    <p:sldId id="270" r:id="rId13"/>
    <p:sldId id="260" r:id="rId14"/>
    <p:sldId id="271" r:id="rId15"/>
    <p:sldId id="272" r:id="rId16"/>
    <p:sldId id="262" r:id="rId17"/>
    <p:sldId id="273" r:id="rId18"/>
    <p:sldId id="274" r:id="rId19"/>
    <p:sldId id="275" r:id="rId20"/>
    <p:sldId id="26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051F7D-C314-4A14-B1D2-05CF262359C5}" type="datetimeFigureOut">
              <a:rPr lang="en-US" smtClean="0"/>
              <a:pPr/>
              <a:t>9/30/2010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051F7D-C314-4A14-B1D2-05CF262359C5}" type="datetimeFigureOut">
              <a:rPr lang="en-US" smtClean="0"/>
              <a:pPr/>
              <a:t>9/30/2010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051F7D-C314-4A14-B1D2-05CF262359C5}" type="datetimeFigureOut">
              <a:rPr lang="en-US" smtClean="0"/>
              <a:pPr/>
              <a:t>9/30/2010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051F7D-C314-4A14-B1D2-05CF262359C5}" type="datetimeFigureOut">
              <a:rPr lang="en-US" smtClean="0"/>
              <a:pPr/>
              <a:t>9/30/2010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51F7D-C314-4A14-B1D2-05CF262359C5}" type="datetimeFigureOut">
              <a:rPr lang="en-US" smtClean="0"/>
              <a:pPr/>
              <a:t>9/30/2010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051F7D-C314-4A14-B1D2-05CF262359C5}" type="datetimeFigureOut">
              <a:rPr lang="en-US" smtClean="0"/>
              <a:pPr/>
              <a:t>9/30/2010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051F7D-C314-4A14-B1D2-05CF262359C5}" type="datetimeFigureOut">
              <a:rPr lang="en-US" smtClean="0"/>
              <a:pPr/>
              <a:t>9/30/2010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051F7D-C314-4A14-B1D2-05CF262359C5}" type="datetimeFigureOut">
              <a:rPr lang="en-US" smtClean="0"/>
              <a:pPr/>
              <a:t>9/30/2010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51F7D-C314-4A14-B1D2-05CF262359C5}" type="datetimeFigureOut">
              <a:rPr lang="en-US" smtClean="0"/>
              <a:pPr/>
              <a:t>9/30/2010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51F7D-C314-4A14-B1D2-05CF262359C5}" type="datetimeFigureOut">
              <a:rPr lang="en-US" smtClean="0"/>
              <a:pPr/>
              <a:t>9/30/2010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51F7D-C314-4A14-B1D2-05CF262359C5}" type="datetimeFigureOut">
              <a:rPr lang="en-US" smtClean="0"/>
              <a:pPr/>
              <a:t>9/30/2010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680E8-CFB5-4BC4-B94B-9CCB4B3D82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51F7D-C314-4A14-B1D2-05CF262359C5}" type="datetimeFigureOut">
              <a:rPr lang="en-US" smtClean="0"/>
              <a:pPr/>
              <a:t>9/30/2010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80E8-CFB5-4BC4-B94B-9CCB4B3D82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Virtue Ethics</a:t>
            </a:r>
            <a:endParaRPr lang="en-US" dirty="0"/>
          </a:p>
        </p:txBody>
      </p:sp>
      <p:sp>
        <p:nvSpPr>
          <p:cNvPr id="3" name="Subtitle 2"/>
          <p:cNvSpPr>
            <a:spLocks noGrp="1"/>
          </p:cNvSpPr>
          <p:nvPr>
            <p:ph type="subTitle" idx="1"/>
          </p:nvPr>
        </p:nvSpPr>
        <p:spPr/>
        <p:txBody>
          <a:bodyPr/>
          <a:lstStyle/>
          <a:p>
            <a:r>
              <a:rPr lang="en-US" dirty="0" smtClean="0"/>
              <a:t>William J. Frey</a:t>
            </a:r>
          </a:p>
          <a:p>
            <a:r>
              <a:rPr lang="en-US" dirty="0" smtClean="0"/>
              <a:t>College of Business Administration</a:t>
            </a:r>
          </a:p>
          <a:p>
            <a:r>
              <a:rPr lang="en-US" dirty="0" smtClean="0"/>
              <a:t>UPRM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Skillful action, not deliberation</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i="1" dirty="0" err="1" smtClean="0"/>
              <a:t>Bouleusis</a:t>
            </a:r>
            <a:r>
              <a:rPr lang="en-US" dirty="0" smtClean="0"/>
              <a:t> translates as "deliberation."  </a:t>
            </a:r>
          </a:p>
          <a:p>
            <a:endParaRPr lang="en-US" sz="1100" dirty="0"/>
          </a:p>
          <a:p>
            <a:r>
              <a:rPr lang="en-US" dirty="0" smtClean="0"/>
              <a:t>But moral skill does not deploy extensive deliberation </a:t>
            </a:r>
          </a:p>
          <a:p>
            <a:pPr lvl="1"/>
            <a:r>
              <a:rPr lang="en-US" dirty="0" smtClean="0"/>
              <a:t>(careful, exhaustive thinking about reasons, actions, principles, concepts, etc.)</a:t>
            </a:r>
          </a:p>
          <a:p>
            <a:pPr lvl="1"/>
            <a:endParaRPr lang="en-US" sz="1100" dirty="0"/>
          </a:p>
          <a:p>
            <a:r>
              <a:rPr lang="en-US" dirty="0" smtClean="0"/>
              <a:t>Virtuous individuals, for Aristotle, are surprisingly unreflective.  </a:t>
            </a:r>
          </a:p>
          <a:p>
            <a:endParaRPr lang="en-US" sz="1100" dirty="0"/>
          </a:p>
          <a:p>
            <a:r>
              <a:rPr lang="en-US" dirty="0" smtClean="0"/>
              <a:t>They act virtuously without thought because it has become second nature to them.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Motivation</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err="1" smtClean="0"/>
              <a:t>Akrasia</a:t>
            </a:r>
            <a:r>
              <a:rPr lang="en-US" dirty="0" smtClean="0"/>
              <a:t> = weakness of will.  </a:t>
            </a:r>
          </a:p>
          <a:p>
            <a:endParaRPr lang="en-US" sz="1400" dirty="0"/>
          </a:p>
          <a:p>
            <a:r>
              <a:rPr lang="en-US" dirty="0" smtClean="0"/>
              <a:t>For Aristotle, knowing virtue does not entail doing what it demands.</a:t>
            </a:r>
          </a:p>
          <a:p>
            <a:endParaRPr lang="en-US" sz="1300" dirty="0"/>
          </a:p>
          <a:p>
            <a:r>
              <a:rPr lang="en-US" dirty="0" smtClean="0"/>
              <a:t>There are those who are unable to translate knowledge into resolution and then into action.  </a:t>
            </a:r>
          </a:p>
          <a:p>
            <a:endParaRPr lang="en-US" sz="1300" dirty="0"/>
          </a:p>
          <a:p>
            <a:r>
              <a:rPr lang="en-US" dirty="0" smtClean="0"/>
              <a:t>Aristotle emphasis the cultivation of proper emotions to motivate virtuous action.  </a:t>
            </a:r>
          </a:p>
          <a:p>
            <a:endParaRPr lang="en-US" sz="1200" dirty="0"/>
          </a:p>
          <a:p>
            <a:r>
              <a:rPr lang="en-US" dirty="0" smtClean="0"/>
              <a:t>Later ethicists such as Kant oppose emotion and right action by means of an intellectual approach to morality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Logos is Reason Plus</a:t>
            </a:r>
            <a:endParaRPr lang="en-US" dirty="0"/>
          </a:p>
        </p:txBody>
      </p:sp>
      <p:sp>
        <p:nvSpPr>
          <p:cNvPr id="3" name="Content Placeholder 2"/>
          <p:cNvSpPr>
            <a:spLocks noGrp="1"/>
          </p:cNvSpPr>
          <p:nvPr>
            <p:ph idx="1"/>
          </p:nvPr>
        </p:nvSpPr>
        <p:spPr>
          <a:xfrm>
            <a:off x="457200" y="1371600"/>
            <a:ext cx="8229600" cy="5486400"/>
          </a:xfrm>
        </p:spPr>
        <p:txBody>
          <a:bodyPr>
            <a:normAutofit fontScale="85000" lnSpcReduction="10000"/>
          </a:bodyPr>
          <a:lstStyle/>
          <a:p>
            <a:r>
              <a:rPr lang="en-US" dirty="0" smtClean="0"/>
              <a:t>Ethicists treat reason as the ability to bracket and set aside perception and emotion and apply theory</a:t>
            </a:r>
          </a:p>
          <a:p>
            <a:endParaRPr lang="en-US" sz="1300" dirty="0"/>
          </a:p>
          <a:p>
            <a:r>
              <a:rPr lang="en-US" dirty="0" smtClean="0"/>
              <a:t>Kant’s problem of how reason can enter into the will and become a motive to duty</a:t>
            </a:r>
          </a:p>
          <a:p>
            <a:endParaRPr lang="en-US" sz="1300" dirty="0"/>
          </a:p>
          <a:p>
            <a:r>
              <a:rPr lang="en-US" dirty="0" smtClean="0"/>
              <a:t>For Aristotle, reason is much fuller.  It is compatible with emotion and can inform and shape emotion and perception so that these motivate and assist moral action</a:t>
            </a:r>
          </a:p>
          <a:p>
            <a:endParaRPr lang="en-US" sz="1200" dirty="0"/>
          </a:p>
          <a:p>
            <a:r>
              <a:rPr lang="en-US" dirty="0" smtClean="0"/>
              <a:t>Verified by moral exemplar studies.  Exemplars talk more of doing what is required, of community support, of helpful mentors.  Their careers show obstacles but little agonizing over moral dilemmas.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2</a:t>
            </a:r>
            <a:endParaRPr lang="en-US" dirty="0"/>
          </a:p>
        </p:txBody>
      </p:sp>
      <p:sp>
        <p:nvSpPr>
          <p:cNvPr id="3" name="Content Placeholder 2"/>
          <p:cNvSpPr>
            <a:spLocks noGrp="1"/>
          </p:cNvSpPr>
          <p:nvPr>
            <p:ph idx="1"/>
          </p:nvPr>
        </p:nvSpPr>
        <p:spPr>
          <a:xfrm>
            <a:off x="457200" y="1447800"/>
            <a:ext cx="8229600" cy="5257800"/>
          </a:xfrm>
        </p:spPr>
        <p:txBody>
          <a:bodyPr>
            <a:normAutofit/>
          </a:bodyPr>
          <a:lstStyle/>
          <a:p>
            <a:r>
              <a:rPr lang="en-US" dirty="0" err="1" smtClean="0"/>
              <a:t>MacIntyre</a:t>
            </a:r>
            <a:r>
              <a:rPr lang="en-US" dirty="0" smtClean="0"/>
              <a:t>, a modern theorist, brings out the </a:t>
            </a:r>
            <a:r>
              <a:rPr lang="en-US" dirty="0" err="1" smtClean="0"/>
              <a:t>communitarianism</a:t>
            </a:r>
            <a:r>
              <a:rPr lang="en-US" dirty="0" smtClean="0"/>
              <a:t> in Aristotle</a:t>
            </a:r>
          </a:p>
          <a:p>
            <a:endParaRPr lang="en-US" sz="1000" dirty="0"/>
          </a:p>
          <a:p>
            <a:r>
              <a:rPr lang="en-US" dirty="0" smtClean="0"/>
              <a:t>“A virtue is an acquired human quality the possession and exercise of which tend to enable us to achieve those goods which are internal to practices and the lack of which effectively prevents us from achieving any such goods.</a:t>
            </a:r>
          </a:p>
          <a:p>
            <a:endParaRPr lang="en-US" sz="1100" dirty="0"/>
          </a:p>
          <a:p>
            <a:r>
              <a:rPr lang="en-US" dirty="0" smtClean="0"/>
              <a:t>So…what is a practice?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US" dirty="0" smtClean="0"/>
              <a:t>Participants</a:t>
            </a:r>
          </a:p>
          <a:p>
            <a:pPr lvl="1"/>
            <a:r>
              <a:rPr lang="en-US" dirty="0" smtClean="0"/>
              <a:t>Formed of individuals whose activities, attitudes, and goals are integrated, shared, or overlap in significant ways</a:t>
            </a:r>
          </a:p>
          <a:p>
            <a:pPr lvl="1"/>
            <a:endParaRPr lang="en-US" sz="1600" dirty="0"/>
          </a:p>
          <a:p>
            <a:r>
              <a:rPr lang="en-US" dirty="0" smtClean="0"/>
              <a:t>Rules and Procedures</a:t>
            </a:r>
          </a:p>
          <a:p>
            <a:pPr lvl="1"/>
            <a:r>
              <a:rPr lang="en-US" dirty="0" smtClean="0"/>
              <a:t>Participants occupy roles which outline tasks and procedures.  Roles in a practice are coordinated so that they combine to bring about complex ends beyond the capabilities of isolated individuals</a:t>
            </a:r>
          </a:p>
          <a:p>
            <a:endParaRPr lang="en-US" sz="1600" dirty="0"/>
          </a:p>
          <a:p>
            <a:r>
              <a:rPr lang="en-US" dirty="0" smtClean="0"/>
              <a:t>Boundaries</a:t>
            </a:r>
          </a:p>
          <a:p>
            <a:pPr lvl="1"/>
            <a:r>
              <a:rPr lang="en-US" dirty="0" smtClean="0"/>
              <a:t>Boundaries such as disciplinary and theoretical principles surround practices and serve to distinguish one from the other</a:t>
            </a:r>
          </a:p>
          <a:p>
            <a:endParaRPr lang="en-US" sz="1600" dirty="0"/>
          </a:p>
          <a:p>
            <a:r>
              <a:rPr lang="en-US" dirty="0" smtClean="0"/>
              <a:t>External Goals</a:t>
            </a:r>
          </a:p>
          <a:p>
            <a:pPr lvl="1"/>
            <a:r>
              <a:rPr lang="en-US" dirty="0" smtClean="0"/>
              <a:t>Engineering serves public wellbeing.  Medicine health.  Law justice.  Business commerce.</a:t>
            </a:r>
          </a:p>
          <a:p>
            <a:endParaRPr lang="en-US" sz="1600" dirty="0"/>
          </a:p>
          <a:p>
            <a:r>
              <a:rPr lang="en-US" dirty="0" smtClean="0"/>
              <a:t>Internal Goals</a:t>
            </a:r>
          </a:p>
          <a:p>
            <a:pPr lvl="1"/>
            <a:r>
              <a:rPr lang="en-US" dirty="0" smtClean="0"/>
              <a:t>Engineering has the internal goals of faithful agency (to client), collegiality (to peers), and loyalty (to the profession or practice itself)</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fuller version of this activity</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Outline the constituents of business and engineering as practices</a:t>
            </a:r>
          </a:p>
          <a:p>
            <a:endParaRPr lang="en-US" sz="1300" dirty="0"/>
          </a:p>
          <a:p>
            <a:r>
              <a:rPr lang="en-US" dirty="0" smtClean="0"/>
              <a:t>Who are their participants (corporations in business?), roles and procedures, boundaries, external goals, and internal goals.</a:t>
            </a:r>
          </a:p>
          <a:p>
            <a:endParaRPr lang="en-US" sz="1300" dirty="0"/>
          </a:p>
          <a:p>
            <a:r>
              <a:rPr lang="en-US" dirty="0" smtClean="0"/>
              <a:t>Working with external and internal goals, describe those “settled dispositions” of action that consistently bring about these goods.</a:t>
            </a:r>
          </a:p>
          <a:p>
            <a:endParaRPr lang="en-US" sz="1200" dirty="0"/>
          </a:p>
          <a:p>
            <a:r>
              <a:rPr lang="en-US" dirty="0" smtClean="0"/>
              <a:t>These constitute the virtues or excellences of the profession or practice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Exemplars</a:t>
            </a:r>
            <a:endParaRPr lang="en-US" dirty="0"/>
          </a:p>
        </p:txBody>
      </p:sp>
      <p:sp>
        <p:nvSpPr>
          <p:cNvPr id="3" name="Content Placeholder 2"/>
          <p:cNvSpPr>
            <a:spLocks noGrp="1"/>
          </p:cNvSpPr>
          <p:nvPr>
            <p:ph idx="1"/>
          </p:nvPr>
        </p:nvSpPr>
        <p:spPr/>
        <p:txBody>
          <a:bodyPr/>
          <a:lstStyle/>
          <a:p>
            <a:r>
              <a:rPr lang="en-US" dirty="0" smtClean="0"/>
              <a:t>Individuals who exhibit a lifetime achievement of moral and professional excellence</a:t>
            </a:r>
          </a:p>
          <a:p>
            <a:endParaRPr lang="en-US" dirty="0"/>
          </a:p>
          <a:p>
            <a:r>
              <a:rPr lang="en-US" dirty="0" smtClean="0"/>
              <a:t>Are all moral exemplars leaders?  Charismatic leaders?</a:t>
            </a:r>
          </a:p>
          <a:p>
            <a:endParaRPr lang="en-US" dirty="0"/>
          </a:p>
          <a:p>
            <a:r>
              <a:rPr lang="en-US" dirty="0" smtClean="0"/>
              <a:t>Huff identifies two kinds of moral exemplars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t>For a March 17, 2005 talk at Notre Dame CSE</a:t>
            </a:r>
            <a:endParaRPr lang="en-US" sz="1400">
              <a:solidFill>
                <a:schemeClr val="tx1"/>
              </a:solidFill>
              <a:latin typeface="Times" charset="0"/>
            </a:endParaRPr>
          </a:p>
        </p:txBody>
      </p:sp>
      <p:sp>
        <p:nvSpPr>
          <p:cNvPr id="28674" name="Rectangle 2"/>
          <p:cNvSpPr>
            <a:spLocks noChangeArrowheads="1"/>
          </p:cNvSpPr>
          <p:nvPr/>
        </p:nvSpPr>
        <p:spPr bwMode="auto">
          <a:xfrm>
            <a:off x="77788" y="77788"/>
            <a:ext cx="8991600" cy="6705600"/>
          </a:xfrm>
          <a:prstGeom prst="rect">
            <a:avLst/>
          </a:prstGeom>
          <a:noFill/>
          <a:ln w="57150" cmpd="thickThin">
            <a:solidFill>
              <a:srgbClr val="660033"/>
            </a:solidFill>
            <a:miter lim="800000"/>
            <a:headEnd/>
            <a:tailEnd/>
          </a:ln>
          <a:effectLst/>
        </p:spPr>
        <p:txBody>
          <a:bodyPr wrap="none" anchor="ctr"/>
          <a:lstStyle/>
          <a:p>
            <a:endParaRPr lang="en-US"/>
          </a:p>
        </p:txBody>
      </p:sp>
      <p:sp>
        <p:nvSpPr>
          <p:cNvPr id="28675" name="Line 3"/>
          <p:cNvSpPr>
            <a:spLocks noChangeShapeType="1"/>
          </p:cNvSpPr>
          <p:nvPr/>
        </p:nvSpPr>
        <p:spPr bwMode="auto">
          <a:xfrm>
            <a:off x="876300" y="603250"/>
            <a:ext cx="0" cy="5678488"/>
          </a:xfrm>
          <a:prstGeom prst="line">
            <a:avLst/>
          </a:prstGeom>
          <a:noFill/>
          <a:ln w="76200" cmpd="tri">
            <a:solidFill>
              <a:srgbClr val="660033"/>
            </a:solidFill>
            <a:round/>
            <a:headEnd type="diamond" w="med" len="med"/>
            <a:tailEnd type="diamond" w="med" len="med"/>
          </a:ln>
          <a:effectLst/>
        </p:spPr>
        <p:txBody>
          <a:bodyPr wrap="none" anchor="ctr"/>
          <a:lstStyle/>
          <a:p>
            <a:endParaRPr lang="en-US"/>
          </a:p>
        </p:txBody>
      </p:sp>
      <p:sp>
        <p:nvSpPr>
          <p:cNvPr id="28676" name="Text Box 4"/>
          <p:cNvSpPr txBox="1">
            <a:spLocks noChangeArrowheads="1"/>
          </p:cNvSpPr>
          <p:nvPr/>
        </p:nvSpPr>
        <p:spPr bwMode="auto">
          <a:xfrm>
            <a:off x="901700" y="352425"/>
            <a:ext cx="8169275" cy="641350"/>
          </a:xfrm>
          <a:prstGeom prst="rect">
            <a:avLst/>
          </a:prstGeom>
          <a:noFill/>
          <a:ln w="9525">
            <a:noFill/>
            <a:miter lim="800000"/>
            <a:headEnd/>
            <a:tailEnd/>
          </a:ln>
          <a:effectLst/>
        </p:spPr>
        <p:txBody>
          <a:bodyPr>
            <a:spAutoFit/>
          </a:bodyPr>
          <a:lstStyle/>
          <a:p>
            <a:pPr algn="ctr"/>
            <a:r>
              <a:rPr lang="en-US" sz="3600"/>
              <a:t>Craftspersons </a:t>
            </a:r>
            <a:r>
              <a:rPr lang="en-US" sz="3600" i="1"/>
              <a:t>vs</a:t>
            </a:r>
            <a:r>
              <a:rPr lang="en-US" sz="3600"/>
              <a:t>. Reformers </a:t>
            </a:r>
          </a:p>
        </p:txBody>
      </p:sp>
      <p:sp>
        <p:nvSpPr>
          <p:cNvPr id="28677" name="Text Box 5"/>
          <p:cNvSpPr txBox="1">
            <a:spLocks noChangeArrowheads="1"/>
          </p:cNvSpPr>
          <p:nvPr/>
        </p:nvSpPr>
        <p:spPr bwMode="auto">
          <a:xfrm>
            <a:off x="1428750" y="1593850"/>
            <a:ext cx="7316788" cy="749300"/>
          </a:xfrm>
          <a:prstGeom prst="rect">
            <a:avLst/>
          </a:prstGeom>
          <a:noFill/>
          <a:ln w="9525">
            <a:noFill/>
            <a:miter lim="800000"/>
            <a:headEnd/>
            <a:tailEnd/>
          </a:ln>
          <a:effectLst/>
        </p:spPr>
        <p:txBody>
          <a:bodyPr>
            <a:spAutoFit/>
          </a:bodyPr>
          <a:lstStyle/>
          <a:p>
            <a:pPr marL="236538" indent="-236538" algn="ctr" eaLnBrk="1" hangingPunct="1">
              <a:lnSpc>
                <a:spcPct val="90000"/>
              </a:lnSpc>
              <a:spcBef>
                <a:spcPct val="20000"/>
              </a:spcBef>
            </a:pPr>
            <a:r>
              <a:rPr lang="en-US">
                <a:latin typeface="Times" charset="0"/>
              </a:rPr>
              <a:t>Not a true type system, but a useful tool for illuminating the way they navigated their careers.</a:t>
            </a:r>
          </a:p>
        </p:txBody>
      </p:sp>
      <p:sp>
        <p:nvSpPr>
          <p:cNvPr id="28679" name="Text Box 7"/>
          <p:cNvSpPr txBox="1">
            <a:spLocks noChangeArrowheads="1"/>
          </p:cNvSpPr>
          <p:nvPr/>
        </p:nvSpPr>
        <p:spPr bwMode="auto">
          <a:xfrm>
            <a:off x="1365250" y="3098800"/>
            <a:ext cx="3163888" cy="1990725"/>
          </a:xfrm>
          <a:prstGeom prst="rect">
            <a:avLst/>
          </a:prstGeom>
          <a:noFill/>
          <a:ln w="9525">
            <a:noFill/>
            <a:miter lim="800000"/>
            <a:headEnd/>
            <a:tailEnd/>
          </a:ln>
          <a:effectLst/>
        </p:spPr>
        <p:txBody>
          <a:bodyPr>
            <a:spAutoFit/>
          </a:bodyPr>
          <a:lstStyle/>
          <a:p>
            <a:pPr marL="236538" indent="-236538" algn="ctr" eaLnBrk="1" hangingPunct="1">
              <a:lnSpc>
                <a:spcPct val="80000"/>
              </a:lnSpc>
              <a:spcBef>
                <a:spcPct val="20000"/>
              </a:spcBef>
            </a:pPr>
            <a:r>
              <a:rPr lang="en-US">
                <a:latin typeface="Times" charset="0"/>
              </a:rPr>
              <a:t>Craftspersons</a:t>
            </a:r>
          </a:p>
          <a:p>
            <a:pPr marL="236538" indent="-236538" eaLnBrk="1" hangingPunct="1">
              <a:lnSpc>
                <a:spcPct val="80000"/>
              </a:lnSpc>
              <a:spcBef>
                <a:spcPct val="20000"/>
              </a:spcBef>
              <a:buFontTx/>
              <a:buChar char="•"/>
            </a:pPr>
            <a:r>
              <a:rPr lang="en-US">
                <a:latin typeface="Times" charset="0"/>
              </a:rPr>
              <a:t>User/Customer focused</a:t>
            </a:r>
          </a:p>
          <a:p>
            <a:pPr marL="236538" indent="-236538" eaLnBrk="1" hangingPunct="1">
              <a:lnSpc>
                <a:spcPct val="80000"/>
              </a:lnSpc>
              <a:spcBef>
                <a:spcPct val="20000"/>
              </a:spcBef>
              <a:buFontTx/>
              <a:buChar char="•"/>
            </a:pPr>
            <a:r>
              <a:rPr lang="en-US">
                <a:latin typeface="Times" charset="0"/>
              </a:rPr>
              <a:t>Drew on values inherent in computing industry</a:t>
            </a:r>
          </a:p>
        </p:txBody>
      </p:sp>
      <p:sp>
        <p:nvSpPr>
          <p:cNvPr id="28680" name="Text Box 8"/>
          <p:cNvSpPr txBox="1">
            <a:spLocks noChangeArrowheads="1"/>
          </p:cNvSpPr>
          <p:nvPr/>
        </p:nvSpPr>
        <p:spPr bwMode="auto">
          <a:xfrm>
            <a:off x="5391150" y="3098800"/>
            <a:ext cx="3163888" cy="1698625"/>
          </a:xfrm>
          <a:prstGeom prst="rect">
            <a:avLst/>
          </a:prstGeom>
          <a:noFill/>
          <a:ln w="9525">
            <a:noFill/>
            <a:miter lim="800000"/>
            <a:headEnd/>
            <a:tailEnd/>
          </a:ln>
          <a:effectLst/>
        </p:spPr>
        <p:txBody>
          <a:bodyPr>
            <a:spAutoFit/>
          </a:bodyPr>
          <a:lstStyle/>
          <a:p>
            <a:pPr marL="236538" indent="-236538" algn="ctr" eaLnBrk="1" hangingPunct="1">
              <a:lnSpc>
                <a:spcPct val="80000"/>
              </a:lnSpc>
              <a:spcBef>
                <a:spcPct val="20000"/>
              </a:spcBef>
            </a:pPr>
            <a:r>
              <a:rPr lang="en-US">
                <a:latin typeface="Times" charset="0"/>
              </a:rPr>
              <a:t>Reformers</a:t>
            </a:r>
          </a:p>
          <a:p>
            <a:pPr marL="236538" indent="-236538" eaLnBrk="1" hangingPunct="1">
              <a:lnSpc>
                <a:spcPct val="80000"/>
              </a:lnSpc>
              <a:spcBef>
                <a:spcPct val="20000"/>
              </a:spcBef>
              <a:buFontTx/>
              <a:buChar char="•"/>
            </a:pPr>
            <a:r>
              <a:rPr lang="en-US">
                <a:latin typeface="Times" charset="0"/>
              </a:rPr>
              <a:t>System focused</a:t>
            </a:r>
          </a:p>
          <a:p>
            <a:pPr marL="236538" indent="-236538" eaLnBrk="1" hangingPunct="1">
              <a:lnSpc>
                <a:spcPct val="80000"/>
              </a:lnSpc>
              <a:spcBef>
                <a:spcPct val="20000"/>
              </a:spcBef>
              <a:buFontTx/>
              <a:buChar char="•"/>
            </a:pPr>
            <a:r>
              <a:rPr lang="en-US">
                <a:latin typeface="Times" charset="0"/>
              </a:rPr>
              <a:t>Attempting to change values of computing industry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For a March 17, 2005 talk at Notre Dame CSE</a:t>
            </a:r>
            <a:endParaRPr lang="en-US" sz="1400">
              <a:solidFill>
                <a:schemeClr val="tx1"/>
              </a:solidFill>
              <a:latin typeface="Times" charset="0"/>
            </a:endParaRPr>
          </a:p>
        </p:txBody>
      </p:sp>
      <p:sp>
        <p:nvSpPr>
          <p:cNvPr id="36866" name="Rectangle 2"/>
          <p:cNvSpPr>
            <a:spLocks noChangeArrowheads="1"/>
          </p:cNvSpPr>
          <p:nvPr/>
        </p:nvSpPr>
        <p:spPr bwMode="auto">
          <a:xfrm>
            <a:off x="77788" y="77788"/>
            <a:ext cx="8991600" cy="6705600"/>
          </a:xfrm>
          <a:prstGeom prst="rect">
            <a:avLst/>
          </a:prstGeom>
          <a:noFill/>
          <a:ln w="57150" cmpd="thickThin">
            <a:solidFill>
              <a:srgbClr val="660033"/>
            </a:solidFill>
            <a:miter lim="800000"/>
            <a:headEnd/>
            <a:tailEnd/>
          </a:ln>
          <a:effectLst/>
        </p:spPr>
        <p:txBody>
          <a:bodyPr wrap="none" anchor="ctr"/>
          <a:lstStyle/>
          <a:p>
            <a:endParaRPr lang="en-US"/>
          </a:p>
        </p:txBody>
      </p:sp>
      <p:sp>
        <p:nvSpPr>
          <p:cNvPr id="36867" name="Line 3"/>
          <p:cNvSpPr>
            <a:spLocks noChangeShapeType="1"/>
          </p:cNvSpPr>
          <p:nvPr/>
        </p:nvSpPr>
        <p:spPr bwMode="auto">
          <a:xfrm>
            <a:off x="876300" y="603250"/>
            <a:ext cx="0" cy="5678488"/>
          </a:xfrm>
          <a:prstGeom prst="line">
            <a:avLst/>
          </a:prstGeom>
          <a:noFill/>
          <a:ln w="76200" cmpd="tri">
            <a:solidFill>
              <a:srgbClr val="660033"/>
            </a:solidFill>
            <a:round/>
            <a:headEnd type="diamond" w="med" len="med"/>
            <a:tailEnd type="diamond" w="med" len="med"/>
          </a:ln>
          <a:effectLst/>
        </p:spPr>
        <p:txBody>
          <a:bodyPr wrap="none" anchor="ctr"/>
          <a:lstStyle/>
          <a:p>
            <a:endParaRPr lang="en-US"/>
          </a:p>
        </p:txBody>
      </p:sp>
      <p:sp>
        <p:nvSpPr>
          <p:cNvPr id="36868" name="Text Box 4"/>
          <p:cNvSpPr txBox="1">
            <a:spLocks noChangeArrowheads="1"/>
          </p:cNvSpPr>
          <p:nvPr/>
        </p:nvSpPr>
        <p:spPr bwMode="auto">
          <a:xfrm>
            <a:off x="901700" y="352425"/>
            <a:ext cx="8169275" cy="641350"/>
          </a:xfrm>
          <a:prstGeom prst="rect">
            <a:avLst/>
          </a:prstGeom>
          <a:noFill/>
          <a:ln w="9525">
            <a:noFill/>
            <a:miter lim="800000"/>
            <a:headEnd/>
            <a:tailEnd/>
          </a:ln>
          <a:effectLst/>
        </p:spPr>
        <p:txBody>
          <a:bodyPr>
            <a:spAutoFit/>
          </a:bodyPr>
          <a:lstStyle/>
          <a:p>
            <a:pPr algn="ctr"/>
            <a:r>
              <a:rPr lang="en-US" sz="3600"/>
              <a:t>Craftspersons </a:t>
            </a:r>
          </a:p>
        </p:txBody>
      </p:sp>
      <p:sp>
        <p:nvSpPr>
          <p:cNvPr id="36870" name="Text Box 6"/>
          <p:cNvSpPr txBox="1">
            <a:spLocks noChangeArrowheads="1"/>
          </p:cNvSpPr>
          <p:nvPr/>
        </p:nvSpPr>
        <p:spPr bwMode="auto">
          <a:xfrm>
            <a:off x="1339850" y="2190750"/>
            <a:ext cx="7177088" cy="3013075"/>
          </a:xfrm>
          <a:prstGeom prst="rect">
            <a:avLst/>
          </a:prstGeom>
          <a:noFill/>
          <a:ln w="9525">
            <a:noFill/>
            <a:miter lim="800000"/>
            <a:headEnd/>
            <a:tailEnd/>
          </a:ln>
          <a:effectLst/>
        </p:spPr>
        <p:txBody>
          <a:bodyPr>
            <a:spAutoFit/>
          </a:bodyPr>
          <a:lstStyle/>
          <a:p>
            <a:pPr marL="236538" indent="-236538">
              <a:buFontTx/>
              <a:buChar char="•"/>
            </a:pPr>
            <a:r>
              <a:rPr lang="en-US">
                <a:latin typeface="Times" charset="0"/>
              </a:rPr>
              <a:t>Focused on users or customers</a:t>
            </a:r>
          </a:p>
          <a:p>
            <a:pPr marL="236538" indent="-236538">
              <a:buFontTx/>
              <a:buChar char="•"/>
            </a:pPr>
            <a:r>
              <a:rPr lang="en-US">
                <a:latin typeface="Times" charset="0"/>
              </a:rPr>
              <a:t>Viewed users/customers as having a need</a:t>
            </a:r>
          </a:p>
          <a:p>
            <a:pPr marL="236538" indent="-236538">
              <a:buFontTx/>
              <a:buChar char="•"/>
            </a:pPr>
            <a:r>
              <a:rPr lang="en-US">
                <a:latin typeface="Times" charset="0"/>
              </a:rPr>
              <a:t>Took the role of providers of service/product </a:t>
            </a:r>
          </a:p>
          <a:p>
            <a:pPr marL="236538" indent="-236538">
              <a:buFontTx/>
              <a:buChar char="•"/>
            </a:pPr>
            <a:r>
              <a:rPr lang="en-US">
                <a:latin typeface="Times" charset="0"/>
              </a:rPr>
              <a:t>Viewed barriers as inert obstacles, puzzles to be solved</a:t>
            </a:r>
          </a:p>
          <a:p>
            <a:pPr marL="236538" indent="-236538">
              <a:buFontTx/>
              <a:buChar char="•"/>
            </a:pPr>
            <a:r>
              <a:rPr lang="en-US">
                <a:latin typeface="Times" charset="0"/>
              </a:rPr>
              <a:t>Believed they were effective in their role</a:t>
            </a:r>
          </a:p>
          <a:p>
            <a:pPr marL="236538" indent="-236538">
              <a:buFontTx/>
              <a:buChar char="•"/>
            </a:pPr>
            <a:r>
              <a:rPr lang="en-US">
                <a:latin typeface="Times" charset="0"/>
              </a:rPr>
              <a:t>Were most positive in emotional tone</a:t>
            </a:r>
          </a:p>
          <a:p>
            <a:pPr marL="236538" indent="-236538">
              <a:buFontTx/>
              <a:buChar char="•"/>
            </a:pPr>
            <a:r>
              <a:rPr lang="en-US"/>
              <a:t>Were designing computing technology towards ethical ends</a:t>
            </a:r>
          </a:p>
        </p:txBody>
      </p:sp>
      <p:pic>
        <p:nvPicPr>
          <p:cNvPr id="36874" name="Picture 10"/>
          <p:cNvPicPr>
            <a:picLocks noChangeAspect="1" noChangeArrowheads="1"/>
          </p:cNvPicPr>
          <p:nvPr/>
        </p:nvPicPr>
        <p:blipFill>
          <a:blip r:embed="rId2" cstate="print"/>
          <a:srcRect/>
          <a:stretch>
            <a:fillRect/>
          </a:stretch>
        </p:blipFill>
        <p:spPr bwMode="auto">
          <a:xfrm>
            <a:off x="6731000" y="1143000"/>
            <a:ext cx="1700213" cy="190341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t>For a March 17, 2005 talk at Notre Dame CSE</a:t>
            </a:r>
            <a:endParaRPr lang="en-US" sz="1400">
              <a:solidFill>
                <a:schemeClr val="tx1"/>
              </a:solidFill>
              <a:latin typeface="Times" charset="0"/>
            </a:endParaRPr>
          </a:p>
        </p:txBody>
      </p:sp>
      <p:sp>
        <p:nvSpPr>
          <p:cNvPr id="37890" name="Rectangle 2"/>
          <p:cNvSpPr>
            <a:spLocks noChangeArrowheads="1"/>
          </p:cNvSpPr>
          <p:nvPr/>
        </p:nvSpPr>
        <p:spPr bwMode="auto">
          <a:xfrm>
            <a:off x="77788" y="77788"/>
            <a:ext cx="8991600" cy="6705600"/>
          </a:xfrm>
          <a:prstGeom prst="rect">
            <a:avLst/>
          </a:prstGeom>
          <a:noFill/>
          <a:ln w="57150" cmpd="thickThin">
            <a:solidFill>
              <a:srgbClr val="660033"/>
            </a:solidFill>
            <a:miter lim="800000"/>
            <a:headEnd/>
            <a:tailEnd/>
          </a:ln>
          <a:effectLst/>
        </p:spPr>
        <p:txBody>
          <a:bodyPr wrap="none" anchor="ctr"/>
          <a:lstStyle/>
          <a:p>
            <a:endParaRPr lang="en-US"/>
          </a:p>
        </p:txBody>
      </p:sp>
      <p:sp>
        <p:nvSpPr>
          <p:cNvPr id="37891" name="Line 3"/>
          <p:cNvSpPr>
            <a:spLocks noChangeShapeType="1"/>
          </p:cNvSpPr>
          <p:nvPr/>
        </p:nvSpPr>
        <p:spPr bwMode="auto">
          <a:xfrm>
            <a:off x="876300" y="603250"/>
            <a:ext cx="0" cy="5678488"/>
          </a:xfrm>
          <a:prstGeom prst="line">
            <a:avLst/>
          </a:prstGeom>
          <a:noFill/>
          <a:ln w="76200" cmpd="tri">
            <a:solidFill>
              <a:srgbClr val="660033"/>
            </a:solidFill>
            <a:round/>
            <a:headEnd type="diamond" w="med" len="med"/>
            <a:tailEnd type="diamond" w="med" len="med"/>
          </a:ln>
          <a:effectLst/>
        </p:spPr>
        <p:txBody>
          <a:bodyPr wrap="none" anchor="ctr"/>
          <a:lstStyle/>
          <a:p>
            <a:endParaRPr lang="en-US"/>
          </a:p>
        </p:txBody>
      </p:sp>
      <p:sp>
        <p:nvSpPr>
          <p:cNvPr id="37892" name="Text Box 4"/>
          <p:cNvSpPr txBox="1">
            <a:spLocks noChangeArrowheads="1"/>
          </p:cNvSpPr>
          <p:nvPr/>
        </p:nvSpPr>
        <p:spPr bwMode="auto">
          <a:xfrm>
            <a:off x="901700" y="352425"/>
            <a:ext cx="8169275" cy="641350"/>
          </a:xfrm>
          <a:prstGeom prst="rect">
            <a:avLst/>
          </a:prstGeom>
          <a:noFill/>
          <a:ln w="9525">
            <a:noFill/>
            <a:miter lim="800000"/>
            <a:headEnd/>
            <a:tailEnd/>
          </a:ln>
          <a:effectLst/>
        </p:spPr>
        <p:txBody>
          <a:bodyPr>
            <a:spAutoFit/>
          </a:bodyPr>
          <a:lstStyle/>
          <a:p>
            <a:pPr algn="ctr"/>
            <a:r>
              <a:rPr lang="en-US" sz="3600"/>
              <a:t>Reformers </a:t>
            </a:r>
          </a:p>
        </p:txBody>
      </p:sp>
      <p:sp>
        <p:nvSpPr>
          <p:cNvPr id="37895" name="Text Box 7"/>
          <p:cNvSpPr txBox="1">
            <a:spLocks noChangeArrowheads="1"/>
          </p:cNvSpPr>
          <p:nvPr/>
        </p:nvSpPr>
        <p:spPr bwMode="auto">
          <a:xfrm>
            <a:off x="1631950" y="2266950"/>
            <a:ext cx="6999288" cy="2282825"/>
          </a:xfrm>
          <a:prstGeom prst="rect">
            <a:avLst/>
          </a:prstGeom>
          <a:noFill/>
          <a:ln w="9525">
            <a:noFill/>
            <a:miter lim="800000"/>
            <a:headEnd/>
            <a:tailEnd/>
          </a:ln>
          <a:effectLst/>
        </p:spPr>
        <p:txBody>
          <a:bodyPr>
            <a:spAutoFit/>
          </a:bodyPr>
          <a:lstStyle/>
          <a:p>
            <a:pPr marL="236538" indent="-236538">
              <a:buFontTx/>
              <a:buChar char="•"/>
            </a:pPr>
            <a:r>
              <a:rPr lang="en-US">
                <a:latin typeface="Times" charset="0"/>
              </a:rPr>
              <a:t>Focused on the social system.</a:t>
            </a:r>
          </a:p>
          <a:p>
            <a:pPr marL="236538" indent="-236538">
              <a:buFontTx/>
              <a:buChar char="•"/>
            </a:pPr>
            <a:r>
              <a:rPr lang="en-US">
                <a:latin typeface="Times" charset="0"/>
              </a:rPr>
              <a:t>Took the role of moral crusader. </a:t>
            </a:r>
          </a:p>
          <a:p>
            <a:pPr marL="236538" indent="-236538">
              <a:buFontTx/>
              <a:buChar char="•"/>
            </a:pPr>
            <a:r>
              <a:rPr lang="en-US">
                <a:latin typeface="Times" charset="0"/>
              </a:rPr>
              <a:t>Viewed individuals as victims of injustice.</a:t>
            </a:r>
          </a:p>
          <a:p>
            <a:pPr marL="236538" indent="-236538">
              <a:buFontTx/>
              <a:buChar char="•"/>
            </a:pPr>
            <a:r>
              <a:rPr lang="en-US">
                <a:latin typeface="Times" charset="0"/>
              </a:rPr>
              <a:t>Viewed barriers as active opposition. </a:t>
            </a:r>
          </a:p>
          <a:p>
            <a:pPr marL="236538" indent="-236538">
              <a:buFontTx/>
              <a:buChar char="•"/>
            </a:pPr>
            <a:r>
              <a:rPr lang="en-US">
                <a:latin typeface="Times" charset="0"/>
              </a:rPr>
              <a:t>Believed in the necessity of systemic reform. </a:t>
            </a:r>
          </a:p>
          <a:p>
            <a:pPr marL="236538" indent="-236538">
              <a:buFontTx/>
              <a:buChar char="•"/>
            </a:pPr>
            <a:r>
              <a:rPr lang="en-US">
                <a:latin typeface="Times" charset="0"/>
              </a:rPr>
              <a:t>Were most negative in emotional tone.</a:t>
            </a:r>
          </a:p>
        </p:txBody>
      </p:sp>
      <p:pic>
        <p:nvPicPr>
          <p:cNvPr id="37896" name="Picture 8"/>
          <p:cNvPicPr>
            <a:picLocks noChangeAspect="1" noChangeArrowheads="1"/>
          </p:cNvPicPr>
          <p:nvPr/>
        </p:nvPicPr>
        <p:blipFill>
          <a:blip r:embed="rId2" cstate="print"/>
          <a:srcRect/>
          <a:stretch>
            <a:fillRect/>
          </a:stretch>
        </p:blipFill>
        <p:spPr bwMode="auto">
          <a:xfrm>
            <a:off x="6680200" y="1174750"/>
            <a:ext cx="1319213" cy="1789113"/>
          </a:xfrm>
          <a:prstGeom prst="rect">
            <a:avLst/>
          </a:prstGeom>
          <a:noFill/>
          <a:ln w="9525">
            <a:noFill/>
            <a:miter lim="800000"/>
            <a:headEnd/>
            <a:tailEnd/>
          </a:ln>
          <a:effectLst/>
        </p:spPr>
      </p:pic>
      <p:sp>
        <p:nvSpPr>
          <p:cNvPr id="37897" name="Rectangle 9"/>
          <p:cNvSpPr>
            <a:spLocks noChangeArrowheads="1"/>
          </p:cNvSpPr>
          <p:nvPr/>
        </p:nvSpPr>
        <p:spPr bwMode="auto">
          <a:xfrm>
            <a:off x="6662738" y="1154113"/>
            <a:ext cx="1319212" cy="1797050"/>
          </a:xfrm>
          <a:prstGeom prst="rect">
            <a:avLst/>
          </a:prstGeom>
          <a:noFill/>
          <a:ln w="28575">
            <a:solidFill>
              <a:srgbClr val="800000"/>
            </a:solidFill>
            <a:miter lim="800000"/>
            <a:headEnd/>
            <a:tailEnd/>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Virtue?</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It provides new insights into moral education</a:t>
            </a:r>
          </a:p>
          <a:p>
            <a:pPr lvl="1"/>
            <a:r>
              <a:rPr lang="en-US" dirty="0" smtClean="0"/>
              <a:t>Approach moral learning as a skill</a:t>
            </a:r>
          </a:p>
          <a:p>
            <a:pPr lvl="1"/>
            <a:r>
              <a:rPr lang="en-US" dirty="0" smtClean="0"/>
              <a:t>Involves the whole self: attitudes, knowledge, skill, emotion</a:t>
            </a:r>
          </a:p>
          <a:p>
            <a:pPr lvl="1"/>
            <a:endParaRPr lang="en-US" dirty="0"/>
          </a:p>
          <a:p>
            <a:r>
              <a:rPr lang="en-US" dirty="0" smtClean="0"/>
              <a:t>It reorients moral theory toward excellence</a:t>
            </a:r>
          </a:p>
          <a:p>
            <a:pPr lvl="1"/>
            <a:r>
              <a:rPr lang="en-US" dirty="0" smtClean="0"/>
              <a:t>Utilitarianism and Deontology tend to focus on the moral minimum—what is the least we should be doing</a:t>
            </a:r>
          </a:p>
          <a:p>
            <a:pPr lvl="1"/>
            <a:r>
              <a:rPr lang="en-US" dirty="0" smtClean="0"/>
              <a:t>Virtue ethics focuses on different kinds of excellences</a:t>
            </a:r>
          </a:p>
          <a:p>
            <a:pPr lvl="1"/>
            <a:endParaRPr lang="en-US" dirty="0"/>
          </a:p>
          <a:p>
            <a:r>
              <a:rPr lang="en-US" dirty="0" smtClean="0"/>
              <a:t>It reorients moral thought from the actions we perform to ourselves as agents</a:t>
            </a:r>
          </a:p>
          <a:p>
            <a:pPr lvl="1"/>
            <a:r>
              <a:rPr lang="en-US" dirty="0" smtClean="0"/>
              <a:t>Not, is this action right or wrong, good or bad but…</a:t>
            </a:r>
          </a:p>
          <a:p>
            <a:pPr lvl="1"/>
            <a:r>
              <a:rPr lang="en-US" dirty="0" smtClean="0"/>
              <a:t>Can this action be integrated into the moral career of a good, virtuous, person?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Making Virtue Tables</a:t>
            </a:r>
            <a:endParaRPr lang="en-US" dirty="0"/>
          </a:p>
        </p:txBody>
      </p:sp>
      <p:sp>
        <p:nvSpPr>
          <p:cNvPr id="3" name="Content Placeholder 2"/>
          <p:cNvSpPr>
            <a:spLocks noGrp="1"/>
          </p:cNvSpPr>
          <p:nvPr>
            <p:ph idx="1"/>
          </p:nvPr>
        </p:nvSpPr>
        <p:spPr>
          <a:xfrm>
            <a:off x="152400" y="990600"/>
            <a:ext cx="8991600" cy="5867400"/>
          </a:xfrm>
        </p:spPr>
        <p:txBody>
          <a:bodyPr>
            <a:normAutofit fontScale="62500" lnSpcReduction="20000"/>
          </a:bodyPr>
          <a:lstStyle/>
          <a:p>
            <a:r>
              <a:rPr lang="en-US" dirty="0" smtClean="0"/>
              <a:t>Why is the virtue you have been assigned is important for the practice of your profession.  What goods or values does the consistent employment of this virtue produce? </a:t>
            </a:r>
          </a:p>
          <a:p>
            <a:endParaRPr lang="en-US" sz="1800" dirty="0" smtClean="0"/>
          </a:p>
          <a:p>
            <a:r>
              <a:rPr lang="en-US" dirty="0" smtClean="0"/>
              <a:t>Develop a general description of your virtue.  </a:t>
            </a:r>
          </a:p>
          <a:p>
            <a:pPr lvl="1"/>
            <a:r>
              <a:rPr lang="en-US" dirty="0" smtClean="0"/>
              <a:t>Think along the following lines: people who have virtue X tend to exhibit certain characteristics (or do certain things) in certain kinds of situations.  Try to think of these situations in terms of what is common and important to your profession or practice.</a:t>
            </a:r>
          </a:p>
          <a:p>
            <a:pPr lvl="1">
              <a:buNone/>
            </a:pPr>
            <a:endParaRPr lang="en-US" sz="1800" dirty="0" smtClean="0"/>
          </a:p>
          <a:p>
            <a:r>
              <a:rPr lang="en-US" dirty="0" smtClean="0"/>
              <a:t>Identify the corresponding vices of excess and defect</a:t>
            </a:r>
            <a:endParaRPr lang="en-US" sz="1800" dirty="0" smtClean="0"/>
          </a:p>
          <a:p>
            <a:pPr>
              <a:buNone/>
            </a:pPr>
            <a:r>
              <a:rPr lang="en-US" sz="1800" dirty="0" smtClean="0"/>
              <a:t> </a:t>
            </a:r>
          </a:p>
          <a:p>
            <a:r>
              <a:rPr lang="en-US" dirty="0" smtClean="0"/>
              <a:t>Identify the obstacles arise that prevent professionals from practicing your virtue?  </a:t>
            </a:r>
          </a:p>
          <a:p>
            <a:pPr lvl="1"/>
            <a:r>
              <a:rPr lang="en-US" dirty="0" smtClean="0"/>
              <a:t>Do well-meaning professionals lack power or technical skill?</a:t>
            </a:r>
          </a:p>
          <a:p>
            <a:pPr lvl="1">
              <a:buNone/>
            </a:pPr>
            <a:endParaRPr lang="en-US" sz="1800" dirty="0" smtClean="0"/>
          </a:p>
          <a:p>
            <a:r>
              <a:rPr lang="en-US" dirty="0" smtClean="0"/>
              <a:t>Identify a moral exemplar for your virtue.  Make use of the exemplars described in the Moral Exemplars in Business and Professional Ethics module. </a:t>
            </a:r>
          </a:p>
          <a:p>
            <a:endParaRPr lang="en-US" sz="1800" dirty="0" smtClean="0"/>
          </a:p>
          <a:p>
            <a:r>
              <a:rPr lang="en-US" dirty="0" smtClean="0"/>
              <a:t>Go back to task #2.  Redefine your description of your obstacles and moral exemplar</a:t>
            </a:r>
          </a:p>
          <a:p>
            <a:pPr>
              <a:buNone/>
            </a:pPr>
            <a:endParaRPr lang="en-US" sz="1800" dirty="0" smtClean="0"/>
          </a:p>
          <a:p>
            <a:r>
              <a:rPr lang="en-US" dirty="0" smtClean="0"/>
              <a:t>Does your virtue stand alone or does it need support from other virtues or skills?  For example, integrity might also require moral courage.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Two in Module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Think about the questions raised in this section as you debrief on your virtues</a:t>
            </a:r>
          </a:p>
          <a:p>
            <a:endParaRPr lang="en-US" dirty="0"/>
          </a:p>
          <a:p>
            <a:r>
              <a:rPr lang="en-US" sz="2000" dirty="0" smtClean="0"/>
              <a:t>Thanks to Chuck Huff for slides from presentation on </a:t>
            </a:r>
            <a:r>
              <a:rPr lang="en-US" sz="2000" b="1" dirty="0" smtClean="0"/>
              <a:t>Good Computing: </a:t>
            </a:r>
            <a:br>
              <a:rPr lang="en-US" sz="2000" b="1" dirty="0" smtClean="0"/>
            </a:br>
            <a:r>
              <a:rPr lang="en-US" sz="2000" b="1" dirty="0" smtClean="0"/>
              <a:t>Skill, Excellence, &amp; Virtue in Software Design delivered </a:t>
            </a:r>
            <a:r>
              <a:rPr lang="en-US" sz="2000" dirty="0" smtClean="0"/>
              <a:t>March 17, 2005 at Notre Dame CSE.</a:t>
            </a:r>
          </a:p>
          <a:p>
            <a:endParaRPr lang="en-US" dirty="0">
              <a:solidFill>
                <a:schemeClr val="tx1"/>
              </a:solidFill>
              <a:latin typeface="Times" charset="0"/>
            </a:endParaRPr>
          </a:p>
          <a:p>
            <a:r>
              <a:rPr lang="en-US" sz="2200" dirty="0" smtClean="0">
                <a:latin typeface="Times" charset="0"/>
              </a:rPr>
              <a:t>Robert Solomon</a:t>
            </a:r>
            <a:r>
              <a:rPr lang="en-US" sz="2200" b="1" dirty="0" smtClean="0">
                <a:latin typeface="Times" charset="0"/>
              </a:rPr>
              <a:t>, Ethics and Excellence, </a:t>
            </a:r>
            <a:r>
              <a:rPr lang="en-US" sz="2200" dirty="0" smtClean="0">
                <a:latin typeface="Times" charset="0"/>
              </a:rPr>
              <a:t>Oxford University Press</a:t>
            </a:r>
            <a:r>
              <a:rPr lang="en-US" dirty="0" smtClean="0">
                <a:latin typeface="Times" charset="0"/>
              </a:rPr>
              <a:t>.</a:t>
            </a:r>
          </a:p>
          <a:p>
            <a:endParaRPr lang="en-US" dirty="0">
              <a:solidFill>
                <a:schemeClr val="tx1"/>
              </a:solidFill>
              <a:latin typeface="Times" charset="0"/>
            </a:endParaRPr>
          </a:p>
          <a:p>
            <a:r>
              <a:rPr lang="en-US" dirty="0" smtClean="0">
                <a:latin typeface="Times" charset="0"/>
              </a:rPr>
              <a:t>See </a:t>
            </a:r>
            <a:r>
              <a:rPr lang="en-US" dirty="0" err="1" smtClean="0">
                <a:latin typeface="Times" charset="0"/>
              </a:rPr>
              <a:t>Hursthouse</a:t>
            </a:r>
            <a:r>
              <a:rPr lang="en-US" dirty="0" smtClean="0">
                <a:latin typeface="Times" charset="0"/>
              </a:rPr>
              <a:t>, Crisp, </a:t>
            </a:r>
            <a:r>
              <a:rPr lang="en-US" dirty="0" err="1" smtClean="0">
                <a:latin typeface="Times" charset="0"/>
              </a:rPr>
              <a:t>MacIntyre</a:t>
            </a:r>
            <a:r>
              <a:rPr lang="en-US" dirty="0" smtClean="0">
                <a:latin typeface="Times" charset="0"/>
              </a:rPr>
              <a:t>, and other virtue references in </a:t>
            </a:r>
            <a:r>
              <a:rPr lang="en-US" smtClean="0">
                <a:latin typeface="Times" charset="0"/>
              </a:rPr>
              <a:t>this module.</a:t>
            </a:r>
            <a:endParaRPr lang="en-US" dirty="0" smtClean="0">
              <a:solidFill>
                <a:schemeClr val="tx1"/>
              </a:solidFill>
              <a:latin typeface="Times" charset="0"/>
            </a:endParaRPr>
          </a:p>
          <a:p>
            <a:endParaRPr lang="en-US"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Virtue Ethics Requires Rethinking Basic Ideas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what follows, we will rework basic concepts associated with action around virtue or excellence: </a:t>
            </a:r>
          </a:p>
          <a:p>
            <a:pPr lvl="1"/>
            <a:r>
              <a:rPr lang="en-US" dirty="0" err="1" smtClean="0"/>
              <a:t>Eudaimonia</a:t>
            </a:r>
            <a:r>
              <a:rPr lang="en-US" dirty="0" smtClean="0"/>
              <a:t> (Happiness)</a:t>
            </a:r>
          </a:p>
          <a:p>
            <a:pPr lvl="1"/>
            <a:r>
              <a:rPr lang="en-US" dirty="0" err="1" smtClean="0"/>
              <a:t>Arete</a:t>
            </a:r>
            <a:r>
              <a:rPr lang="en-US" dirty="0" smtClean="0"/>
              <a:t> (Virtue or Excellence)</a:t>
            </a:r>
          </a:p>
          <a:p>
            <a:pPr lvl="2"/>
            <a:r>
              <a:rPr lang="en-US" dirty="0" smtClean="0"/>
              <a:t>Mean between extremes of excess and defect</a:t>
            </a:r>
          </a:p>
          <a:p>
            <a:pPr lvl="1"/>
            <a:r>
              <a:rPr lang="en-US" dirty="0" smtClean="0"/>
              <a:t>Ethos (Character)</a:t>
            </a:r>
          </a:p>
          <a:p>
            <a:pPr lvl="1"/>
            <a:r>
              <a:rPr lang="en-US" dirty="0" err="1" smtClean="0"/>
              <a:t>Aisthesis</a:t>
            </a:r>
            <a:r>
              <a:rPr lang="en-US" dirty="0" smtClean="0"/>
              <a:t> of the </a:t>
            </a:r>
            <a:r>
              <a:rPr lang="en-US" dirty="0" err="1" smtClean="0"/>
              <a:t>Phronimos</a:t>
            </a:r>
            <a:r>
              <a:rPr lang="en-US" dirty="0" smtClean="0"/>
              <a:t> (Perception of the wise or good human)</a:t>
            </a:r>
          </a:p>
          <a:p>
            <a:pPr lvl="1"/>
            <a:r>
              <a:rPr lang="en-US" dirty="0" err="1" smtClean="0"/>
              <a:t>Bouleusis</a:t>
            </a:r>
            <a:r>
              <a:rPr lang="en-US" dirty="0" smtClean="0"/>
              <a:t> (Deliberation)</a:t>
            </a:r>
          </a:p>
          <a:p>
            <a:pPr lvl="1"/>
            <a:r>
              <a:rPr lang="en-US" dirty="0" err="1" smtClean="0"/>
              <a:t>Akrasia</a:t>
            </a:r>
            <a:r>
              <a:rPr lang="en-US" dirty="0" smtClean="0"/>
              <a:t> ( Incontinence or Weakness of Will)</a:t>
            </a:r>
          </a:p>
          <a:p>
            <a:pPr lvl="1"/>
            <a:r>
              <a:rPr lang="en-US" dirty="0" smtClean="0"/>
              <a:t>Logos (Reasoning)</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Virtue vs. Other Approaches</a:t>
            </a:r>
            <a:endParaRPr lang="en-US" dirty="0"/>
          </a:p>
        </p:txBody>
      </p:sp>
      <p:sp>
        <p:nvSpPr>
          <p:cNvPr id="5" name="Content Placeholder 4"/>
          <p:cNvSpPr>
            <a:spLocks noGrp="1"/>
          </p:cNvSpPr>
          <p:nvPr>
            <p:ph sz="half" idx="1"/>
          </p:nvPr>
        </p:nvSpPr>
        <p:spPr/>
        <p:txBody>
          <a:bodyPr>
            <a:normAutofit fontScale="77500" lnSpcReduction="20000"/>
          </a:bodyPr>
          <a:lstStyle/>
          <a:p>
            <a:r>
              <a:rPr lang="en-US" dirty="0" smtClean="0"/>
              <a:t>Do the results justify the action?</a:t>
            </a:r>
          </a:p>
          <a:p>
            <a:r>
              <a:rPr lang="en-US" dirty="0" smtClean="0"/>
              <a:t>Which act produces the most benefits and the least harms?</a:t>
            </a:r>
          </a:p>
          <a:p>
            <a:r>
              <a:rPr lang="en-US" dirty="0" smtClean="0"/>
              <a:t>What duties pertain to this situation?</a:t>
            </a:r>
          </a:p>
          <a:p>
            <a:r>
              <a:rPr lang="en-US" dirty="0" smtClean="0"/>
              <a:t>Who are the stakeholders and what are their rights?</a:t>
            </a:r>
          </a:p>
          <a:p>
            <a:r>
              <a:rPr lang="en-US" dirty="0" smtClean="0"/>
              <a:t>If things go bad, who is to blame?</a:t>
            </a:r>
          </a:p>
          <a:p>
            <a:endParaRPr lang="en-US" dirty="0"/>
          </a:p>
          <a:p>
            <a:r>
              <a:rPr lang="en-US" dirty="0" smtClean="0"/>
              <a:t>Robert Solomon sets forth these questions in </a:t>
            </a:r>
            <a:r>
              <a:rPr lang="en-US" b="1" dirty="0" smtClean="0"/>
              <a:t>Ethics And Excellence</a:t>
            </a:r>
            <a:endParaRPr lang="en-US" b="1" dirty="0"/>
          </a:p>
        </p:txBody>
      </p:sp>
      <p:sp>
        <p:nvSpPr>
          <p:cNvPr id="6" name="Content Placeholder 5"/>
          <p:cNvSpPr>
            <a:spLocks noGrp="1"/>
          </p:cNvSpPr>
          <p:nvPr>
            <p:ph sz="half" idx="2"/>
          </p:nvPr>
        </p:nvSpPr>
        <p:spPr/>
        <p:txBody>
          <a:bodyPr>
            <a:normAutofit fontScale="77500" lnSpcReduction="20000"/>
          </a:bodyPr>
          <a:lstStyle/>
          <a:p>
            <a:r>
              <a:rPr lang="en-US" dirty="0" smtClean="0"/>
              <a:t>Does the action focus on the good of the community?</a:t>
            </a:r>
          </a:p>
          <a:p>
            <a:r>
              <a:rPr lang="en-US" dirty="0" smtClean="0"/>
              <a:t>Does it promote excellence in our and others’ work?</a:t>
            </a:r>
          </a:p>
          <a:p>
            <a:r>
              <a:rPr lang="en-US" dirty="0" smtClean="0"/>
              <a:t>Does it square with the requirements of my role in the community?</a:t>
            </a:r>
          </a:p>
          <a:p>
            <a:r>
              <a:rPr lang="en-US" dirty="0" smtClean="0"/>
              <a:t>Does it reflect integrity on my part?</a:t>
            </a:r>
          </a:p>
          <a:p>
            <a:r>
              <a:rPr lang="en-US" dirty="0" smtClean="0"/>
              <a:t>Have I exercised careful judgment in perceiving the problem?</a:t>
            </a:r>
          </a:p>
          <a:p>
            <a:r>
              <a:rPr lang="en-US" dirty="0" smtClean="0"/>
              <a:t>Does it tend to isolate one aspect of myself from others?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Happiness</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dirty="0" err="1" smtClean="0"/>
              <a:t>Utilitarians</a:t>
            </a:r>
            <a:r>
              <a:rPr lang="en-US" dirty="0" smtClean="0"/>
              <a:t> formulate happiness hedonistically as many pleasure states combined with few pain states</a:t>
            </a:r>
          </a:p>
          <a:p>
            <a:endParaRPr lang="en-US" sz="1100" dirty="0"/>
          </a:p>
          <a:p>
            <a:r>
              <a:rPr lang="en-US" dirty="0" smtClean="0"/>
              <a:t>Deontologists remove happiness from consideration in moral deliberation.</a:t>
            </a:r>
          </a:p>
          <a:p>
            <a:endParaRPr lang="en-US" sz="1100" dirty="0"/>
          </a:p>
          <a:p>
            <a:r>
              <a:rPr lang="en-US" dirty="0" smtClean="0"/>
              <a:t> Happiness, for Aristotle, </a:t>
            </a:r>
          </a:p>
          <a:p>
            <a:pPr lvl="1"/>
            <a:r>
              <a:rPr lang="en-US" dirty="0" smtClean="0"/>
              <a:t>A life spent fulfilling the intellectual and moral virtues.  </a:t>
            </a:r>
          </a:p>
          <a:p>
            <a:pPr lvl="1"/>
            <a:r>
              <a:rPr lang="en-US" dirty="0" smtClean="0"/>
              <a:t>Virtues are auto-telic, that is, they contain their own ends.  </a:t>
            </a:r>
          </a:p>
          <a:p>
            <a:pPr lvl="1"/>
            <a:r>
              <a:rPr lang="en-US" dirty="0" smtClean="0"/>
              <a:t>By carrying out the moral and intellectual virtues for a lifetime, we realize ourselves as human beings. </a:t>
            </a:r>
          </a:p>
          <a:p>
            <a:pPr lvl="1"/>
            <a:r>
              <a:rPr lang="en-US" dirty="0" smtClean="0"/>
              <a:t>Happiness is a whole state of the person involving thought, perception, habit, and emotion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Excellence</a:t>
            </a:r>
            <a:endParaRPr lang="en-US" dirty="0"/>
          </a:p>
        </p:txBody>
      </p:sp>
      <p:sp>
        <p:nvSpPr>
          <p:cNvPr id="3" name="Content Placeholder 2"/>
          <p:cNvSpPr>
            <a:spLocks noGrp="1"/>
          </p:cNvSpPr>
          <p:nvPr>
            <p:ph idx="1"/>
          </p:nvPr>
        </p:nvSpPr>
        <p:spPr>
          <a:xfrm>
            <a:off x="457200" y="1447800"/>
            <a:ext cx="8229600" cy="5105400"/>
          </a:xfrm>
        </p:spPr>
        <p:txBody>
          <a:bodyPr>
            <a:normAutofit fontScale="85000" lnSpcReduction="10000"/>
          </a:bodyPr>
          <a:lstStyle/>
          <a:p>
            <a:r>
              <a:rPr lang="en-US" dirty="0" err="1" smtClean="0"/>
              <a:t>Arete</a:t>
            </a:r>
            <a:r>
              <a:rPr lang="en-US" dirty="0" smtClean="0"/>
              <a:t> is the Greek word translated into virtue.  But it really conveys excellence.</a:t>
            </a:r>
          </a:p>
          <a:p>
            <a:pPr lvl="1">
              <a:buNone/>
            </a:pPr>
            <a:endParaRPr lang="en-US" sz="900" dirty="0"/>
          </a:p>
          <a:p>
            <a:r>
              <a:rPr lang="en-US" dirty="0" smtClean="0"/>
              <a:t>The happy life is the one devoted to moral and intellectual excellence</a:t>
            </a:r>
          </a:p>
          <a:p>
            <a:pPr lvl="1"/>
            <a:r>
              <a:rPr lang="en-US" dirty="0" smtClean="0"/>
              <a:t>Do we really understand excellence in business?</a:t>
            </a:r>
          </a:p>
          <a:p>
            <a:pPr lvl="1"/>
            <a:r>
              <a:rPr lang="en-US" dirty="0" err="1" smtClean="0"/>
              <a:t>Fuerstein</a:t>
            </a:r>
            <a:r>
              <a:rPr lang="en-US" dirty="0" smtClean="0"/>
              <a:t>—Manager of </a:t>
            </a:r>
            <a:r>
              <a:rPr lang="en-US" dirty="0" err="1" smtClean="0"/>
              <a:t>Maldin</a:t>
            </a:r>
            <a:r>
              <a:rPr lang="en-US" dirty="0" smtClean="0"/>
              <a:t> Mills who rebuilt plant after a fire rather than moving it oversees</a:t>
            </a:r>
          </a:p>
          <a:p>
            <a:pPr lvl="1"/>
            <a:endParaRPr lang="en-US" sz="1100" dirty="0"/>
          </a:p>
          <a:p>
            <a:r>
              <a:rPr lang="en-US" dirty="0" err="1" smtClean="0"/>
              <a:t>Arete</a:t>
            </a:r>
            <a:r>
              <a:rPr lang="en-US" dirty="0" smtClean="0"/>
              <a:t> = Life devoted to excellence</a:t>
            </a:r>
          </a:p>
          <a:p>
            <a:pPr lvl="1"/>
            <a:r>
              <a:rPr lang="en-US" dirty="0" smtClean="0"/>
              <a:t>Cultivation of knowledge, skill, habits, perceptual modes, and emotions that consistently hit upon excellence.</a:t>
            </a:r>
          </a:p>
          <a:p>
            <a:pPr lvl="1"/>
            <a:r>
              <a:rPr lang="en-US" dirty="0" smtClean="0"/>
              <a:t>Focus is on one’s deeds throughout life—a career of excellence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Aristotle on Excellence</a:t>
            </a:r>
            <a:endParaRPr lang="en-US" dirty="0"/>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i="1" dirty="0" err="1" smtClean="0"/>
              <a:t>Arete</a:t>
            </a:r>
            <a:r>
              <a:rPr lang="en-US" dirty="0" smtClean="0"/>
              <a:t> does not always entail heroic sacrifice or super-human accomplishment</a:t>
            </a:r>
          </a:p>
          <a:p>
            <a:pPr lvl="1"/>
            <a:endParaRPr lang="en-US" sz="1000" dirty="0"/>
          </a:p>
          <a:p>
            <a:r>
              <a:rPr lang="en-US" dirty="0" smtClean="0"/>
              <a:t>Aristotle characterizes </a:t>
            </a:r>
            <a:r>
              <a:rPr lang="en-US" dirty="0" err="1" smtClean="0"/>
              <a:t>arete</a:t>
            </a:r>
            <a:r>
              <a:rPr lang="en-US" dirty="0" smtClean="0"/>
              <a:t> as a settled disposition to choose the mean between the extremes of excess and defect, all relative to person and situation.  </a:t>
            </a:r>
          </a:p>
          <a:p>
            <a:endParaRPr lang="en-US" sz="1100" dirty="0"/>
          </a:p>
          <a:p>
            <a:r>
              <a:rPr lang="en-US" dirty="0" smtClean="0"/>
              <a:t>Courage (the virtue) is the mean between the extremes of…</a:t>
            </a:r>
          </a:p>
          <a:p>
            <a:pPr lvl="1"/>
            <a:r>
              <a:rPr lang="en-US" dirty="0" smtClean="0"/>
              <a:t>Rashness (excess: too much courage)  and…</a:t>
            </a:r>
          </a:p>
          <a:p>
            <a:pPr lvl="1"/>
            <a:r>
              <a:rPr lang="en-US" dirty="0" err="1" smtClean="0"/>
              <a:t>Cowardess</a:t>
            </a:r>
            <a:r>
              <a:rPr lang="en-US" dirty="0" smtClean="0"/>
              <a:t> (defect: too little courage)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Character</a:t>
            </a:r>
            <a:endParaRPr lang="en-US" dirty="0"/>
          </a:p>
        </p:txBody>
      </p:sp>
      <p:sp>
        <p:nvSpPr>
          <p:cNvPr id="3" name="Content Placeholder 2"/>
          <p:cNvSpPr>
            <a:spLocks noGrp="1"/>
          </p:cNvSpPr>
          <p:nvPr>
            <p:ph idx="1"/>
          </p:nvPr>
        </p:nvSpPr>
        <p:spPr>
          <a:xfrm>
            <a:off x="228600" y="990600"/>
            <a:ext cx="8686800" cy="5867400"/>
          </a:xfrm>
        </p:spPr>
        <p:txBody>
          <a:bodyPr>
            <a:normAutofit fontScale="85000" lnSpcReduction="20000"/>
          </a:bodyPr>
          <a:lstStyle/>
          <a:p>
            <a:r>
              <a:rPr lang="en-US" i="1" dirty="0" smtClean="0"/>
              <a:t>Ethos</a:t>
            </a:r>
            <a:r>
              <a:rPr lang="en-US" dirty="0" smtClean="0"/>
              <a:t> translates as character which is the seat of the virtues.  </a:t>
            </a:r>
          </a:p>
          <a:p>
            <a:endParaRPr lang="en-US" sz="1400" dirty="0"/>
          </a:p>
          <a:p>
            <a:r>
              <a:rPr lang="en-US" dirty="0" smtClean="0"/>
              <a:t>Character manifests itself through the actions it gives rise to.  </a:t>
            </a:r>
          </a:p>
          <a:p>
            <a:endParaRPr lang="en-US" sz="1400" dirty="0"/>
          </a:p>
          <a:p>
            <a:r>
              <a:rPr lang="en-US" dirty="0" smtClean="0"/>
              <a:t>Publicity Test: Character is manifested through its actions. </a:t>
            </a:r>
          </a:p>
          <a:p>
            <a:pPr lvl="1"/>
            <a:r>
              <a:rPr lang="en-US" dirty="0" smtClean="0"/>
              <a:t>Cowardly actions reveal a cowardly character</a:t>
            </a:r>
          </a:p>
          <a:p>
            <a:pPr lvl="1"/>
            <a:r>
              <a:rPr lang="en-US" dirty="0" smtClean="0"/>
              <a:t>Responsible actions reveal a responsible character</a:t>
            </a:r>
          </a:p>
          <a:p>
            <a:pPr lvl="1"/>
            <a:endParaRPr lang="en-US" sz="1400" dirty="0"/>
          </a:p>
          <a:p>
            <a:r>
              <a:rPr lang="en-US" dirty="0" smtClean="0"/>
              <a:t>Moral education becomes organized around building character around these excellences: courage, responsibility, reasonableness, integrity, honesty, trustworthiness</a:t>
            </a:r>
          </a:p>
          <a:p>
            <a:endParaRPr lang="en-US" sz="1400" dirty="0"/>
          </a:p>
          <a:p>
            <a:r>
              <a:rPr lang="en-US" dirty="0" smtClean="0"/>
              <a:t>Moral Exemplar Test:</a:t>
            </a:r>
          </a:p>
          <a:p>
            <a:pPr lvl="1"/>
            <a:r>
              <a:rPr lang="en-US" dirty="0" smtClean="0"/>
              <a:t>What would moral exemplar X (a person of good character) do?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Exemplars Reveal Virtues</a:t>
            </a:r>
            <a:endParaRPr lang="en-US" dirty="0"/>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i="1" dirty="0" err="1" smtClean="0"/>
              <a:t>Aisthesis</a:t>
            </a:r>
            <a:r>
              <a:rPr lang="en-US" dirty="0" smtClean="0"/>
              <a:t> of the </a:t>
            </a:r>
            <a:r>
              <a:rPr lang="en-US" i="1" dirty="0" err="1" smtClean="0"/>
              <a:t>Phronimos</a:t>
            </a:r>
            <a:r>
              <a:rPr lang="en-US" dirty="0" smtClean="0"/>
              <a:t> or perception of the wise, moral person</a:t>
            </a:r>
          </a:p>
          <a:p>
            <a:endParaRPr lang="en-US" sz="1100" dirty="0"/>
          </a:p>
          <a:p>
            <a:r>
              <a:rPr lang="en-US" dirty="0" smtClean="0"/>
              <a:t>Practice and experience crucial to Aristotle’s virtue theory.  </a:t>
            </a:r>
          </a:p>
          <a:p>
            <a:endParaRPr lang="en-US" sz="1100" dirty="0"/>
          </a:p>
          <a:p>
            <a:r>
              <a:rPr lang="en-US" dirty="0" smtClean="0"/>
              <a:t>One becomes good by first doing good deeds.  </a:t>
            </a:r>
          </a:p>
          <a:p>
            <a:pPr lvl="1"/>
            <a:endParaRPr lang="en-US" sz="1100" dirty="0" smtClean="0"/>
          </a:p>
          <a:p>
            <a:r>
              <a:rPr lang="en-US" dirty="0" smtClean="0"/>
              <a:t>Moral development requires guided practice</a:t>
            </a:r>
          </a:p>
          <a:p>
            <a:pPr lvl="1"/>
            <a:endParaRPr lang="en-US" sz="1200" dirty="0" smtClean="0"/>
          </a:p>
          <a:p>
            <a:r>
              <a:rPr lang="en-US" dirty="0" smtClean="0"/>
              <a:t>Practice develops a cluster of capacities in perception, thought, habit, and emotion that integrate to produce moral action</a:t>
            </a:r>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1593</Words>
  <Application>Microsoft Office PowerPoint</Application>
  <PresentationFormat>On-screen Show (4:3)</PresentationFormat>
  <Paragraphs>203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An Introduction to Virtue Ethics</vt:lpstr>
      <vt:lpstr>Why Study Virtue?</vt:lpstr>
      <vt:lpstr>But Virtue Ethics Requires Rethinking Basic Ideas</vt:lpstr>
      <vt:lpstr>Virtue vs. Other Approaches</vt:lpstr>
      <vt:lpstr>Happiness</vt:lpstr>
      <vt:lpstr>Excellence</vt:lpstr>
      <vt:lpstr>Aristotle on Excellence</vt:lpstr>
      <vt:lpstr>Character</vt:lpstr>
      <vt:lpstr>Moral Exemplars Reveal Virtues</vt:lpstr>
      <vt:lpstr>Skillful action, not deliberation</vt:lpstr>
      <vt:lpstr>Moral Motivation</vt:lpstr>
      <vt:lpstr>Logos is Reason Plus</vt:lpstr>
      <vt:lpstr>Virtue 2</vt:lpstr>
      <vt:lpstr>Practice</vt:lpstr>
      <vt:lpstr>A fuller version of this activity</vt:lpstr>
      <vt:lpstr>Moral Exemplars</vt:lpstr>
      <vt:lpstr>Slide 17</vt:lpstr>
      <vt:lpstr>Slide 18</vt:lpstr>
      <vt:lpstr>Slide 19</vt:lpstr>
      <vt:lpstr>Making Virtue Tables</vt:lpstr>
      <vt:lpstr>Exercise Two in Module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Virtue Ethics</dc:title>
  <dc:creator> </dc:creator>
  <cp:lastModifiedBy> </cp:lastModifiedBy>
  <cp:revision>5</cp:revision>
  <dcterms:created xsi:type="dcterms:W3CDTF">2010-09-30T18:38:32Z</dcterms:created>
  <dcterms:modified xsi:type="dcterms:W3CDTF">2010-09-30T20:20:45Z</dcterms:modified>
</cp:coreProperties>
</file>