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9"/>
  </p:notesMasterIdLst>
  <p:handoutMasterIdLst>
    <p:handoutMasterId r:id="rId50"/>
  </p:handoutMasterIdLst>
  <p:sldIdLst>
    <p:sldId id="257" r:id="rId2"/>
    <p:sldId id="319" r:id="rId3"/>
    <p:sldId id="322" r:id="rId4"/>
    <p:sldId id="323" r:id="rId5"/>
    <p:sldId id="328" r:id="rId6"/>
    <p:sldId id="327" r:id="rId7"/>
    <p:sldId id="324" r:id="rId8"/>
    <p:sldId id="341" r:id="rId9"/>
    <p:sldId id="325" r:id="rId10"/>
    <p:sldId id="302" r:id="rId11"/>
    <p:sldId id="329" r:id="rId12"/>
    <p:sldId id="258" r:id="rId13"/>
    <p:sldId id="259" r:id="rId14"/>
    <p:sldId id="291" r:id="rId15"/>
    <p:sldId id="292" r:id="rId16"/>
    <p:sldId id="320" r:id="rId17"/>
    <p:sldId id="286" r:id="rId18"/>
    <p:sldId id="288" r:id="rId19"/>
    <p:sldId id="290" r:id="rId20"/>
    <p:sldId id="305" r:id="rId21"/>
    <p:sldId id="260" r:id="rId22"/>
    <p:sldId id="317" r:id="rId23"/>
    <p:sldId id="261" r:id="rId24"/>
    <p:sldId id="293" r:id="rId25"/>
    <p:sldId id="309" r:id="rId26"/>
    <p:sldId id="331" r:id="rId27"/>
    <p:sldId id="332" r:id="rId28"/>
    <p:sldId id="330" r:id="rId29"/>
    <p:sldId id="263" r:id="rId30"/>
    <p:sldId id="310" r:id="rId31"/>
    <p:sldId id="311" r:id="rId32"/>
    <p:sldId id="312" r:id="rId33"/>
    <p:sldId id="283" r:id="rId34"/>
    <p:sldId id="262" r:id="rId35"/>
    <p:sldId id="281" r:id="rId36"/>
    <p:sldId id="282" r:id="rId37"/>
    <p:sldId id="338" r:id="rId38"/>
    <p:sldId id="339" r:id="rId39"/>
    <p:sldId id="340" r:id="rId40"/>
    <p:sldId id="335" r:id="rId41"/>
    <p:sldId id="336" r:id="rId42"/>
    <p:sldId id="337" r:id="rId43"/>
    <p:sldId id="318" r:id="rId44"/>
    <p:sldId id="314" r:id="rId45"/>
    <p:sldId id="315" r:id="rId46"/>
    <p:sldId id="334" r:id="rId47"/>
    <p:sldId id="316" r:id="rId48"/>
  </p:sldIdLst>
  <p:sldSz cx="9144000" cy="6858000" type="screen4x3"/>
  <p:notesSz cx="6858000" cy="9117013"/>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31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79875"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79876"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79877"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E6E29D-F326-43F8-A795-61453C846E1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43011"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43012" name="Rectangle 4"/>
          <p:cNvSpPr>
            <a:spLocks noGrp="1" noRot="1" noChangeAspect="1" noChangeArrowheads="1" noTextEdit="1"/>
          </p:cNvSpPr>
          <p:nvPr>
            <p:ph type="sldImg" idx="2"/>
          </p:nvPr>
        </p:nvSpPr>
        <p:spPr bwMode="auto">
          <a:xfrm>
            <a:off x="1149350" y="682625"/>
            <a:ext cx="4560888" cy="3421063"/>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685800" y="4330700"/>
            <a:ext cx="548640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4"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43015"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1DA2E8CA-5255-474C-868C-D159A95FB16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80E54-9D13-4A5B-B2DE-C7E2E86FEB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8103B-50A6-429B-B782-B20AD15267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D2057-19DD-49B9-8052-9E5AE54E02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6C821-8F67-4A68-A4BE-105402BE5F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A2934-A5B0-4213-9A30-03C48F9039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8B3E1-8277-4797-8964-88EA570163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DF7C8-8A26-4F25-8B84-B5D0C7BE70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A77F7-9228-49D9-AF40-0E2C1FA75F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C29FB8-218B-43E3-90F4-64B2D137E9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0F9FC-846F-4E02-815C-D9845BEE38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C3ED5-AB16-426E-BDDF-2FE825FDCC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83FD-3354-4EDA-BBDD-DE721E2D13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omputingcases.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omputingcases.org/" TargetMode="External"/><Relationship Id="rId2" Type="http://schemas.openxmlformats.org/officeDocument/2006/relationships/hyperlink" Target="http://www.uprm.edu/ethics"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66800"/>
            <a:ext cx="7772400" cy="2071688"/>
          </a:xfrm>
        </p:spPr>
        <p:txBody>
          <a:bodyPr/>
          <a:lstStyle/>
          <a:p>
            <a:r>
              <a:rPr lang="en-US" sz="4000"/>
              <a:t>Cyber-ethics, Business Ethics, and Short Selling: The Biomatrix Case</a:t>
            </a:r>
          </a:p>
        </p:txBody>
      </p:sp>
      <p:sp>
        <p:nvSpPr>
          <p:cNvPr id="3075" name="Rectangle 3"/>
          <p:cNvSpPr>
            <a:spLocks noGrp="1" noChangeArrowheads="1"/>
          </p:cNvSpPr>
          <p:nvPr>
            <p:ph type="subTitle" idx="1"/>
          </p:nvPr>
        </p:nvSpPr>
        <p:spPr/>
        <p:txBody>
          <a:bodyPr/>
          <a:lstStyle/>
          <a:p>
            <a:pPr>
              <a:lnSpc>
                <a:spcPct val="80000"/>
              </a:lnSpc>
            </a:pPr>
            <a:r>
              <a:rPr lang="en-US" sz="2800"/>
              <a:t>William J. Frey, Jose Cruz,</a:t>
            </a:r>
          </a:p>
          <a:p>
            <a:pPr>
              <a:lnSpc>
                <a:spcPct val="80000"/>
              </a:lnSpc>
            </a:pPr>
            <a:r>
              <a:rPr lang="en-US" sz="2800"/>
              <a:t>Chuck Huff (St. Olaf College)</a:t>
            </a:r>
          </a:p>
          <a:p>
            <a:pPr>
              <a:lnSpc>
                <a:spcPct val="80000"/>
              </a:lnSpc>
            </a:pPr>
            <a:r>
              <a:rPr lang="en-US" sz="2800"/>
              <a:t>Student Research Teams (UPRM &amp; St. Olaf College)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ctrTitle"/>
          </p:nvPr>
        </p:nvSpPr>
        <p:spPr/>
        <p:txBody>
          <a:bodyPr/>
          <a:lstStyle/>
          <a:p>
            <a:r>
              <a:rPr lang="en-US"/>
              <a:t>Facts &amp; Issues in Biomatrix</a:t>
            </a:r>
          </a:p>
        </p:txBody>
      </p:sp>
      <p:sp>
        <p:nvSpPr>
          <p:cNvPr id="54277" name="Rectangle 5"/>
          <p:cNvSpPr>
            <a:spLocks noGrp="1" noChangeArrowheads="1"/>
          </p:cNvSpPr>
          <p:nvPr>
            <p:ph type="subTitle" idx="1"/>
          </p:nvPr>
        </p:nvSpPr>
        <p:spPr/>
        <p:txBody>
          <a:bodyPr/>
          <a:lstStyle/>
          <a:p>
            <a:r>
              <a:rPr lang="en-US"/>
              <a:t>A case combining elements of business and cyber ethics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52400"/>
            <a:ext cx="8229600" cy="685800"/>
          </a:xfrm>
        </p:spPr>
        <p:txBody>
          <a:bodyPr>
            <a:normAutofit fontScale="90000"/>
          </a:bodyPr>
          <a:lstStyle/>
          <a:p>
            <a:r>
              <a:rPr lang="en-US" sz="4000"/>
              <a:t>Abstract</a:t>
            </a:r>
          </a:p>
        </p:txBody>
      </p:sp>
      <p:sp>
        <p:nvSpPr>
          <p:cNvPr id="107523" name="Rectangle 3"/>
          <p:cNvSpPr>
            <a:spLocks noGrp="1" noChangeArrowheads="1"/>
          </p:cNvSpPr>
          <p:nvPr>
            <p:ph idx="1"/>
          </p:nvPr>
        </p:nvSpPr>
        <p:spPr>
          <a:xfrm>
            <a:off x="0" y="1066800"/>
            <a:ext cx="9144000" cy="5486400"/>
          </a:xfrm>
        </p:spPr>
        <p:txBody>
          <a:bodyPr/>
          <a:lstStyle/>
          <a:p>
            <a:pPr>
              <a:lnSpc>
                <a:spcPct val="80000"/>
              </a:lnSpc>
            </a:pPr>
            <a:r>
              <a:rPr lang="en-US" sz="2300"/>
              <a:t>Biomatrix manufactures a medical product called Synvisc, a lubricant injected into the knee to take the place of natural lubricants that disappear with age.  From April 1999 to August 2000, a series of messages (16,000 in all) highly critical of Biomatrix were posted on a Yahoo bulletin board.  These messages, sent by three individuals operating under 23 pseudonyms, make a series of critical claims about Biomatrix officials, employees, financial status, and products.  Biomatrix vigorously denied each of these claims.  Yet the quality and quantity of this information may have had negative effects on the financial well being of the company.  During the period in which the negative messages appeared in Yahoo, Biomatrix stock dropped from $35 per share to $21.  Biomatrix petitioned the court to subpoena Yahoo to provide the real identities of the persons sending the messages.  As a result, Yahoo identified three individuals, Raymond Costanzo and Ephraim Morris, both former Biomatrix employees, and Richard Costanzo, the twin brother of Raymond.  Costanzo, Costanzo, and Morris were all found guilty of defamation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81000"/>
            <a:ext cx="8229600" cy="1130300"/>
          </a:xfrm>
        </p:spPr>
        <p:txBody>
          <a:bodyPr/>
          <a:lstStyle/>
          <a:p>
            <a:r>
              <a:rPr lang="en-US" sz="3700"/>
              <a:t>What does Biomatrix manufacture?</a:t>
            </a:r>
          </a:p>
        </p:txBody>
      </p:sp>
      <p:sp>
        <p:nvSpPr>
          <p:cNvPr id="4099" name="Rectangle 3"/>
          <p:cNvSpPr>
            <a:spLocks noGrp="1" noChangeArrowheads="1"/>
          </p:cNvSpPr>
          <p:nvPr>
            <p:ph idx="1"/>
          </p:nvPr>
        </p:nvSpPr>
        <p:spPr>
          <a:xfrm>
            <a:off x="457200" y="2057400"/>
            <a:ext cx="8229600" cy="4419600"/>
          </a:xfrm>
        </p:spPr>
        <p:txBody>
          <a:bodyPr/>
          <a:lstStyle/>
          <a:p>
            <a:pPr>
              <a:lnSpc>
                <a:spcPct val="80000"/>
              </a:lnSpc>
            </a:pPr>
            <a:r>
              <a:rPr lang="en-US" sz="2400"/>
              <a:t>Biomatrix is a biotech company that manufactures a medical product called Synvisc</a:t>
            </a:r>
          </a:p>
          <a:p>
            <a:pPr>
              <a:lnSpc>
                <a:spcPct val="80000"/>
              </a:lnSpc>
            </a:pPr>
            <a:endParaRPr lang="en-US" sz="2400"/>
          </a:p>
          <a:p>
            <a:pPr>
              <a:lnSpc>
                <a:spcPct val="80000"/>
              </a:lnSpc>
            </a:pPr>
            <a:r>
              <a:rPr lang="en-US" sz="2400"/>
              <a:t>Synvisc is a lubricant injected into the knee to take the place of natural lubricants that disappear with age </a:t>
            </a:r>
          </a:p>
          <a:p>
            <a:pPr>
              <a:lnSpc>
                <a:spcPct val="80000"/>
              </a:lnSpc>
            </a:pPr>
            <a:endParaRPr lang="en-US" sz="2400"/>
          </a:p>
          <a:p>
            <a:pPr>
              <a:lnSpc>
                <a:spcPct val="80000"/>
              </a:lnSpc>
            </a:pPr>
            <a:r>
              <a:rPr lang="en-US" sz="2400"/>
              <a:t>The disappearance of these natural lubricants along with the wearing of cartilage produces pain and immobility in the knee, a condition called osteoarthritis</a:t>
            </a:r>
          </a:p>
          <a:p>
            <a:pPr>
              <a:lnSpc>
                <a:spcPct val="80000"/>
              </a:lnSpc>
            </a:pPr>
            <a:endParaRPr lang="en-US" sz="2400"/>
          </a:p>
          <a:p>
            <a:pPr>
              <a:lnSpc>
                <a:spcPct val="80000"/>
              </a:lnSpc>
            </a:pPr>
            <a:r>
              <a:rPr lang="en-US" sz="2400"/>
              <a:t>Injecting Synvisc into the knee is called visco supplementation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228600"/>
            <a:ext cx="8229600" cy="865188"/>
          </a:xfrm>
        </p:spPr>
        <p:txBody>
          <a:bodyPr/>
          <a:lstStyle/>
          <a:p>
            <a:r>
              <a:rPr lang="en-US"/>
              <a:t>Cybersmear</a:t>
            </a:r>
          </a:p>
        </p:txBody>
      </p:sp>
      <p:sp>
        <p:nvSpPr>
          <p:cNvPr id="5123" name="Rectangle 3"/>
          <p:cNvSpPr>
            <a:spLocks noGrp="1" noChangeArrowheads="1"/>
          </p:cNvSpPr>
          <p:nvPr>
            <p:ph idx="1"/>
          </p:nvPr>
        </p:nvSpPr>
        <p:spPr>
          <a:xfrm>
            <a:off x="228600" y="2133600"/>
            <a:ext cx="8686800" cy="4267200"/>
          </a:xfrm>
        </p:spPr>
        <p:txBody>
          <a:bodyPr/>
          <a:lstStyle/>
          <a:p>
            <a:r>
              <a:rPr lang="en-US" sz="2400"/>
              <a:t>From April 1999 to July 2000, a series of messages (16,000) highly critical of Biomatrix were posted on a Yahoo bulletin board</a:t>
            </a:r>
          </a:p>
          <a:p>
            <a:pPr lvl="1"/>
            <a:endParaRPr lang="en-US" sz="2100"/>
          </a:p>
          <a:p>
            <a:r>
              <a:rPr lang="en-US" sz="2400"/>
              <a:t>These messages </a:t>
            </a:r>
            <a:r>
              <a:rPr lang="en-US" sz="2400" b="1">
                <a:solidFill>
                  <a:schemeClr val="folHlink"/>
                </a:solidFill>
              </a:rPr>
              <a:t>falsely</a:t>
            </a:r>
            <a:r>
              <a:rPr lang="en-US" sz="2400"/>
              <a:t> claimed… </a:t>
            </a:r>
          </a:p>
          <a:p>
            <a:pPr lvl="1"/>
            <a:r>
              <a:rPr lang="en-US" sz="2100"/>
              <a:t>serious side effects for Synvisc</a:t>
            </a:r>
          </a:p>
          <a:p>
            <a:pPr lvl="1"/>
            <a:r>
              <a:rPr lang="en-US" sz="2100"/>
              <a:t>that competitors offered better products</a:t>
            </a:r>
          </a:p>
          <a:p>
            <a:pPr lvl="1"/>
            <a:r>
              <a:rPr lang="en-US" sz="2100"/>
              <a:t>that Biomatrix had covered up negative financial and health information</a:t>
            </a:r>
          </a:p>
          <a:p>
            <a:pPr lvl="1"/>
            <a:r>
              <a:rPr lang="en-US" sz="2100"/>
              <a:t>that sexual improprieties had been committed by top level Biomatrix employees</a:t>
            </a:r>
            <a:r>
              <a:rPr lang="en-US" sz="250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28600"/>
            <a:ext cx="8229600" cy="1295400"/>
          </a:xfrm>
        </p:spPr>
        <p:txBody>
          <a:bodyPr>
            <a:normAutofit fontScale="90000"/>
          </a:bodyPr>
          <a:lstStyle/>
          <a:p>
            <a:r>
              <a:rPr lang="en-US" dirty="0"/>
              <a:t>Techniques (How was the Cyber Smear carried out?)</a:t>
            </a:r>
          </a:p>
        </p:txBody>
      </p:sp>
      <p:sp>
        <p:nvSpPr>
          <p:cNvPr id="37891" name="Rectangle 3"/>
          <p:cNvSpPr>
            <a:spLocks noGrp="1" noChangeArrowheads="1"/>
          </p:cNvSpPr>
          <p:nvPr>
            <p:ph idx="1"/>
          </p:nvPr>
        </p:nvSpPr>
        <p:spPr>
          <a:xfrm>
            <a:off x="0" y="1905000"/>
            <a:ext cx="9144000" cy="4724400"/>
          </a:xfrm>
        </p:spPr>
        <p:txBody>
          <a:bodyPr/>
          <a:lstStyle/>
          <a:p>
            <a:pPr>
              <a:lnSpc>
                <a:spcPct val="90000"/>
              </a:lnSpc>
            </a:pPr>
            <a:r>
              <a:rPr lang="en-US" sz="2400"/>
              <a:t>Internet Service Providers (ISP) make available substantial numbers of interested listeners at little or no cost</a:t>
            </a:r>
          </a:p>
          <a:p>
            <a:pPr lvl="1">
              <a:lnSpc>
                <a:spcPct val="90000"/>
              </a:lnSpc>
            </a:pPr>
            <a:r>
              <a:rPr lang="en-US" sz="2000"/>
              <a:t>Yahoo message board in Business &amp; Finance Section</a:t>
            </a:r>
          </a:p>
          <a:p>
            <a:pPr>
              <a:lnSpc>
                <a:spcPct val="90000"/>
              </a:lnSpc>
              <a:buFont typeface="Wingdings" pitchFamily="2" charset="2"/>
              <a:buNone/>
            </a:pPr>
            <a:endParaRPr lang="en-US" sz="2400"/>
          </a:p>
          <a:p>
            <a:pPr>
              <a:lnSpc>
                <a:spcPct val="90000"/>
              </a:lnSpc>
            </a:pPr>
            <a:r>
              <a:rPr lang="en-US" sz="2400"/>
              <a:t>Ease of copying allowed users to monopolize forum by crowding out other messages </a:t>
            </a:r>
          </a:p>
          <a:p>
            <a:pPr lvl="1">
              <a:lnSpc>
                <a:spcPct val="90000"/>
              </a:lnSpc>
            </a:pPr>
            <a:r>
              <a:rPr lang="en-US" sz="2000"/>
              <a:t>16,000 postings brought about by copying the same message and posting under different usernames</a:t>
            </a:r>
          </a:p>
          <a:p>
            <a:pPr>
              <a:lnSpc>
                <a:spcPct val="90000"/>
              </a:lnSpc>
            </a:pPr>
            <a:endParaRPr lang="en-US" sz="2400"/>
          </a:p>
          <a:p>
            <a:pPr>
              <a:lnSpc>
                <a:spcPct val="90000"/>
              </a:lnSpc>
            </a:pPr>
            <a:r>
              <a:rPr lang="en-US" sz="2400"/>
              <a:t>Anonymity</a:t>
            </a:r>
          </a:p>
          <a:p>
            <a:pPr lvl="1">
              <a:lnSpc>
                <a:spcPct val="90000"/>
              </a:lnSpc>
            </a:pPr>
            <a:r>
              <a:rPr lang="en-US" sz="2000"/>
              <a:t>Each of the three individuals used five or more pseudonyms</a:t>
            </a:r>
          </a:p>
          <a:p>
            <a:pPr lvl="1">
              <a:lnSpc>
                <a:spcPct val="90000"/>
              </a:lnSpc>
            </a:pPr>
            <a:r>
              <a:rPr lang="en-US" sz="2000"/>
              <a:t>Created illusion that they could operate without responsibility (moral or legal)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81000"/>
            <a:ext cx="8229600" cy="763588"/>
          </a:xfrm>
        </p:spPr>
        <p:txBody>
          <a:bodyPr/>
          <a:lstStyle/>
          <a:p>
            <a:r>
              <a:rPr lang="en-US" sz="4000"/>
              <a:t>Techniques</a:t>
            </a:r>
          </a:p>
        </p:txBody>
      </p:sp>
      <p:sp>
        <p:nvSpPr>
          <p:cNvPr id="38915" name="Rectangle 3"/>
          <p:cNvSpPr>
            <a:spLocks noGrp="1" noChangeArrowheads="1"/>
          </p:cNvSpPr>
          <p:nvPr>
            <p:ph idx="1"/>
          </p:nvPr>
        </p:nvSpPr>
        <p:spPr>
          <a:xfrm>
            <a:off x="0" y="2057400"/>
            <a:ext cx="9144000" cy="4648200"/>
          </a:xfrm>
        </p:spPr>
        <p:txBody>
          <a:bodyPr/>
          <a:lstStyle/>
          <a:p>
            <a:r>
              <a:rPr lang="en-US"/>
              <a:t>Several pseudonyms created the impression of a large number of individuals posting</a:t>
            </a:r>
          </a:p>
          <a:p>
            <a:endParaRPr lang="en-US"/>
          </a:p>
          <a:p>
            <a:pPr lvl="1"/>
            <a:r>
              <a:rPr lang="en-US" sz="3000"/>
              <a:t>cd_438; cd_43eight; cd_43eightt;</a:t>
            </a:r>
          </a:p>
          <a:p>
            <a:pPr lvl="1"/>
            <a:r>
              <a:rPr lang="en-US" sz="3000"/>
              <a:t>rvcrvcrvc_1964; allergictochickenbits;</a:t>
            </a:r>
          </a:p>
          <a:p>
            <a:pPr lvl="1"/>
            <a:r>
              <a:rPr lang="en-US" sz="3000"/>
              <a:t>dr_stedman; meddra_2000; meddra_2k;</a:t>
            </a:r>
          </a:p>
          <a:p>
            <a:pPr lvl="1"/>
            <a:r>
              <a:rPr lang="en-US" sz="3000"/>
              <a:t>voteREP; voteREPLCN; vote_republican_2000;</a:t>
            </a:r>
          </a:p>
          <a:p>
            <a:pPr lvl="1"/>
            <a:r>
              <a:rPr lang="en-US" sz="3000"/>
              <a:t>jenti_is_pro-life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r>
              <a:rPr lang="en-US"/>
              <a:t>Sample Messages: Claiming Inside Knowledge</a:t>
            </a:r>
          </a:p>
        </p:txBody>
      </p:sp>
      <p:sp>
        <p:nvSpPr>
          <p:cNvPr id="78851" name="Rectangle 3"/>
          <p:cNvSpPr>
            <a:spLocks noGrp="1" noChangeArrowheads="1"/>
          </p:cNvSpPr>
          <p:nvPr>
            <p:ph idx="1"/>
          </p:nvPr>
        </p:nvSpPr>
        <p:spPr>
          <a:xfrm>
            <a:off x="533400" y="2017713"/>
            <a:ext cx="8421688" cy="4535487"/>
          </a:xfrm>
        </p:spPr>
        <p:txBody>
          <a:bodyPr/>
          <a:lstStyle/>
          <a:p>
            <a:pPr>
              <a:lnSpc>
                <a:spcPct val="90000"/>
              </a:lnSpc>
            </a:pPr>
            <a:r>
              <a:rPr lang="en-US" sz="2800"/>
              <a:t>Implying inside information added credibility </a:t>
            </a:r>
          </a:p>
          <a:p>
            <a:pPr>
              <a:lnSpc>
                <a:spcPct val="90000"/>
              </a:lnSpc>
            </a:pPr>
            <a:endParaRPr lang="en-US" sz="2800"/>
          </a:p>
          <a:p>
            <a:pPr lvl="1">
              <a:lnSpc>
                <a:spcPct val="90000"/>
              </a:lnSpc>
            </a:pPr>
            <a:r>
              <a:rPr lang="en-US" sz="2500"/>
              <a:t>“I am a former Biomatrix employee.  I was employed there for over 6 years and reported DIRECTLY to the CEO, Dr. Balazs.  While employed, I ran the AC Chemistry Lab which tested production batches of every product manufactured for a variety of CHEMICAL IMPURITITES and general conformance to established specifications.  I had many other responsibilities as well…. When it comes to CREDIBILITY, consider the source.”</a:t>
            </a:r>
            <a:endParaRPr 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28600"/>
            <a:ext cx="8229600" cy="685800"/>
          </a:xfrm>
        </p:spPr>
        <p:txBody>
          <a:bodyPr/>
          <a:lstStyle/>
          <a:p>
            <a:r>
              <a:rPr lang="en-US" sz="3600" dirty="0"/>
              <a:t>Sample Messages: Corporate Smear</a:t>
            </a:r>
          </a:p>
        </p:txBody>
      </p:sp>
      <p:sp>
        <p:nvSpPr>
          <p:cNvPr id="32771" name="Rectangle 3"/>
          <p:cNvSpPr>
            <a:spLocks noGrp="1" noChangeArrowheads="1"/>
          </p:cNvSpPr>
          <p:nvPr>
            <p:ph idx="1"/>
          </p:nvPr>
        </p:nvSpPr>
        <p:spPr>
          <a:xfrm>
            <a:off x="0" y="1371600"/>
            <a:ext cx="9144000" cy="5486400"/>
          </a:xfrm>
        </p:spPr>
        <p:txBody>
          <a:bodyPr/>
          <a:lstStyle/>
          <a:p>
            <a:pPr>
              <a:lnSpc>
                <a:spcPct val="80000"/>
              </a:lnSpc>
            </a:pPr>
            <a:r>
              <a:rPr lang="en-US" sz="2800" dirty="0"/>
              <a:t>“The </a:t>
            </a:r>
            <a:r>
              <a:rPr lang="en-US" sz="2800" b="1" dirty="0">
                <a:solidFill>
                  <a:schemeClr val="hlink"/>
                </a:solidFill>
              </a:rPr>
              <a:t>BMX Police</a:t>
            </a:r>
            <a:r>
              <a:rPr lang="en-US" sz="2800" dirty="0"/>
              <a:t> are here to warn investors that corrupt financial institutions, along with the CRIMINAL </a:t>
            </a:r>
            <a:r>
              <a:rPr lang="en-US" sz="2800" dirty="0" err="1"/>
              <a:t>Biomatrix</a:t>
            </a:r>
            <a:r>
              <a:rPr lang="en-US" sz="2800" dirty="0"/>
              <a:t> and </a:t>
            </a:r>
            <a:r>
              <a:rPr lang="en-US" sz="2800" dirty="0" err="1"/>
              <a:t>Genzyme</a:t>
            </a:r>
            <a:r>
              <a:rPr lang="en-US" sz="2800" dirty="0"/>
              <a:t> management, are trying to STEAL YOUR MONEY by misleading investors with FALSE PROMISES of a ‘merger’ that is not even scheduled to happen.”</a:t>
            </a:r>
          </a:p>
          <a:p>
            <a:pPr>
              <a:lnSpc>
                <a:spcPct val="80000"/>
              </a:lnSpc>
            </a:pPr>
            <a:endParaRPr lang="en-US" sz="900" dirty="0"/>
          </a:p>
          <a:p>
            <a:pPr>
              <a:lnSpc>
                <a:spcPct val="80000"/>
              </a:lnSpc>
            </a:pPr>
            <a:r>
              <a:rPr lang="en-US" sz="2800" dirty="0"/>
              <a:t>“</a:t>
            </a:r>
            <a:r>
              <a:rPr lang="en-US" sz="2800" dirty="0" err="1"/>
              <a:t>Genzyme</a:t>
            </a:r>
            <a:r>
              <a:rPr lang="en-US" sz="2800" dirty="0"/>
              <a:t> and </a:t>
            </a:r>
            <a:r>
              <a:rPr lang="en-US" sz="2800" dirty="0" err="1"/>
              <a:t>Biomatrix</a:t>
            </a:r>
            <a:r>
              <a:rPr lang="en-US" sz="2800" dirty="0"/>
              <a:t> will be SUED FOR INVESTMENT FRAUD as soon the [sic] cancellation of this ‘merger’ is made public.  Indeed </a:t>
            </a:r>
            <a:r>
              <a:rPr lang="en-US" sz="2800" dirty="0" err="1"/>
              <a:t>Genzyme</a:t>
            </a:r>
            <a:r>
              <a:rPr lang="en-US" sz="2800" dirty="0"/>
              <a:t> and </a:t>
            </a:r>
            <a:r>
              <a:rPr lang="en-US" sz="2800" dirty="0" err="1"/>
              <a:t>Biomatrix</a:t>
            </a:r>
            <a:r>
              <a:rPr lang="en-US" sz="2800" dirty="0"/>
              <a:t> management is SOOOOOOO [sic] nervous about the pending lawsuit that they will DELAY the announcement as long as possible…. But the BXM Police will remain to help guide investors through this difficult period. We will be posting FACTS and the TRUTH that </a:t>
            </a:r>
            <a:r>
              <a:rPr lang="en-US" sz="2800" dirty="0" err="1"/>
              <a:t>Genzyme</a:t>
            </a:r>
            <a:r>
              <a:rPr lang="en-US" sz="2800" dirty="0"/>
              <a:t> and </a:t>
            </a:r>
            <a:r>
              <a:rPr lang="en-US" sz="2800" dirty="0" err="1"/>
              <a:t>Biomatrix</a:t>
            </a:r>
            <a:r>
              <a:rPr lang="en-US" sz="2800" dirty="0"/>
              <a:t> are trying DESPERATELY to hide from their investors.”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a:t>Sample Messages: Personal Smear</a:t>
            </a:r>
          </a:p>
        </p:txBody>
      </p:sp>
      <p:sp>
        <p:nvSpPr>
          <p:cNvPr id="34819" name="Rectangle 3"/>
          <p:cNvSpPr>
            <a:spLocks noGrp="1" noChangeArrowheads="1"/>
          </p:cNvSpPr>
          <p:nvPr>
            <p:ph idx="1"/>
          </p:nvPr>
        </p:nvSpPr>
        <p:spPr>
          <a:xfrm>
            <a:off x="228600" y="1524000"/>
            <a:ext cx="8686800" cy="5181600"/>
          </a:xfrm>
        </p:spPr>
        <p:txBody>
          <a:bodyPr/>
          <a:lstStyle/>
          <a:p>
            <a:r>
              <a:rPr lang="en-US" sz="3600" dirty="0" smtClean="0"/>
              <a:t>“</a:t>
            </a:r>
            <a:r>
              <a:rPr lang="en-US" sz="3600" dirty="0"/>
              <a:t>Most of you that work there I’m sure already know how much [X] LOVES her women.  Just don’t reject her offers or you’re out the door.”</a:t>
            </a:r>
          </a:p>
          <a:p>
            <a:endParaRPr lang="en-US" sz="900" dirty="0"/>
          </a:p>
          <a:p>
            <a:r>
              <a:rPr lang="en-US" sz="3600" dirty="0"/>
              <a:t>[Y] “is rumored to have been a NAZI SS doctor during World War II…torturing people and experimenting on them like animals.”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0"/>
            <a:ext cx="8229600" cy="762000"/>
          </a:xfrm>
        </p:spPr>
        <p:txBody>
          <a:bodyPr>
            <a:normAutofit/>
          </a:bodyPr>
          <a:lstStyle/>
          <a:p>
            <a:r>
              <a:rPr lang="en-US" sz="3200" dirty="0"/>
              <a:t>Sample Messages: We are the BMX Police</a:t>
            </a:r>
          </a:p>
        </p:txBody>
      </p:sp>
      <p:sp>
        <p:nvSpPr>
          <p:cNvPr id="36867" name="Rectangle 3"/>
          <p:cNvSpPr>
            <a:spLocks noGrp="1" noChangeArrowheads="1"/>
          </p:cNvSpPr>
          <p:nvPr>
            <p:ph idx="1"/>
          </p:nvPr>
        </p:nvSpPr>
        <p:spPr>
          <a:xfrm>
            <a:off x="152400" y="838200"/>
            <a:ext cx="8991600" cy="6019800"/>
          </a:xfrm>
        </p:spPr>
        <p:txBody>
          <a:bodyPr>
            <a:noAutofit/>
          </a:bodyPr>
          <a:lstStyle/>
          <a:p>
            <a:pPr>
              <a:lnSpc>
                <a:spcPct val="80000"/>
              </a:lnSpc>
            </a:pPr>
            <a:r>
              <a:rPr lang="en-US" sz="2200" dirty="0"/>
              <a:t>SLANDER = WHISTLE BLOWING</a:t>
            </a:r>
          </a:p>
          <a:p>
            <a:pPr lvl="1">
              <a:lnSpc>
                <a:spcPct val="80000"/>
              </a:lnSpc>
            </a:pPr>
            <a:r>
              <a:rPr lang="en-US" sz="2200" dirty="0"/>
              <a:t>By meddra_2k</a:t>
            </a:r>
          </a:p>
          <a:p>
            <a:pPr>
              <a:lnSpc>
                <a:spcPct val="80000"/>
              </a:lnSpc>
            </a:pPr>
            <a:r>
              <a:rPr lang="en-US" sz="2200" dirty="0"/>
              <a:t>It all depends which side of the fence you’re on.</a:t>
            </a:r>
          </a:p>
          <a:p>
            <a:pPr>
              <a:lnSpc>
                <a:spcPct val="80000"/>
              </a:lnSpc>
            </a:pPr>
            <a:r>
              <a:rPr lang="en-US" sz="2200" dirty="0"/>
              <a:t>The “pusher” sees the negative information, factual as it may be, as “slander” because they feel that anything that might make stock go down is inherently wrong.  Thus, they call it ”slander”.</a:t>
            </a:r>
          </a:p>
          <a:p>
            <a:pPr>
              <a:lnSpc>
                <a:spcPct val="80000"/>
              </a:lnSpc>
            </a:pPr>
            <a:r>
              <a:rPr lang="en-US" sz="2200" dirty="0"/>
              <a:t>The BMX Police know that the TRUTH, as unpleasant as it may be, is NEVER wrong.  Indeed, it is our CIVIC DUTY to expose the TRUTH about </a:t>
            </a:r>
            <a:r>
              <a:rPr lang="en-US" sz="2200" dirty="0" err="1"/>
              <a:t>Biomatrix</a:t>
            </a:r>
            <a:r>
              <a:rPr lang="en-US" sz="2200" dirty="0"/>
              <a:t>, its products, and its stock.  Thus, we call it “whistle blowing.”</a:t>
            </a:r>
          </a:p>
          <a:p>
            <a:pPr>
              <a:lnSpc>
                <a:spcPct val="80000"/>
              </a:lnSpc>
            </a:pPr>
            <a:r>
              <a:rPr lang="en-US" sz="2200" dirty="0"/>
              <a:t>The readers of this board are free to evaluate both sides, and their motives for posting, and decide what they wish to do.</a:t>
            </a:r>
          </a:p>
          <a:p>
            <a:pPr>
              <a:lnSpc>
                <a:spcPct val="80000"/>
              </a:lnSpc>
            </a:pPr>
            <a:r>
              <a:rPr lang="en-US" sz="2200" dirty="0"/>
              <a:t>Some will learn that this is a SCAM company peddling a SCAM product and run for the door.</a:t>
            </a:r>
          </a:p>
          <a:p>
            <a:pPr>
              <a:lnSpc>
                <a:spcPct val="80000"/>
              </a:lnSpc>
            </a:pPr>
            <a:r>
              <a:rPr lang="en-US" sz="2200" dirty="0"/>
              <a:t>Others may not mind that it’s a SCAM company peddling a SCAM product as long as the stock price goes up.  Certainly, there are enough unethical people out there that won’t mind investing in a SCAM that hurts people as long as they profit from it.</a:t>
            </a:r>
          </a:p>
          <a:p>
            <a:pPr>
              <a:lnSpc>
                <a:spcPct val="80000"/>
              </a:lnSpc>
            </a:pPr>
            <a:r>
              <a:rPr lang="en-US" sz="2200" dirty="0"/>
              <a:t>This message board is FILLED with such people.</a:t>
            </a:r>
          </a:p>
          <a:p>
            <a:pPr>
              <a:lnSpc>
                <a:spcPct val="80000"/>
              </a:lnSpc>
            </a:pPr>
            <a:r>
              <a:rPr lang="en-US" sz="2200" dirty="0"/>
              <a:t>Fortunately, it also has a few do-gooders that help balance the EVIL that men do.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81000"/>
            <a:ext cx="8229600" cy="838200"/>
          </a:xfrm>
        </p:spPr>
        <p:txBody>
          <a:bodyPr/>
          <a:lstStyle/>
          <a:p>
            <a:r>
              <a:rPr lang="en-US"/>
              <a:t>Case Development Initiatives</a:t>
            </a:r>
          </a:p>
        </p:txBody>
      </p:sp>
      <p:sp>
        <p:nvSpPr>
          <p:cNvPr id="77827" name="Rectangle 3"/>
          <p:cNvSpPr>
            <a:spLocks noGrp="1" noChangeArrowheads="1"/>
          </p:cNvSpPr>
          <p:nvPr>
            <p:ph idx="1"/>
          </p:nvPr>
        </p:nvSpPr>
        <p:spPr>
          <a:xfrm>
            <a:off x="457200" y="1676400"/>
            <a:ext cx="8497888" cy="4800600"/>
          </a:xfrm>
        </p:spPr>
        <p:txBody>
          <a:bodyPr/>
          <a:lstStyle/>
          <a:p>
            <a:pPr>
              <a:lnSpc>
                <a:spcPct val="90000"/>
              </a:lnSpc>
            </a:pPr>
            <a:r>
              <a:rPr lang="en-US" sz="2800"/>
              <a:t>NSF Grants: DUE 9972280 &amp; DUE 9980768, Dr. Chuck Huff PI</a:t>
            </a:r>
          </a:p>
          <a:p>
            <a:pPr lvl="1">
              <a:lnSpc>
                <a:spcPct val="90000"/>
              </a:lnSpc>
            </a:pPr>
            <a:r>
              <a:rPr lang="en-US" sz="2400">
                <a:hlinkClick r:id="rId2"/>
              </a:rPr>
              <a:t>www.computingcases.org</a:t>
            </a:r>
            <a:r>
              <a:rPr lang="en-US" sz="2400"/>
              <a:t> </a:t>
            </a:r>
          </a:p>
          <a:p>
            <a:pPr>
              <a:lnSpc>
                <a:spcPct val="90000"/>
              </a:lnSpc>
            </a:pPr>
            <a:endParaRPr lang="en-US" sz="2800"/>
          </a:p>
          <a:p>
            <a:pPr>
              <a:lnSpc>
                <a:spcPct val="90000"/>
              </a:lnSpc>
            </a:pPr>
            <a:r>
              <a:rPr lang="en-US" sz="2800"/>
              <a:t>Establish online repository of complex, historical cases in computer ethics</a:t>
            </a:r>
          </a:p>
          <a:p>
            <a:pPr>
              <a:lnSpc>
                <a:spcPct val="90000"/>
              </a:lnSpc>
            </a:pPr>
            <a:endParaRPr lang="en-US" sz="2800"/>
          </a:p>
          <a:p>
            <a:pPr>
              <a:lnSpc>
                <a:spcPct val="90000"/>
              </a:lnSpc>
            </a:pPr>
            <a:r>
              <a:rPr lang="en-US" sz="2800"/>
              <a:t>Basis for practical, virtue oriented approach to computer ethics: </a:t>
            </a:r>
          </a:p>
          <a:p>
            <a:pPr lvl="1">
              <a:lnSpc>
                <a:spcPct val="90000"/>
              </a:lnSpc>
            </a:pPr>
            <a:r>
              <a:rPr lang="en-US" sz="2400" b="1">
                <a:solidFill>
                  <a:schemeClr val="hlink"/>
                </a:solidFill>
              </a:rPr>
              <a:t>Good Computing: A Virtue Approach to Computer Ethics</a:t>
            </a:r>
            <a:r>
              <a:rPr lang="en-US" sz="240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762000"/>
          </a:xfrm>
        </p:spPr>
        <p:txBody>
          <a:bodyPr>
            <a:normAutofit/>
          </a:bodyPr>
          <a:lstStyle/>
          <a:p>
            <a:r>
              <a:rPr lang="en-US" dirty="0" smtClean="0"/>
              <a:t>Racial </a:t>
            </a:r>
            <a:r>
              <a:rPr lang="en-US" dirty="0"/>
              <a:t>Slurs &amp; Flaming</a:t>
            </a:r>
          </a:p>
        </p:txBody>
      </p:sp>
      <p:sp>
        <p:nvSpPr>
          <p:cNvPr id="62467" name="Rectangle 3"/>
          <p:cNvSpPr>
            <a:spLocks noGrp="1" noChangeArrowheads="1"/>
          </p:cNvSpPr>
          <p:nvPr>
            <p:ph idx="1"/>
          </p:nvPr>
        </p:nvSpPr>
        <p:spPr>
          <a:xfrm>
            <a:off x="304800" y="1066800"/>
            <a:ext cx="8650288" cy="5486400"/>
          </a:xfrm>
        </p:spPr>
        <p:txBody>
          <a:bodyPr>
            <a:noAutofit/>
          </a:bodyPr>
          <a:lstStyle/>
          <a:p>
            <a:pPr>
              <a:lnSpc>
                <a:spcPct val="80000"/>
              </a:lnSpc>
            </a:pPr>
            <a:r>
              <a:rPr lang="en-US" sz="1800" b="1" dirty="0"/>
              <a:t>Message #3</a:t>
            </a:r>
            <a:endParaRPr lang="en-US" sz="1800" dirty="0"/>
          </a:p>
          <a:p>
            <a:pPr>
              <a:lnSpc>
                <a:spcPct val="80000"/>
              </a:lnSpc>
            </a:pPr>
            <a:r>
              <a:rPr lang="en-US" sz="1800" dirty="0"/>
              <a:t>We finally see CD’s true colors</a:t>
            </a:r>
          </a:p>
          <a:p>
            <a:pPr>
              <a:lnSpc>
                <a:spcPct val="80000"/>
              </a:lnSpc>
            </a:pPr>
            <a:r>
              <a:rPr lang="en-US" sz="1800" dirty="0"/>
              <a:t>by: </a:t>
            </a:r>
            <a:r>
              <a:rPr lang="en-US" sz="1800" dirty="0" err="1"/>
              <a:t>klangwon</a:t>
            </a:r>
            <a:endParaRPr lang="en-US" sz="1800" dirty="0"/>
          </a:p>
          <a:p>
            <a:pPr>
              <a:lnSpc>
                <a:spcPct val="80000"/>
              </a:lnSpc>
            </a:pPr>
            <a:r>
              <a:rPr lang="en-US" sz="1800" dirty="0"/>
              <a:t>(posted 2/2/00, # 7283)</a:t>
            </a:r>
          </a:p>
          <a:p>
            <a:pPr>
              <a:lnSpc>
                <a:spcPct val="80000"/>
              </a:lnSpc>
            </a:pPr>
            <a:r>
              <a:rPr lang="en-US" sz="1800" dirty="0"/>
              <a:t>I </a:t>
            </a:r>
            <a:r>
              <a:rPr lang="en-US" sz="1800" dirty="0" err="1"/>
              <a:t>nomally</a:t>
            </a:r>
            <a:r>
              <a:rPr lang="en-US" sz="1800" dirty="0"/>
              <a:t> [sic] don’t read CD’s stuff but was scanning today and realized that he had made a big mistake.  His “money-grubbing Jewish SCUM” comment is too much.  This anti Semitism cannot continue.  I am immediately reporting this and hope others do too.  CD finally slipped up.  It isn’t the company he is trashing it is their ethnic makeup.</a:t>
            </a:r>
          </a:p>
          <a:p>
            <a:pPr>
              <a:lnSpc>
                <a:spcPct val="80000"/>
              </a:lnSpc>
            </a:pPr>
            <a:r>
              <a:rPr lang="en-US" sz="1800" dirty="0"/>
              <a:t>THIS CANNOT STAND!</a:t>
            </a:r>
            <a:endParaRPr lang="en-US" sz="1800" b="1" dirty="0"/>
          </a:p>
          <a:p>
            <a:pPr>
              <a:lnSpc>
                <a:spcPct val="80000"/>
              </a:lnSpc>
            </a:pPr>
            <a:r>
              <a:rPr lang="en-US" sz="1800" b="1" dirty="0"/>
              <a:t>Message #4</a:t>
            </a:r>
            <a:endParaRPr lang="en-US" sz="1800" dirty="0"/>
          </a:p>
          <a:p>
            <a:pPr>
              <a:lnSpc>
                <a:spcPct val="80000"/>
              </a:lnSpc>
            </a:pPr>
            <a:r>
              <a:rPr lang="en-US" sz="1800" dirty="0" err="1"/>
              <a:t>Klanglost</a:t>
            </a:r>
            <a:r>
              <a:rPr lang="en-US" sz="1800" dirty="0"/>
              <a:t>, YOU are Jewish SCUM</a:t>
            </a:r>
          </a:p>
          <a:p>
            <a:pPr>
              <a:lnSpc>
                <a:spcPct val="80000"/>
              </a:lnSpc>
            </a:pPr>
            <a:r>
              <a:rPr lang="en-US" sz="1800" dirty="0"/>
              <a:t>By cd_43_eighttt</a:t>
            </a:r>
          </a:p>
          <a:p>
            <a:pPr>
              <a:lnSpc>
                <a:spcPct val="80000"/>
              </a:lnSpc>
            </a:pPr>
            <a:r>
              <a:rPr lang="en-US" sz="1800" dirty="0"/>
              <a:t>(posted 2/2/00, # 7285)</a:t>
            </a:r>
          </a:p>
          <a:p>
            <a:pPr>
              <a:lnSpc>
                <a:spcPct val="80000"/>
              </a:lnSpc>
            </a:pPr>
            <a:r>
              <a:rPr lang="en-US" sz="1800" dirty="0"/>
              <a:t>MONEY-GRUBBING JEWISH SCUM, that is.</a:t>
            </a:r>
          </a:p>
          <a:p>
            <a:pPr>
              <a:lnSpc>
                <a:spcPct val="80000"/>
              </a:lnSpc>
            </a:pPr>
            <a:r>
              <a:rPr lang="en-US" sz="1800" dirty="0"/>
              <a:t>Does THAT annoy you, </a:t>
            </a:r>
            <a:r>
              <a:rPr lang="en-US" sz="1800" dirty="0" err="1"/>
              <a:t>Klanglost</a:t>
            </a:r>
            <a:r>
              <a:rPr lang="en-US" sz="1800" dirty="0"/>
              <a:t>?</a:t>
            </a:r>
          </a:p>
          <a:p>
            <a:pPr>
              <a:lnSpc>
                <a:spcPct val="80000"/>
              </a:lnSpc>
            </a:pPr>
            <a:r>
              <a:rPr lang="en-US" sz="1800" dirty="0"/>
              <a:t>Does THAT really piss you off?</a:t>
            </a:r>
          </a:p>
          <a:p>
            <a:pPr>
              <a:lnSpc>
                <a:spcPct val="80000"/>
              </a:lnSpc>
            </a:pPr>
            <a:r>
              <a:rPr lang="en-US" sz="1800" dirty="0"/>
              <a:t>Do I fill you with the hate of a thousand NAZIs?</a:t>
            </a:r>
          </a:p>
          <a:p>
            <a:pPr>
              <a:lnSpc>
                <a:spcPct val="80000"/>
              </a:lnSpc>
            </a:pPr>
            <a:r>
              <a:rPr lang="en-US" sz="1800" dirty="0"/>
              <a:t>Do you wish you could reach through your computer and strangle the life out of me?</a:t>
            </a:r>
          </a:p>
          <a:p>
            <a:pPr>
              <a:lnSpc>
                <a:spcPct val="80000"/>
              </a:lnSpc>
            </a:pPr>
            <a:r>
              <a:rPr lang="en-US" sz="1800" dirty="0"/>
              <a:t>If so, PLEASE STAY AND POST MORE!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92162"/>
          </a:xfrm>
        </p:spPr>
        <p:txBody>
          <a:bodyPr/>
          <a:lstStyle/>
          <a:p>
            <a:r>
              <a:rPr lang="en-US" dirty="0"/>
              <a:t>Financial Impacts</a:t>
            </a:r>
          </a:p>
        </p:txBody>
      </p:sp>
      <p:sp>
        <p:nvSpPr>
          <p:cNvPr id="6147" name="Rectangle 3"/>
          <p:cNvSpPr>
            <a:spLocks noGrp="1" noChangeArrowheads="1"/>
          </p:cNvSpPr>
          <p:nvPr>
            <p:ph idx="1"/>
          </p:nvPr>
        </p:nvSpPr>
        <p:spPr>
          <a:xfrm>
            <a:off x="228600" y="1447800"/>
            <a:ext cx="8763000" cy="5257800"/>
          </a:xfrm>
        </p:spPr>
        <p:txBody>
          <a:bodyPr/>
          <a:lstStyle/>
          <a:p>
            <a:r>
              <a:rPr lang="en-US" sz="2800" dirty="0"/>
              <a:t>These messages appeared while </a:t>
            </a:r>
            <a:r>
              <a:rPr lang="en-US" sz="2800" dirty="0" err="1"/>
              <a:t>Biomatrix</a:t>
            </a:r>
            <a:r>
              <a:rPr lang="en-US" sz="2800" dirty="0"/>
              <a:t> was undergoing turbulent financial transitions</a:t>
            </a:r>
          </a:p>
          <a:p>
            <a:pPr lvl="1"/>
            <a:r>
              <a:rPr lang="en-US" sz="2500" dirty="0"/>
              <a:t>Shareholder suits over withholding financially relevant information</a:t>
            </a:r>
          </a:p>
          <a:p>
            <a:endParaRPr lang="en-US" sz="2800" dirty="0"/>
          </a:p>
          <a:p>
            <a:r>
              <a:rPr lang="en-US" sz="2800" dirty="0" err="1"/>
              <a:t>Genzyme</a:t>
            </a:r>
            <a:r>
              <a:rPr lang="en-US" sz="2800" dirty="0"/>
              <a:t> announced its intention to buy </a:t>
            </a:r>
            <a:r>
              <a:rPr lang="en-US" sz="2800" dirty="0" err="1"/>
              <a:t>Biomatrix</a:t>
            </a:r>
            <a:r>
              <a:rPr lang="en-US" sz="2800" dirty="0"/>
              <a:t> in March 2000</a:t>
            </a:r>
          </a:p>
          <a:p>
            <a:endParaRPr lang="en-US" sz="2800" dirty="0"/>
          </a:p>
          <a:p>
            <a:r>
              <a:rPr lang="en-US" sz="2800" dirty="0" err="1"/>
              <a:t>Biomatrix</a:t>
            </a:r>
            <a:r>
              <a:rPr lang="en-US" sz="2800" dirty="0"/>
              <a:t> stock dropped from $35 to $21 after the messages started to appear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US"/>
              <a:t>Did the negative postings cause financial harm?</a:t>
            </a:r>
          </a:p>
        </p:txBody>
      </p:sp>
      <p:sp>
        <p:nvSpPr>
          <p:cNvPr id="74755" name="Rectangle 3"/>
          <p:cNvSpPr>
            <a:spLocks noGrp="1" noChangeArrowheads="1"/>
          </p:cNvSpPr>
          <p:nvPr>
            <p:ph idx="1"/>
          </p:nvPr>
        </p:nvSpPr>
        <p:spPr>
          <a:xfrm>
            <a:off x="457200" y="2017713"/>
            <a:ext cx="8497888" cy="4459287"/>
          </a:xfrm>
        </p:spPr>
        <p:txBody>
          <a:bodyPr/>
          <a:lstStyle/>
          <a:p>
            <a:pPr>
              <a:lnSpc>
                <a:spcPct val="80000"/>
              </a:lnSpc>
              <a:buFont typeface="Wingdings" pitchFamily="2" charset="2"/>
              <a:buNone/>
            </a:pPr>
            <a:endParaRPr lang="en-US" sz="2900"/>
          </a:p>
          <a:p>
            <a:pPr>
              <a:lnSpc>
                <a:spcPct val="80000"/>
              </a:lnSpc>
            </a:pPr>
            <a:r>
              <a:rPr lang="en-US" sz="2900"/>
              <a:t>Precedents indicate that this drop could have been caused by negative information posted at Yahoo</a:t>
            </a:r>
          </a:p>
          <a:p>
            <a:pPr>
              <a:lnSpc>
                <a:spcPct val="80000"/>
              </a:lnSpc>
              <a:buFont typeface="Wingdings" pitchFamily="2" charset="2"/>
              <a:buNone/>
            </a:pPr>
            <a:endParaRPr lang="en-US" sz="2900"/>
          </a:p>
          <a:p>
            <a:pPr>
              <a:lnSpc>
                <a:spcPct val="80000"/>
              </a:lnSpc>
            </a:pPr>
            <a:r>
              <a:rPr lang="en-US" sz="2900"/>
              <a:t>Value of Emulex dropped $61 in 16 minutes when false rumors spread online that they were under SEC investigation</a:t>
            </a:r>
          </a:p>
          <a:p>
            <a:pPr>
              <a:lnSpc>
                <a:spcPct val="80000"/>
              </a:lnSpc>
              <a:buFont typeface="Wingdings" pitchFamily="2" charset="2"/>
              <a:buNone/>
            </a:pPr>
            <a:endParaRPr lang="en-US" sz="2900"/>
          </a:p>
          <a:p>
            <a:pPr>
              <a:lnSpc>
                <a:spcPct val="80000"/>
              </a:lnSpc>
            </a:pPr>
            <a:r>
              <a:rPr lang="en-US" sz="2900"/>
              <a:t>However SEC reports filed by Biomatrix show other problems that could have led to drop</a:t>
            </a:r>
            <a:endParaRPr lang="en-US" sz="2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52400"/>
            <a:ext cx="7848600" cy="838200"/>
          </a:xfrm>
        </p:spPr>
        <p:txBody>
          <a:bodyPr/>
          <a:lstStyle/>
          <a:p>
            <a:r>
              <a:rPr lang="en-US" sz="3600"/>
              <a:t>Motivation of Message Senders</a:t>
            </a:r>
            <a:r>
              <a:rPr lang="en-US" sz="4000"/>
              <a:t> </a:t>
            </a:r>
          </a:p>
        </p:txBody>
      </p:sp>
      <p:sp>
        <p:nvSpPr>
          <p:cNvPr id="7171" name="Rectangle 3"/>
          <p:cNvSpPr>
            <a:spLocks noGrp="1" noChangeArrowheads="1"/>
          </p:cNvSpPr>
          <p:nvPr>
            <p:ph idx="1"/>
          </p:nvPr>
        </p:nvSpPr>
        <p:spPr>
          <a:xfrm>
            <a:off x="457200" y="1524000"/>
            <a:ext cx="8229600" cy="5029200"/>
          </a:xfrm>
        </p:spPr>
        <p:txBody>
          <a:bodyPr/>
          <a:lstStyle/>
          <a:p>
            <a:pPr>
              <a:lnSpc>
                <a:spcPct val="80000"/>
              </a:lnSpc>
            </a:pPr>
            <a:r>
              <a:rPr lang="en-US" sz="2800"/>
              <a:t>Revenge</a:t>
            </a:r>
          </a:p>
          <a:p>
            <a:pPr lvl="1">
              <a:lnSpc>
                <a:spcPct val="80000"/>
              </a:lnSpc>
            </a:pPr>
            <a:r>
              <a:rPr lang="en-US" sz="2500"/>
              <a:t>Two of three individuals posting messages against Biomatrix were former employees</a:t>
            </a:r>
          </a:p>
          <a:p>
            <a:pPr>
              <a:lnSpc>
                <a:spcPct val="80000"/>
              </a:lnSpc>
            </a:pPr>
            <a:endParaRPr lang="en-US" sz="2800"/>
          </a:p>
          <a:p>
            <a:pPr>
              <a:lnSpc>
                <a:spcPct val="80000"/>
              </a:lnSpc>
            </a:pPr>
            <a:r>
              <a:rPr lang="en-US" sz="2800"/>
              <a:t>Short selling</a:t>
            </a:r>
          </a:p>
          <a:p>
            <a:pPr lvl="1">
              <a:lnSpc>
                <a:spcPct val="80000"/>
              </a:lnSpc>
            </a:pPr>
            <a:r>
              <a:rPr lang="en-US" sz="2500"/>
              <a:t>A practice, illegal in certain variations, that allows individuals to profit from a </a:t>
            </a:r>
            <a:r>
              <a:rPr lang="en-US" sz="2500" b="1">
                <a:solidFill>
                  <a:schemeClr val="hlink"/>
                </a:solidFill>
              </a:rPr>
              <a:t>drop</a:t>
            </a:r>
            <a:r>
              <a:rPr lang="en-US" sz="2500"/>
              <a:t> in stock prices</a:t>
            </a:r>
          </a:p>
          <a:p>
            <a:pPr lvl="1">
              <a:lnSpc>
                <a:spcPct val="80000"/>
              </a:lnSpc>
            </a:pPr>
            <a:endParaRPr lang="en-US" sz="2500"/>
          </a:p>
          <a:p>
            <a:pPr>
              <a:lnSpc>
                <a:spcPct val="80000"/>
              </a:lnSpc>
            </a:pPr>
            <a:r>
              <a:rPr lang="en-US" sz="2800"/>
              <a:t>Flaming</a:t>
            </a:r>
          </a:p>
          <a:p>
            <a:pPr lvl="1">
              <a:lnSpc>
                <a:spcPct val="80000"/>
              </a:lnSpc>
            </a:pPr>
            <a:r>
              <a:rPr lang="en-US" sz="2500"/>
              <a:t>An aggressive, insulting, often obscene communication style used in cyber space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768350"/>
          </a:xfrm>
        </p:spPr>
        <p:txBody>
          <a:bodyPr/>
          <a:lstStyle/>
          <a:p>
            <a:r>
              <a:rPr lang="en-US" sz="4000" dirty="0"/>
              <a:t>Short Selling: Third Circuit</a:t>
            </a:r>
          </a:p>
        </p:txBody>
      </p:sp>
      <p:sp>
        <p:nvSpPr>
          <p:cNvPr id="39939" name="Rectangle 3"/>
          <p:cNvSpPr>
            <a:spLocks noGrp="1" noChangeArrowheads="1"/>
          </p:cNvSpPr>
          <p:nvPr>
            <p:ph idx="1"/>
          </p:nvPr>
        </p:nvSpPr>
        <p:spPr>
          <a:xfrm>
            <a:off x="152400" y="838200"/>
            <a:ext cx="8991600" cy="6019800"/>
          </a:xfrm>
        </p:spPr>
        <p:txBody>
          <a:bodyPr>
            <a:normAutofit lnSpcReduction="10000"/>
          </a:bodyPr>
          <a:lstStyle/>
          <a:p>
            <a:pPr>
              <a:lnSpc>
                <a:spcPct val="80000"/>
              </a:lnSpc>
            </a:pPr>
            <a:r>
              <a:rPr lang="en-US" dirty="0" err="1"/>
              <a:t>Zlotnick</a:t>
            </a:r>
            <a:r>
              <a:rPr lang="en-US" dirty="0"/>
              <a:t> v. Tie </a:t>
            </a:r>
            <a:r>
              <a:rPr lang="en-US" dirty="0" err="1"/>
              <a:t>Communicatons</a:t>
            </a:r>
            <a:r>
              <a:rPr lang="en-US" dirty="0"/>
              <a:t>, 86 F.2d 818,820 (3</a:t>
            </a:r>
            <a:r>
              <a:rPr lang="en-US" baseline="30000" dirty="0"/>
              <a:t>rd</a:t>
            </a:r>
            <a:r>
              <a:rPr lang="en-US" dirty="0"/>
              <a:t> Cir. 1988)</a:t>
            </a:r>
          </a:p>
          <a:p>
            <a:pPr>
              <a:lnSpc>
                <a:spcPct val="80000"/>
              </a:lnSpc>
            </a:pPr>
            <a:endParaRPr lang="en-US" sz="900" dirty="0"/>
          </a:p>
          <a:p>
            <a:pPr>
              <a:lnSpc>
                <a:spcPct val="80000"/>
              </a:lnSpc>
            </a:pPr>
            <a:r>
              <a:rPr lang="en-US" sz="2400" dirty="0"/>
              <a:t>Where the traditional investor seeks to profit by trading a stock the value of which he expects to rise, the short seller seeks to profit by trading stocks which he expects to </a:t>
            </a:r>
            <a:r>
              <a:rPr lang="en-US" sz="2400" dirty="0">
                <a:solidFill>
                  <a:schemeClr val="hlink"/>
                </a:solidFill>
              </a:rPr>
              <a:t>decline in value</a:t>
            </a:r>
            <a:r>
              <a:rPr lang="en-US" sz="2400" dirty="0"/>
              <a:t>….Short selling is accomplished by selling stock which the investor does not yet own; normally this is done by borrowing shares from a broker at an agreed upon fee or rate of interest.  At this point, the investor’s commitment to the buyer of the stock is complete; the buyer has his shares and the short seller his purchase price.  The short seller is obligated, however, to buy an equivalent number of shares in order to return the borrowed shares.  In theory, the short seller makes this covering purchase using the funds he received from selling the borrowed stock.  Herein lies the short seller’s potential for profit: </a:t>
            </a:r>
            <a:r>
              <a:rPr lang="en-US" sz="2400" dirty="0">
                <a:solidFill>
                  <a:schemeClr val="hlink"/>
                </a:solidFill>
              </a:rPr>
              <a:t>if the price of the stock declines after the short sale</a:t>
            </a:r>
            <a:r>
              <a:rPr lang="en-US" sz="2400" dirty="0"/>
              <a:t>, he does not need all the funds to make his covering purchase; the short seller then pockets the difference.  On the other hand, there is no limit to the short seller’s potential loss: if the price of the stock rises, so too does the short seller’s loss, and since there is no cap to the stock’s price, there is no limitation on the short seller’s risk.  There is no time limit on this obligation to cover.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152400"/>
            <a:ext cx="8229600" cy="1143000"/>
          </a:xfrm>
        </p:spPr>
        <p:txBody>
          <a:bodyPr/>
          <a:lstStyle/>
          <a:p>
            <a:r>
              <a:rPr lang="en-US"/>
              <a:t>How to profit from Short Selling</a:t>
            </a:r>
          </a:p>
        </p:txBody>
      </p:sp>
      <p:sp>
        <p:nvSpPr>
          <p:cNvPr id="66563" name="Rectangle 3"/>
          <p:cNvSpPr>
            <a:spLocks noGrp="1" noChangeArrowheads="1"/>
          </p:cNvSpPr>
          <p:nvPr>
            <p:ph idx="1"/>
          </p:nvPr>
        </p:nvSpPr>
        <p:spPr>
          <a:xfrm>
            <a:off x="0" y="1828800"/>
            <a:ext cx="9144000" cy="4800600"/>
          </a:xfrm>
        </p:spPr>
        <p:txBody>
          <a:bodyPr/>
          <a:lstStyle/>
          <a:p>
            <a:pPr marL="609600" indent="-609600"/>
            <a:r>
              <a:rPr lang="en-US"/>
              <a:t>Borrow 100 shares of X from dealer A at T1 (say Monday, October 4, 2004).  X is worth $10 a share </a:t>
            </a:r>
            <a:r>
              <a:rPr lang="en-US" i="1"/>
              <a:t>at this time</a:t>
            </a:r>
            <a:r>
              <a:rPr lang="en-US"/>
              <a:t> so 100 shares of X is worth $1000.</a:t>
            </a:r>
          </a:p>
          <a:p>
            <a:pPr marL="609600" indent="-609600"/>
            <a:endParaRPr lang="en-US"/>
          </a:p>
          <a:p>
            <a:pPr marL="609600" indent="-609600"/>
            <a:r>
              <a:rPr lang="en-US"/>
              <a:t>Immediately sell these 100 borrowed shares of X at its market value of $10 per share for $1000.  This still occurs within time frame, T1.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How to profit from Short Selling</a:t>
            </a:r>
          </a:p>
        </p:txBody>
      </p:sp>
      <p:sp>
        <p:nvSpPr>
          <p:cNvPr id="110595" name="Rectangle 3"/>
          <p:cNvSpPr>
            <a:spLocks noGrp="1" noChangeArrowheads="1"/>
          </p:cNvSpPr>
          <p:nvPr>
            <p:ph idx="1"/>
          </p:nvPr>
        </p:nvSpPr>
        <p:spPr>
          <a:xfrm>
            <a:off x="457200" y="1981200"/>
            <a:ext cx="8229600" cy="4572000"/>
          </a:xfrm>
        </p:spPr>
        <p:txBody>
          <a:bodyPr/>
          <a:lstStyle/>
          <a:p>
            <a:pPr>
              <a:lnSpc>
                <a:spcPct val="80000"/>
              </a:lnSpc>
            </a:pPr>
            <a:r>
              <a:rPr lang="en-US" sz="2800"/>
              <a:t>By spreading false rumors about X on the Internet, lower the price of X to $9 a share.</a:t>
            </a:r>
          </a:p>
          <a:p>
            <a:pPr>
              <a:lnSpc>
                <a:spcPct val="80000"/>
              </a:lnSpc>
            </a:pPr>
            <a:endParaRPr lang="en-US" sz="2800"/>
          </a:p>
          <a:p>
            <a:pPr>
              <a:lnSpc>
                <a:spcPct val="80000"/>
              </a:lnSpc>
            </a:pPr>
            <a:r>
              <a:rPr lang="en-US" sz="2800"/>
              <a:t>Post a message in a discussion forum…</a:t>
            </a:r>
          </a:p>
          <a:p>
            <a:pPr>
              <a:lnSpc>
                <a:spcPct val="80000"/>
              </a:lnSpc>
            </a:pPr>
            <a:endParaRPr lang="en-US" sz="2800"/>
          </a:p>
          <a:p>
            <a:pPr>
              <a:lnSpc>
                <a:spcPct val="80000"/>
              </a:lnSpc>
            </a:pPr>
            <a:r>
              <a:rPr lang="en-US" sz="2800"/>
              <a:t>By c_smear</a:t>
            </a:r>
          </a:p>
          <a:p>
            <a:pPr>
              <a:lnSpc>
                <a:spcPct val="80000"/>
              </a:lnSpc>
            </a:pPr>
            <a:endParaRPr lang="en-US" sz="2800"/>
          </a:p>
          <a:p>
            <a:pPr>
              <a:lnSpc>
                <a:spcPct val="80000"/>
              </a:lnSpc>
            </a:pPr>
            <a:r>
              <a:rPr lang="en-US" sz="2800"/>
              <a:t>All people who run corporation X are lying thieves OUT TO STEAL YOUR MONEY.  They also DRESS FUNNY too.  So SHUN THEM LIKE THE PLAGUE!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How to profit from Short Selling</a:t>
            </a:r>
          </a:p>
        </p:txBody>
      </p:sp>
      <p:sp>
        <p:nvSpPr>
          <p:cNvPr id="111619" name="Rectangle 3"/>
          <p:cNvSpPr>
            <a:spLocks noGrp="1" noChangeArrowheads="1"/>
          </p:cNvSpPr>
          <p:nvPr>
            <p:ph idx="1"/>
          </p:nvPr>
        </p:nvSpPr>
        <p:spPr>
          <a:xfrm>
            <a:off x="457200" y="1447800"/>
            <a:ext cx="8229600" cy="5029200"/>
          </a:xfrm>
        </p:spPr>
        <p:txBody>
          <a:bodyPr/>
          <a:lstStyle/>
          <a:p>
            <a:pPr>
              <a:lnSpc>
                <a:spcPct val="90000"/>
              </a:lnSpc>
            </a:pPr>
            <a:r>
              <a:rPr lang="en-US" sz="2800" dirty="0"/>
              <a:t>Buy back the 100 shares of X at T2 (say Thursday, November 4, 2004) at its new value of nine dollars a share for a total of nine hundred dollars.</a:t>
            </a:r>
          </a:p>
          <a:p>
            <a:pPr>
              <a:lnSpc>
                <a:spcPct val="90000"/>
              </a:lnSpc>
            </a:pPr>
            <a:endParaRPr lang="en-US" sz="900" dirty="0"/>
          </a:p>
          <a:p>
            <a:pPr>
              <a:lnSpc>
                <a:spcPct val="90000"/>
              </a:lnSpc>
            </a:pPr>
            <a:r>
              <a:rPr lang="en-US" sz="2800" dirty="0"/>
              <a:t>Give the 100 shares of X back to dealer A</a:t>
            </a:r>
            <a:r>
              <a:rPr lang="en-US" sz="2400" dirty="0"/>
              <a:t>.</a:t>
            </a:r>
          </a:p>
          <a:p>
            <a:pPr>
              <a:lnSpc>
                <a:spcPct val="90000"/>
              </a:lnSpc>
            </a:pPr>
            <a:endParaRPr lang="en-US" sz="900" dirty="0"/>
          </a:p>
          <a:p>
            <a:pPr>
              <a:lnSpc>
                <a:spcPct val="90000"/>
              </a:lnSpc>
            </a:pPr>
            <a:r>
              <a:rPr lang="en-US" sz="2800" dirty="0"/>
              <a:t>Pocket the difference between the value of 100 shares of X at T1 (one thousand dollars) and its value at T2 (nine hundred dollars).  </a:t>
            </a:r>
          </a:p>
          <a:p>
            <a:pPr>
              <a:lnSpc>
                <a:spcPct val="90000"/>
              </a:lnSpc>
            </a:pPr>
            <a:endParaRPr lang="en-US" sz="900" dirty="0"/>
          </a:p>
          <a:p>
            <a:pPr>
              <a:lnSpc>
                <a:spcPct val="90000"/>
              </a:lnSpc>
            </a:pPr>
            <a:r>
              <a:rPr lang="en-US" sz="2800" dirty="0"/>
              <a:t>Congratulations!  Short selling has just earned you a 100 dollars.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ctrTitle"/>
          </p:nvPr>
        </p:nvSpPr>
        <p:spPr>
          <a:xfrm>
            <a:off x="685800" y="2209800"/>
            <a:ext cx="7772400" cy="1828800"/>
          </a:xfrm>
        </p:spPr>
        <p:txBody>
          <a:bodyPr/>
          <a:lstStyle/>
          <a:p>
            <a:r>
              <a:rPr lang="en-US" sz="4800"/>
              <a:t>Of course, defamation is illegal</a:t>
            </a:r>
          </a:p>
        </p:txBody>
      </p:sp>
      <p:sp>
        <p:nvSpPr>
          <p:cNvPr id="108549" name="Rectangle 5"/>
          <p:cNvSpPr>
            <a:spLocks noGrp="1" noChangeArrowheads="1"/>
          </p:cNvSpPr>
          <p:nvPr>
            <p:ph type="subTitle" idx="1"/>
          </p:nvPr>
        </p:nvSpPr>
        <p:spPr>
          <a:xfrm>
            <a:off x="1524000" y="4495800"/>
            <a:ext cx="6400800" cy="1752600"/>
          </a:xfrm>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838200"/>
          </a:xfrm>
        </p:spPr>
        <p:txBody>
          <a:bodyPr/>
          <a:lstStyle/>
          <a:p>
            <a:r>
              <a:rPr lang="en-US"/>
              <a:t>The Legal Trail: Part 1 </a:t>
            </a:r>
          </a:p>
        </p:txBody>
      </p:sp>
      <p:sp>
        <p:nvSpPr>
          <p:cNvPr id="9219" name="Rectangle 3"/>
          <p:cNvSpPr>
            <a:spLocks noGrp="1" noChangeArrowheads="1"/>
          </p:cNvSpPr>
          <p:nvPr>
            <p:ph idx="1"/>
          </p:nvPr>
        </p:nvSpPr>
        <p:spPr>
          <a:xfrm>
            <a:off x="457200" y="2133600"/>
            <a:ext cx="8229600" cy="4572000"/>
          </a:xfrm>
        </p:spPr>
        <p:txBody>
          <a:bodyPr/>
          <a:lstStyle/>
          <a:p>
            <a:pPr>
              <a:lnSpc>
                <a:spcPct val="90000"/>
              </a:lnSpc>
            </a:pPr>
            <a:r>
              <a:rPr lang="en-US" sz="2800"/>
              <a:t>Biomatrix, Balazs &amp; Janet Denlinger (plaintiffs), initiated John Doe lawsuit for defamation</a:t>
            </a:r>
          </a:p>
          <a:p>
            <a:pPr>
              <a:lnSpc>
                <a:spcPct val="90000"/>
              </a:lnSpc>
            </a:pPr>
            <a:endParaRPr lang="en-US" sz="2800"/>
          </a:p>
          <a:p>
            <a:pPr lvl="1">
              <a:lnSpc>
                <a:spcPct val="90000"/>
              </a:lnSpc>
            </a:pPr>
            <a:r>
              <a:rPr lang="en-US"/>
              <a:t>Called “John Doe” because targets are unknown (posters operated under anonymity of user names)</a:t>
            </a:r>
          </a:p>
          <a:p>
            <a:pPr lvl="1">
              <a:lnSpc>
                <a:spcPct val="90000"/>
              </a:lnSpc>
            </a:pPr>
            <a:endParaRPr lang="en-US"/>
          </a:p>
          <a:p>
            <a:pPr lvl="1">
              <a:lnSpc>
                <a:spcPct val="90000"/>
              </a:lnSpc>
            </a:pPr>
            <a:r>
              <a:rPr lang="en-US"/>
              <a:t>Plaintiffs demonstrated to a judge sufficient cause for defamation resulting from anonymous messages displayed at Yahoo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ctrTitle"/>
          </p:nvPr>
        </p:nvSpPr>
        <p:spPr/>
        <p:txBody>
          <a:bodyPr/>
          <a:lstStyle/>
          <a:p>
            <a:r>
              <a:rPr lang="en-US"/>
              <a:t>Some things to think about…</a:t>
            </a:r>
          </a:p>
        </p:txBody>
      </p:sp>
      <p:sp>
        <p:nvSpPr>
          <p:cNvPr id="96261" name="Rectangle 5"/>
          <p:cNvSpPr>
            <a:spLocks noGrp="1" noChangeArrowheads="1"/>
          </p:cNvSpPr>
          <p:nvPr>
            <p:ph type="subTitle" idx="1"/>
          </p:nvPr>
        </p:nvSpPr>
        <p:spPr/>
        <p:txBody>
          <a:bodyPr/>
          <a:lstStyle/>
          <a:p>
            <a:r>
              <a:rPr lang="en-US"/>
              <a:t>before we get started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The Legal Trail: Part 2</a:t>
            </a:r>
          </a:p>
        </p:txBody>
      </p:sp>
      <p:sp>
        <p:nvSpPr>
          <p:cNvPr id="67587" name="Rectangle 3"/>
          <p:cNvSpPr>
            <a:spLocks noGrp="1" noChangeArrowheads="1"/>
          </p:cNvSpPr>
          <p:nvPr>
            <p:ph idx="1"/>
          </p:nvPr>
        </p:nvSpPr>
        <p:spPr>
          <a:xfrm>
            <a:off x="457200" y="2057400"/>
            <a:ext cx="8497888" cy="4495800"/>
          </a:xfrm>
        </p:spPr>
        <p:txBody>
          <a:bodyPr/>
          <a:lstStyle/>
          <a:p>
            <a:r>
              <a:rPr lang="en-US"/>
              <a:t>Court ordered Yahoo to reveal the real identities behind BMX user names</a:t>
            </a:r>
          </a:p>
          <a:p>
            <a:endParaRPr lang="en-US"/>
          </a:p>
          <a:p>
            <a:r>
              <a:rPr lang="en-US"/>
              <a:t>Raymond Costanzo and Ephraim Morris are former employees of Biomatrix</a:t>
            </a:r>
          </a:p>
          <a:p>
            <a:endParaRPr lang="en-US"/>
          </a:p>
          <a:p>
            <a:r>
              <a:rPr lang="en-US"/>
              <a:t>Richard Costanzo, twin brother of Raymond, was third message poster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The Legal Trail: Part 3</a:t>
            </a:r>
          </a:p>
        </p:txBody>
      </p:sp>
      <p:sp>
        <p:nvSpPr>
          <p:cNvPr id="68611" name="Rectangle 3"/>
          <p:cNvSpPr>
            <a:spLocks noGrp="1" noChangeArrowheads="1"/>
          </p:cNvSpPr>
          <p:nvPr>
            <p:ph idx="1"/>
          </p:nvPr>
        </p:nvSpPr>
        <p:spPr>
          <a:xfrm>
            <a:off x="533400" y="2017713"/>
            <a:ext cx="8421688" cy="4459287"/>
          </a:xfrm>
        </p:spPr>
        <p:txBody>
          <a:bodyPr/>
          <a:lstStyle/>
          <a:p>
            <a:r>
              <a:rPr lang="en-US"/>
              <a:t>Biomatrix, Balazs and Denlinger then sued Raymond &amp; Richard Costanzo and Ephraim Morris for defamation</a:t>
            </a:r>
          </a:p>
          <a:p>
            <a:endParaRPr lang="en-US"/>
          </a:p>
          <a:p>
            <a:r>
              <a:rPr lang="en-US"/>
              <a:t>Court granted summary judgment</a:t>
            </a:r>
          </a:p>
          <a:p>
            <a:endParaRPr lang="en-US"/>
          </a:p>
          <a:p>
            <a:r>
              <a:rPr lang="en-US"/>
              <a:t>Costanzos and Morris found guilty of defamation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a:t>Legal Procedure Raises Concerns for Civil Rights</a:t>
            </a:r>
          </a:p>
        </p:txBody>
      </p:sp>
      <p:sp>
        <p:nvSpPr>
          <p:cNvPr id="69635" name="Rectangle 3"/>
          <p:cNvSpPr>
            <a:spLocks noGrp="1" noChangeArrowheads="1"/>
          </p:cNvSpPr>
          <p:nvPr>
            <p:ph idx="1"/>
          </p:nvPr>
        </p:nvSpPr>
        <p:spPr>
          <a:xfrm>
            <a:off x="228600" y="2017713"/>
            <a:ext cx="8726488" cy="4459287"/>
          </a:xfrm>
        </p:spPr>
        <p:txBody>
          <a:bodyPr/>
          <a:lstStyle/>
          <a:p>
            <a:pPr>
              <a:lnSpc>
                <a:spcPct val="90000"/>
              </a:lnSpc>
            </a:pPr>
            <a:r>
              <a:rPr lang="en-US" sz="2800"/>
              <a:t>Anonymity protects free speech over the Internet</a:t>
            </a:r>
          </a:p>
          <a:p>
            <a:pPr>
              <a:lnSpc>
                <a:spcPct val="90000"/>
              </a:lnSpc>
            </a:pPr>
            <a:endParaRPr lang="en-US" sz="2800"/>
          </a:p>
          <a:p>
            <a:pPr>
              <a:lnSpc>
                <a:spcPct val="90000"/>
              </a:lnSpc>
            </a:pPr>
            <a:r>
              <a:rPr lang="en-US" sz="2800"/>
              <a:t>John Doe lawsuits could be misused by companies to attack legitimate whistle blowers</a:t>
            </a:r>
          </a:p>
          <a:p>
            <a:pPr lvl="1">
              <a:lnSpc>
                <a:spcPct val="90000"/>
              </a:lnSpc>
            </a:pPr>
            <a:r>
              <a:rPr lang="en-US" sz="2400"/>
              <a:t>“</a:t>
            </a:r>
            <a:r>
              <a:rPr lang="en-US" sz="2400" b="1">
                <a:solidFill>
                  <a:schemeClr val="folHlink"/>
                </a:solidFill>
              </a:rPr>
              <a:t>Shoot the messenger</a:t>
            </a:r>
            <a:r>
              <a:rPr lang="en-US" sz="2400"/>
              <a:t>”</a:t>
            </a:r>
          </a:p>
          <a:p>
            <a:pPr>
              <a:lnSpc>
                <a:spcPct val="90000"/>
              </a:lnSpc>
            </a:pPr>
            <a:endParaRPr lang="en-US" sz="2800"/>
          </a:p>
          <a:p>
            <a:pPr>
              <a:lnSpc>
                <a:spcPct val="90000"/>
              </a:lnSpc>
            </a:pPr>
            <a:r>
              <a:rPr lang="en-US" sz="2800"/>
              <a:t>Hence rights of defendants (those accused of defamation) must be balanced against rights of plaintiffs (those who claim to have suffered defamation)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50938" y="152400"/>
            <a:ext cx="7793037" cy="1219200"/>
          </a:xfrm>
        </p:spPr>
        <p:txBody>
          <a:bodyPr>
            <a:normAutofit fontScale="90000"/>
          </a:bodyPr>
          <a:lstStyle/>
          <a:p>
            <a:r>
              <a:rPr lang="en-US" sz="4000"/>
              <a:t>Amicus Curiae filed by parties concerned about civil rights </a:t>
            </a:r>
          </a:p>
        </p:txBody>
      </p:sp>
      <p:sp>
        <p:nvSpPr>
          <p:cNvPr id="29699" name="Rectangle 3"/>
          <p:cNvSpPr>
            <a:spLocks noGrp="1" noChangeArrowheads="1"/>
          </p:cNvSpPr>
          <p:nvPr>
            <p:ph idx="1"/>
          </p:nvPr>
        </p:nvSpPr>
        <p:spPr>
          <a:xfrm>
            <a:off x="152400" y="1676400"/>
            <a:ext cx="8763000" cy="5029200"/>
          </a:xfrm>
        </p:spPr>
        <p:txBody>
          <a:bodyPr/>
          <a:lstStyle/>
          <a:p>
            <a:pPr>
              <a:lnSpc>
                <a:spcPct val="80000"/>
              </a:lnSpc>
            </a:pPr>
            <a:r>
              <a:rPr lang="en-US" sz="2000" dirty="0"/>
              <a:t>Additional requirements for uncovering real identities under cyber identities:</a:t>
            </a:r>
          </a:p>
          <a:p>
            <a:pPr>
              <a:lnSpc>
                <a:spcPct val="80000"/>
              </a:lnSpc>
            </a:pPr>
            <a:endParaRPr lang="en-US" sz="2000" dirty="0"/>
          </a:p>
          <a:p>
            <a:pPr lvl="1">
              <a:lnSpc>
                <a:spcPct val="80000"/>
              </a:lnSpc>
            </a:pPr>
            <a:r>
              <a:rPr lang="en-US" sz="1900" dirty="0"/>
              <a:t>Provide </a:t>
            </a:r>
            <a:r>
              <a:rPr lang="en-US" sz="1900" dirty="0">
                <a:solidFill>
                  <a:schemeClr val="folHlink"/>
                </a:solidFill>
              </a:rPr>
              <a:t>notice</a:t>
            </a:r>
            <a:r>
              <a:rPr lang="en-US" sz="1900" dirty="0"/>
              <a:t> to the potential defendant and allow him/her an opportunity to construct a defense</a:t>
            </a:r>
          </a:p>
          <a:p>
            <a:pPr lvl="1">
              <a:lnSpc>
                <a:spcPct val="80000"/>
              </a:lnSpc>
            </a:pPr>
            <a:endParaRPr lang="en-US" sz="1900" dirty="0"/>
          </a:p>
          <a:p>
            <a:pPr lvl="1">
              <a:lnSpc>
                <a:spcPct val="80000"/>
              </a:lnSpc>
            </a:pPr>
            <a:r>
              <a:rPr lang="en-US" sz="1900" dirty="0"/>
              <a:t>Require the plaintiff to </a:t>
            </a:r>
            <a:r>
              <a:rPr lang="en-US" sz="1900" dirty="0">
                <a:solidFill>
                  <a:schemeClr val="folHlink"/>
                </a:solidFill>
              </a:rPr>
              <a:t>specify</a:t>
            </a:r>
            <a:r>
              <a:rPr lang="en-US" sz="1900" dirty="0"/>
              <a:t> the objectionable statements</a:t>
            </a:r>
          </a:p>
          <a:p>
            <a:pPr lvl="1">
              <a:lnSpc>
                <a:spcPct val="80000"/>
              </a:lnSpc>
            </a:pPr>
            <a:endParaRPr lang="en-US" sz="1900" dirty="0"/>
          </a:p>
          <a:p>
            <a:pPr lvl="1">
              <a:lnSpc>
                <a:spcPct val="80000"/>
              </a:lnSpc>
            </a:pPr>
            <a:r>
              <a:rPr lang="en-US" sz="1900" dirty="0"/>
              <a:t>Review the complaint looking for a </a:t>
            </a:r>
            <a:r>
              <a:rPr lang="en-US" sz="1900" dirty="0">
                <a:solidFill>
                  <a:schemeClr val="folHlink"/>
                </a:solidFill>
              </a:rPr>
              <a:t>valid cause</a:t>
            </a:r>
          </a:p>
          <a:p>
            <a:pPr lvl="1">
              <a:lnSpc>
                <a:spcPct val="80000"/>
              </a:lnSpc>
            </a:pPr>
            <a:endParaRPr lang="en-US" sz="1900" dirty="0"/>
          </a:p>
          <a:p>
            <a:pPr lvl="1">
              <a:lnSpc>
                <a:spcPct val="80000"/>
              </a:lnSpc>
            </a:pPr>
            <a:r>
              <a:rPr lang="en-US" sz="1900" dirty="0"/>
              <a:t>Require that the plaintiff produce </a:t>
            </a:r>
            <a:r>
              <a:rPr lang="en-US" sz="1900" dirty="0">
                <a:solidFill>
                  <a:schemeClr val="folHlink"/>
                </a:solidFill>
              </a:rPr>
              <a:t>evidence</a:t>
            </a:r>
            <a:r>
              <a:rPr lang="en-US" sz="1900" dirty="0"/>
              <a:t> for each claim</a:t>
            </a:r>
          </a:p>
          <a:p>
            <a:pPr lvl="1">
              <a:lnSpc>
                <a:spcPct val="80000"/>
              </a:lnSpc>
            </a:pPr>
            <a:endParaRPr lang="en-US" sz="1900" dirty="0"/>
          </a:p>
          <a:p>
            <a:pPr lvl="1">
              <a:lnSpc>
                <a:spcPct val="80000"/>
              </a:lnSpc>
            </a:pPr>
            <a:r>
              <a:rPr lang="en-US" sz="1900" dirty="0">
                <a:solidFill>
                  <a:schemeClr val="folHlink"/>
                </a:solidFill>
              </a:rPr>
              <a:t>Balance</a:t>
            </a:r>
            <a:r>
              <a:rPr lang="en-US" sz="1900" dirty="0"/>
              <a:t> the harms to both the plaintiff and defendant</a:t>
            </a:r>
          </a:p>
          <a:p>
            <a:pPr lvl="1">
              <a:lnSpc>
                <a:spcPct val="80000"/>
              </a:lnSpc>
            </a:pPr>
            <a:endParaRPr lang="en-US" sz="1900" dirty="0"/>
          </a:p>
          <a:p>
            <a:pPr lvl="2">
              <a:lnSpc>
                <a:spcPct val="80000"/>
              </a:lnSpc>
            </a:pPr>
            <a:r>
              <a:rPr lang="en-US" sz="1500" b="1" dirty="0">
                <a:solidFill>
                  <a:schemeClr val="hlink"/>
                </a:solidFill>
              </a:rPr>
              <a:t>Harm (defamation) to plaintiff of allowing the speech to continue</a:t>
            </a:r>
          </a:p>
          <a:p>
            <a:pPr lvl="2">
              <a:lnSpc>
                <a:spcPct val="80000"/>
              </a:lnSpc>
            </a:pPr>
            <a:r>
              <a:rPr lang="en-US" sz="1500" b="1" dirty="0">
                <a:solidFill>
                  <a:schemeClr val="hlink"/>
                </a:solidFill>
              </a:rPr>
              <a:t>Harm (loss of free speech) to the defendant losing anonymity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Internet Service Provider (ISP) Role</a:t>
            </a:r>
          </a:p>
        </p:txBody>
      </p:sp>
      <p:sp>
        <p:nvSpPr>
          <p:cNvPr id="8195" name="Rectangle 3"/>
          <p:cNvSpPr>
            <a:spLocks noGrp="1" noChangeArrowheads="1"/>
          </p:cNvSpPr>
          <p:nvPr>
            <p:ph idx="1"/>
          </p:nvPr>
        </p:nvSpPr>
        <p:spPr>
          <a:xfrm>
            <a:off x="457200" y="1219200"/>
            <a:ext cx="8229600" cy="5486400"/>
          </a:xfrm>
        </p:spPr>
        <p:txBody>
          <a:bodyPr/>
          <a:lstStyle/>
          <a:p>
            <a:pPr>
              <a:lnSpc>
                <a:spcPct val="80000"/>
              </a:lnSpc>
            </a:pPr>
            <a:r>
              <a:rPr lang="en-US" sz="2800" dirty="0"/>
              <a:t>Yahoo, the ISP, became involved in this case in two ways:</a:t>
            </a:r>
          </a:p>
          <a:p>
            <a:pPr>
              <a:lnSpc>
                <a:spcPct val="80000"/>
              </a:lnSpc>
            </a:pPr>
            <a:endParaRPr lang="en-US" sz="900" dirty="0"/>
          </a:p>
          <a:p>
            <a:pPr>
              <a:lnSpc>
                <a:spcPct val="80000"/>
              </a:lnSpc>
            </a:pPr>
            <a:r>
              <a:rPr lang="en-US" sz="2800" dirty="0"/>
              <a:t>1. The Messages appeared on a Yahoo Discussion Forum</a:t>
            </a:r>
          </a:p>
          <a:p>
            <a:pPr lvl="1">
              <a:lnSpc>
                <a:spcPct val="80000"/>
              </a:lnSpc>
            </a:pPr>
            <a:endParaRPr lang="en-US" sz="900" dirty="0"/>
          </a:p>
          <a:p>
            <a:pPr lvl="1">
              <a:lnSpc>
                <a:spcPct val="80000"/>
              </a:lnSpc>
            </a:pPr>
            <a:r>
              <a:rPr lang="en-US" sz="2400" dirty="0"/>
              <a:t>Legal distinction: publisher, common carrier, or distributor?</a:t>
            </a:r>
          </a:p>
          <a:p>
            <a:pPr lvl="1">
              <a:lnSpc>
                <a:spcPct val="80000"/>
              </a:lnSpc>
            </a:pPr>
            <a:r>
              <a:rPr lang="en-US" sz="2400" b="1" dirty="0">
                <a:solidFill>
                  <a:schemeClr val="hlink"/>
                </a:solidFill>
              </a:rPr>
              <a:t>Publisher</a:t>
            </a:r>
            <a:r>
              <a:rPr lang="en-US" sz="2400" dirty="0"/>
              <a:t> implies control and therefore responsibility for content</a:t>
            </a:r>
          </a:p>
          <a:p>
            <a:pPr lvl="1">
              <a:lnSpc>
                <a:spcPct val="80000"/>
              </a:lnSpc>
            </a:pPr>
            <a:r>
              <a:rPr lang="en-US" sz="2400" b="1" dirty="0">
                <a:solidFill>
                  <a:schemeClr val="hlink"/>
                </a:solidFill>
              </a:rPr>
              <a:t>Common Carrier</a:t>
            </a:r>
            <a:r>
              <a:rPr lang="en-US" sz="2400" dirty="0"/>
              <a:t> or </a:t>
            </a:r>
            <a:r>
              <a:rPr lang="en-US" sz="2400" b="1" dirty="0">
                <a:solidFill>
                  <a:schemeClr val="hlink"/>
                </a:solidFill>
              </a:rPr>
              <a:t>Distributor</a:t>
            </a:r>
            <a:r>
              <a:rPr lang="en-US" sz="2400" dirty="0"/>
              <a:t> does not imply control</a:t>
            </a:r>
            <a:endParaRPr lang="en-US" sz="2000" dirty="0"/>
          </a:p>
          <a:p>
            <a:pPr lvl="2">
              <a:lnSpc>
                <a:spcPct val="80000"/>
              </a:lnSpc>
            </a:pPr>
            <a:endParaRPr lang="en-US" sz="900" dirty="0"/>
          </a:p>
          <a:p>
            <a:pPr>
              <a:lnSpc>
                <a:spcPct val="80000"/>
              </a:lnSpc>
            </a:pPr>
            <a:r>
              <a:rPr lang="en-US" sz="2800" dirty="0"/>
              <a:t>2. Yahoo was issued a subpoena to reveal the identities of the users posting the negative messages</a:t>
            </a:r>
          </a:p>
          <a:p>
            <a:pPr>
              <a:lnSpc>
                <a:spcPct val="80000"/>
              </a:lnSpc>
            </a:pPr>
            <a:endParaRPr lang="en-US" sz="1050" dirty="0"/>
          </a:p>
          <a:p>
            <a:pPr lvl="1">
              <a:lnSpc>
                <a:spcPct val="80000"/>
              </a:lnSpc>
            </a:pPr>
            <a:r>
              <a:rPr lang="en-US" sz="2400" dirty="0"/>
              <a:t>Are they being forced to violate user privacy rights?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1"/>
            <a:ext cx="8229600" cy="914400"/>
          </a:xfrm>
        </p:spPr>
        <p:txBody>
          <a:bodyPr/>
          <a:lstStyle/>
          <a:p>
            <a:r>
              <a:rPr lang="en-US" dirty="0"/>
              <a:t>Yahoo Investor Warning</a:t>
            </a:r>
          </a:p>
        </p:txBody>
      </p:sp>
      <p:sp>
        <p:nvSpPr>
          <p:cNvPr id="27651" name="Rectangle 3"/>
          <p:cNvSpPr>
            <a:spLocks noGrp="1" noChangeArrowheads="1"/>
          </p:cNvSpPr>
          <p:nvPr>
            <p:ph idx="1"/>
          </p:nvPr>
        </p:nvSpPr>
        <p:spPr>
          <a:xfrm>
            <a:off x="381000" y="1295400"/>
            <a:ext cx="8458200" cy="5562600"/>
          </a:xfrm>
        </p:spPr>
        <p:txBody>
          <a:bodyPr/>
          <a:lstStyle/>
          <a:p>
            <a:pPr>
              <a:lnSpc>
                <a:spcPct val="80000"/>
              </a:lnSpc>
            </a:pPr>
            <a:r>
              <a:rPr lang="en-US" sz="2800" dirty="0"/>
              <a:t>Be Careful What You Read</a:t>
            </a:r>
          </a:p>
          <a:p>
            <a:pPr>
              <a:lnSpc>
                <a:spcPct val="80000"/>
              </a:lnSpc>
            </a:pPr>
            <a:endParaRPr lang="en-US" sz="1000" dirty="0"/>
          </a:p>
          <a:p>
            <a:pPr lvl="1">
              <a:lnSpc>
                <a:spcPct val="80000"/>
              </a:lnSpc>
            </a:pPr>
            <a:r>
              <a:rPr lang="en-US" sz="2400" dirty="0"/>
              <a:t>Information posted to message boards should not be used as a substitute for independent research, and should not be relied on to trade or make investment decisions.  Prudent investors do their homework and don’t believe everything they read on message boards.  For more information and tips regarding investments and the Internet, please visit the </a:t>
            </a:r>
            <a:r>
              <a:rPr lang="en-US" sz="2400" u="sng" dirty="0"/>
              <a:t>SEC Web site</a:t>
            </a:r>
          </a:p>
          <a:p>
            <a:pPr lvl="1">
              <a:lnSpc>
                <a:spcPct val="80000"/>
              </a:lnSpc>
            </a:pPr>
            <a:endParaRPr lang="en-US" sz="900" u="sng" dirty="0"/>
          </a:p>
          <a:p>
            <a:pPr lvl="1">
              <a:lnSpc>
                <a:spcPct val="80000"/>
              </a:lnSpc>
            </a:pPr>
            <a:r>
              <a:rPr lang="en-US" sz="2400" dirty="0"/>
              <a:t>Never assume people are who they say they are, know what they say the know, or are affiliated with whom they say they are affiliated.  Yahoo! is not responsible for the accuracy of any information posted on the message boards, and is not responsible for any trading or investment decisions based on such information.  </a:t>
            </a:r>
          </a:p>
          <a:p>
            <a:pPr lvl="1">
              <a:lnSpc>
                <a:spcPct val="80000"/>
              </a:lnSpc>
            </a:pPr>
            <a:endParaRPr lang="en-US" sz="900" dirty="0"/>
          </a:p>
          <a:p>
            <a:pPr lvl="1">
              <a:lnSpc>
                <a:spcPct val="80000"/>
              </a:lnSpc>
            </a:pPr>
            <a:r>
              <a:rPr lang="en-US" sz="2400" b="1" dirty="0">
                <a:solidFill>
                  <a:schemeClr val="hlink"/>
                </a:solidFill>
              </a:rPr>
              <a:t>Yahoo! reserves the right to edit, refuse to post, or remove any content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52400"/>
            <a:ext cx="8534400" cy="685800"/>
          </a:xfrm>
        </p:spPr>
        <p:txBody>
          <a:bodyPr>
            <a:noAutofit/>
          </a:bodyPr>
          <a:lstStyle/>
          <a:p>
            <a:r>
              <a:rPr lang="en-US" sz="3200" dirty="0"/>
              <a:t>Yahoo warning to those who would post messages</a:t>
            </a:r>
          </a:p>
        </p:txBody>
      </p:sp>
      <p:sp>
        <p:nvSpPr>
          <p:cNvPr id="28675" name="Rectangle 3"/>
          <p:cNvSpPr>
            <a:spLocks noGrp="1" noChangeArrowheads="1"/>
          </p:cNvSpPr>
          <p:nvPr>
            <p:ph idx="1"/>
          </p:nvPr>
        </p:nvSpPr>
        <p:spPr>
          <a:xfrm>
            <a:off x="0" y="914400"/>
            <a:ext cx="9144000" cy="5943600"/>
          </a:xfrm>
        </p:spPr>
        <p:txBody>
          <a:bodyPr>
            <a:normAutofit/>
          </a:bodyPr>
          <a:lstStyle/>
          <a:p>
            <a:pPr>
              <a:lnSpc>
                <a:spcPct val="90000"/>
              </a:lnSpc>
            </a:pPr>
            <a:r>
              <a:rPr lang="en-US" sz="2800" dirty="0"/>
              <a:t>Be Careful What You Post</a:t>
            </a:r>
          </a:p>
          <a:p>
            <a:pPr lvl="1">
              <a:lnSpc>
                <a:spcPct val="90000"/>
              </a:lnSpc>
            </a:pPr>
            <a:endParaRPr lang="en-US" sz="900" dirty="0"/>
          </a:p>
          <a:p>
            <a:pPr lvl="1">
              <a:lnSpc>
                <a:spcPct val="90000"/>
              </a:lnSpc>
            </a:pPr>
            <a:r>
              <a:rPr lang="en-US" dirty="0"/>
              <a:t>Yahoo! takes user privacy very seriously and will take reasonable measures to respect your privacy.  However, under special circumstances, such as to comply with subpoenas and other legal obligations, Yahoo! may provide personally identifiable information which may include IP addresses.  Please see the </a:t>
            </a:r>
            <a:r>
              <a:rPr lang="en-US" u="sng" dirty="0"/>
              <a:t>Yahoo! Terms of Service</a:t>
            </a:r>
            <a:r>
              <a:rPr lang="en-US" dirty="0"/>
              <a:t> for more information</a:t>
            </a:r>
            <a:r>
              <a:rPr lang="en-US" sz="2400" dirty="0"/>
              <a:t>.</a:t>
            </a:r>
          </a:p>
          <a:p>
            <a:pPr lvl="1">
              <a:lnSpc>
                <a:spcPct val="90000"/>
              </a:lnSpc>
            </a:pPr>
            <a:endParaRPr lang="en-US" sz="900" dirty="0"/>
          </a:p>
          <a:p>
            <a:pPr lvl="1">
              <a:lnSpc>
                <a:spcPct val="90000"/>
              </a:lnSpc>
            </a:pPr>
            <a:r>
              <a:rPr lang="en-US" dirty="0"/>
              <a:t>Never assume that you are anonymous and cannot be identified by your messages</a:t>
            </a:r>
            <a:r>
              <a:rPr lang="en-US" sz="2400" dirty="0"/>
              <a:t>.</a:t>
            </a:r>
          </a:p>
          <a:p>
            <a:pPr lvl="1">
              <a:lnSpc>
                <a:spcPct val="90000"/>
              </a:lnSpc>
            </a:pPr>
            <a:endParaRPr lang="en-US" sz="900" dirty="0"/>
          </a:p>
          <a:p>
            <a:pPr lvl="1">
              <a:lnSpc>
                <a:spcPct val="90000"/>
              </a:lnSpc>
            </a:pPr>
            <a:r>
              <a:rPr lang="en-US" dirty="0"/>
              <a:t>Violations of Yahoo!’s policies may result in the termination of your Yahoo! account (including loss of your access to Yahoo! Mail).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 against censorship</a:t>
            </a:r>
            <a:endParaRPr lang="en-US" dirty="0"/>
          </a:p>
        </p:txBody>
      </p:sp>
      <p:sp>
        <p:nvSpPr>
          <p:cNvPr id="3" name="Content Placeholder 2"/>
          <p:cNvSpPr>
            <a:spLocks noGrp="1"/>
          </p:cNvSpPr>
          <p:nvPr>
            <p:ph idx="1"/>
          </p:nvPr>
        </p:nvSpPr>
        <p:spPr/>
        <p:txBody>
          <a:bodyPr/>
          <a:lstStyle/>
          <a:p>
            <a:r>
              <a:rPr lang="en-US" dirty="0" smtClean="0"/>
              <a:t>Free Speech can be limited only by the harm principle: speech can harm self but not others.</a:t>
            </a:r>
          </a:p>
          <a:p>
            <a:endParaRPr lang="en-US" dirty="0" smtClean="0"/>
          </a:p>
          <a:p>
            <a:r>
              <a:rPr lang="en-US" dirty="0" smtClean="0"/>
              <a:t>Argument has three parts…</a:t>
            </a:r>
          </a:p>
          <a:p>
            <a:pPr lvl="1"/>
            <a:r>
              <a:rPr lang="en-US" dirty="0" smtClean="0"/>
              <a:t>The opinion in question is completely true</a:t>
            </a:r>
          </a:p>
          <a:p>
            <a:pPr lvl="1"/>
            <a:r>
              <a:rPr lang="en-US" dirty="0" smtClean="0"/>
              <a:t>The opinion in question is partially true</a:t>
            </a:r>
          </a:p>
          <a:p>
            <a:pPr lvl="1"/>
            <a:r>
              <a:rPr lang="en-US" dirty="0" smtClean="0"/>
              <a:t>The opinion in question is completely false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228600"/>
          </a:xfrm>
        </p:spPr>
        <p:txBody>
          <a:bodyPr>
            <a:normAutofit fontScale="90000"/>
          </a:bodyPr>
          <a:lstStyle/>
          <a:p>
            <a:endParaRPr lang="en-US" dirty="0"/>
          </a:p>
        </p:txBody>
      </p:sp>
      <p:sp>
        <p:nvSpPr>
          <p:cNvPr id="6" name="Content Placeholder 5"/>
          <p:cNvSpPr>
            <a:spLocks noGrp="1"/>
          </p:cNvSpPr>
          <p:nvPr>
            <p:ph idx="1"/>
          </p:nvPr>
        </p:nvSpPr>
        <p:spPr>
          <a:xfrm>
            <a:off x="152400" y="304800"/>
            <a:ext cx="8991600" cy="6553200"/>
          </a:xfrm>
        </p:spPr>
        <p:txBody>
          <a:bodyPr>
            <a:normAutofit fontScale="92500" lnSpcReduction="10000"/>
          </a:bodyPr>
          <a:lstStyle/>
          <a:p>
            <a:r>
              <a:rPr lang="en-US" sz="2800" dirty="0" smtClean="0"/>
              <a:t>1. The content of the speech is true.  In this case, censorship is wrong because it denies society of the benefit of the truth.  This is the most obvious case of the wrongfulness of censorship</a:t>
            </a:r>
            <a:r>
              <a:rPr lang="en-US" sz="3000" dirty="0" smtClean="0"/>
              <a:t>.</a:t>
            </a:r>
          </a:p>
          <a:p>
            <a:r>
              <a:rPr lang="en-US" sz="1100" dirty="0" smtClean="0"/>
              <a:t> </a:t>
            </a:r>
          </a:p>
          <a:p>
            <a:r>
              <a:rPr lang="en-US" sz="2800" dirty="0" smtClean="0"/>
              <a:t>2. The content of the speech turns out to be (only) partially true.  In this case, censorship is still wrong because it suppresses part of the truth and thus denies society its benefits.</a:t>
            </a:r>
          </a:p>
          <a:p>
            <a:r>
              <a:rPr lang="en-US" sz="1000" dirty="0" smtClean="0"/>
              <a:t> </a:t>
            </a:r>
          </a:p>
          <a:p>
            <a:r>
              <a:rPr lang="en-US" sz="2800" dirty="0" smtClean="0"/>
              <a:t>3. The content of the speech is entirely false.  This is the test case.  If censorship is wrong even when the view suppressed is entirely false, then this is the telling argument.  For Mill, censorship is wrong even if the suppressed speech turns out to be entirely false, because suppressing the false deprives the truth of clarity which is achieved by contrasting the true with the false and vigor which is purchased by defending the true from the challenges of the false.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Who is the speaker?</a:t>
            </a:r>
            <a:endParaRPr lang="en-US" dirty="0"/>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dirty="0" smtClean="0"/>
              <a:t>In a famous Supreme Court Decision, corporations were granted non-commercial free speech rights</a:t>
            </a:r>
          </a:p>
          <a:p>
            <a:endParaRPr lang="en-US" sz="1000" dirty="0" smtClean="0"/>
          </a:p>
          <a:p>
            <a:r>
              <a:rPr lang="en-US" dirty="0" smtClean="0"/>
              <a:t>The majority opinion claimed that the speaker was irrelevant.</a:t>
            </a:r>
          </a:p>
          <a:p>
            <a:pPr lvl="1"/>
            <a:r>
              <a:rPr lang="en-US" dirty="0" smtClean="0"/>
              <a:t>Making the speaker relevant would lead to discrimination and injustice</a:t>
            </a:r>
          </a:p>
          <a:p>
            <a:pPr lvl="1"/>
            <a:endParaRPr lang="en-US" sz="1000" dirty="0" smtClean="0"/>
          </a:p>
          <a:p>
            <a:r>
              <a:rPr lang="en-US" dirty="0" smtClean="0"/>
              <a:t>The minority opinion raised the argument that corporate free speech would drown out all other speech (Why?)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152400"/>
            <a:ext cx="8229600" cy="1143000"/>
          </a:xfrm>
        </p:spPr>
        <p:txBody>
          <a:bodyPr/>
          <a:lstStyle/>
          <a:p>
            <a:r>
              <a:rPr lang="en-US" sz="4800"/>
              <a:t>1. Free Speech is a right</a:t>
            </a:r>
          </a:p>
        </p:txBody>
      </p:sp>
      <p:sp>
        <p:nvSpPr>
          <p:cNvPr id="98307" name="Rectangle 3"/>
          <p:cNvSpPr>
            <a:spLocks noGrp="1" noChangeArrowheads="1"/>
          </p:cNvSpPr>
          <p:nvPr>
            <p:ph idx="1"/>
          </p:nvPr>
        </p:nvSpPr>
        <p:spPr>
          <a:xfrm>
            <a:off x="457200" y="1524000"/>
            <a:ext cx="8229600" cy="4419600"/>
          </a:xfrm>
        </p:spPr>
        <p:txBody>
          <a:bodyPr>
            <a:normAutofit lnSpcReduction="10000"/>
          </a:bodyPr>
          <a:lstStyle/>
          <a:p>
            <a:r>
              <a:rPr lang="en-US" sz="4000"/>
              <a:t>Which of the following forms of speech should be protected?</a:t>
            </a:r>
          </a:p>
          <a:p>
            <a:pPr>
              <a:buFont typeface="Wingdings" pitchFamily="2" charset="2"/>
              <a:buNone/>
            </a:pPr>
            <a:endParaRPr lang="en-US" sz="4000"/>
          </a:p>
          <a:p>
            <a:pPr lvl="1"/>
            <a:r>
              <a:rPr lang="en-US" sz="3600"/>
              <a:t>Speech that notifies of impending harm (whistle-blowing)</a:t>
            </a:r>
          </a:p>
          <a:p>
            <a:pPr lvl="1"/>
            <a:r>
              <a:rPr lang="en-US" sz="3600"/>
              <a:t>Child Pornography</a:t>
            </a:r>
          </a:p>
          <a:p>
            <a:pPr lvl="1"/>
            <a:r>
              <a:rPr lang="en-US" sz="3600"/>
              <a:t>Defamation (slander and libel)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763000" cy="1219200"/>
          </a:xfrm>
        </p:spPr>
        <p:txBody>
          <a:bodyPr/>
          <a:lstStyle/>
          <a:p>
            <a:r>
              <a:rPr lang="en-US" sz="4000" dirty="0" smtClean="0"/>
              <a:t>What is the OSP Responsibility?</a:t>
            </a:r>
            <a:endParaRPr lang="en-US" sz="4000" dirty="0"/>
          </a:p>
        </p:txBody>
      </p:sp>
      <p:sp>
        <p:nvSpPr>
          <p:cNvPr id="3" name="Content Placeholder 2"/>
          <p:cNvSpPr>
            <a:spLocks noGrp="1"/>
          </p:cNvSpPr>
          <p:nvPr>
            <p:ph idx="1"/>
          </p:nvPr>
        </p:nvSpPr>
        <p:spPr>
          <a:xfrm>
            <a:off x="533400" y="1600200"/>
            <a:ext cx="8229600" cy="5105400"/>
          </a:xfrm>
        </p:spPr>
        <p:txBody>
          <a:bodyPr/>
          <a:lstStyle/>
          <a:p>
            <a:r>
              <a:rPr lang="en-US" sz="2800" dirty="0" smtClean="0"/>
              <a:t>1. Is the OSP responsible as publisher</a:t>
            </a:r>
          </a:p>
          <a:p>
            <a:pPr lvl="1"/>
            <a:r>
              <a:rPr lang="en-US" sz="2400" dirty="0" smtClean="0"/>
              <a:t>Does Yahoo have control over the content of messages?  How could it gain such control</a:t>
            </a:r>
          </a:p>
          <a:p>
            <a:pPr lvl="1"/>
            <a:endParaRPr lang="en-US" sz="1050" dirty="0" smtClean="0"/>
          </a:p>
          <a:p>
            <a:r>
              <a:rPr lang="en-US" sz="2800" dirty="0" smtClean="0"/>
              <a:t>2. Is the OSP responsible as distributor?</a:t>
            </a:r>
          </a:p>
          <a:p>
            <a:pPr lvl="1"/>
            <a:r>
              <a:rPr lang="en-US" sz="2400" dirty="0" smtClean="0"/>
              <a:t>Here, Yahoo only has to remove content upon complaint.  Think about what Google does when copyright holder objects to YouTube video</a:t>
            </a:r>
          </a:p>
          <a:p>
            <a:endParaRPr lang="en-US" sz="1050" dirty="0" smtClean="0"/>
          </a:p>
          <a:p>
            <a:r>
              <a:rPr lang="en-US" sz="2800" dirty="0" smtClean="0"/>
              <a:t>3. Is Yahoo responsible as common carrier.  </a:t>
            </a:r>
          </a:p>
          <a:p>
            <a:pPr lvl="1"/>
            <a:r>
              <a:rPr lang="en-US" sz="2400" dirty="0" smtClean="0"/>
              <a:t>That is should it preview what is about to be published and prevent that which is objectionable?</a:t>
            </a:r>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It’s not over yet</a:t>
            </a:r>
            <a:endParaRPr lang="en-US" dirty="0"/>
          </a:p>
        </p:txBody>
      </p:sp>
      <p:sp>
        <p:nvSpPr>
          <p:cNvPr id="3" name="Content Placeholder 2"/>
          <p:cNvSpPr>
            <a:spLocks noGrp="1"/>
          </p:cNvSpPr>
          <p:nvPr>
            <p:ph idx="1"/>
          </p:nvPr>
        </p:nvSpPr>
        <p:spPr>
          <a:xfrm>
            <a:off x="457200" y="1447800"/>
            <a:ext cx="8229600" cy="5181600"/>
          </a:xfrm>
        </p:spPr>
        <p:txBody>
          <a:bodyPr/>
          <a:lstStyle/>
          <a:p>
            <a:r>
              <a:rPr lang="en-US" sz="2800" dirty="0" smtClean="0"/>
              <a:t>Google executives were tried and found guilty in </a:t>
            </a:r>
            <a:r>
              <a:rPr lang="en-US" sz="2800" dirty="0" err="1" smtClean="0"/>
              <a:t>abstentia</a:t>
            </a:r>
            <a:r>
              <a:rPr lang="en-US" sz="2800" dirty="0" smtClean="0"/>
              <a:t> of invasion of privacy by Italian Government</a:t>
            </a:r>
          </a:p>
          <a:p>
            <a:endParaRPr lang="en-US" sz="900" dirty="0" smtClean="0"/>
          </a:p>
          <a:p>
            <a:r>
              <a:rPr lang="en-US" sz="2800" dirty="0" smtClean="0"/>
              <a:t>They allowed a video to be posted in YouTube showing a child with Downs Syndrome being abused by schoolmates</a:t>
            </a:r>
          </a:p>
          <a:p>
            <a:endParaRPr lang="en-US" sz="900" dirty="0" smtClean="0"/>
          </a:p>
          <a:p>
            <a:r>
              <a:rPr lang="en-US" sz="2800" dirty="0" smtClean="0"/>
              <a:t>Video remained on YouTube for an extended time</a:t>
            </a:r>
          </a:p>
          <a:p>
            <a:endParaRPr lang="en-US" sz="900" dirty="0" smtClean="0"/>
          </a:p>
          <a:p>
            <a:r>
              <a:rPr lang="en-US" sz="2800" dirty="0" smtClean="0"/>
              <a:t>Parents asked Google to remove it which they did promptly after.</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Issues</a:t>
            </a:r>
            <a:endParaRPr lang="en-US" dirty="0"/>
          </a:p>
        </p:txBody>
      </p:sp>
      <p:sp>
        <p:nvSpPr>
          <p:cNvPr id="3" name="Content Placeholder 2"/>
          <p:cNvSpPr>
            <a:spLocks noGrp="1"/>
          </p:cNvSpPr>
          <p:nvPr>
            <p:ph idx="1"/>
          </p:nvPr>
        </p:nvSpPr>
        <p:spPr/>
        <p:txBody>
          <a:bodyPr/>
          <a:lstStyle/>
          <a:p>
            <a:r>
              <a:rPr lang="en-US" dirty="0" smtClean="0"/>
              <a:t>The parents argued that this violated the privacy of their son</a:t>
            </a:r>
          </a:p>
          <a:p>
            <a:endParaRPr lang="en-US" dirty="0" smtClean="0"/>
          </a:p>
          <a:p>
            <a:r>
              <a:rPr lang="en-US" dirty="0" smtClean="0"/>
              <a:t>Google argued that this interferes with free speech</a:t>
            </a:r>
          </a:p>
          <a:p>
            <a:pPr lvl="1"/>
            <a:r>
              <a:rPr lang="en-US" dirty="0" smtClean="0"/>
              <a:t>They also argued that it would be practically impossible to act as a common carrier and censure content as it enters YouTube commons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ctrTitle"/>
          </p:nvPr>
        </p:nvSpPr>
        <p:spPr/>
        <p:txBody>
          <a:bodyPr/>
          <a:lstStyle/>
          <a:p>
            <a:r>
              <a:rPr lang="en-US"/>
              <a:t>Appendix</a:t>
            </a:r>
          </a:p>
        </p:txBody>
      </p:sp>
      <p:sp>
        <p:nvSpPr>
          <p:cNvPr id="75781" name="Rectangle 5"/>
          <p:cNvSpPr>
            <a:spLocks noGrp="1" noChangeArrowheads="1"/>
          </p:cNvSpPr>
          <p:nvPr>
            <p:ph type="subTitle" idx="1"/>
          </p:nvPr>
        </p:nvSpPr>
        <p:spPr/>
        <p:txBody>
          <a:bodyPr/>
          <a:lstStyle/>
          <a:p>
            <a:r>
              <a:rPr lang="en-US"/>
              <a:t>Free Speech &amp; Censorship: Some Legal Issues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Censorship &amp; Free Speech</a:t>
            </a:r>
          </a:p>
        </p:txBody>
      </p:sp>
      <p:sp>
        <p:nvSpPr>
          <p:cNvPr id="71683" name="Rectangle 3"/>
          <p:cNvSpPr>
            <a:spLocks noGrp="1" noChangeArrowheads="1"/>
          </p:cNvSpPr>
          <p:nvPr>
            <p:ph idx="1"/>
          </p:nvPr>
        </p:nvSpPr>
        <p:spPr>
          <a:xfrm>
            <a:off x="1182688" y="2017713"/>
            <a:ext cx="7772400" cy="4459287"/>
          </a:xfrm>
        </p:spPr>
        <p:txBody>
          <a:bodyPr/>
          <a:lstStyle/>
          <a:p>
            <a:pPr>
              <a:lnSpc>
                <a:spcPct val="90000"/>
              </a:lnSpc>
            </a:pPr>
            <a:r>
              <a:rPr lang="en-US" sz="2400"/>
              <a:t>Disapproving speech (criticism) that attempts to suppress other speech is not censorship.  (It is a part of conversation and social influence.)</a:t>
            </a:r>
          </a:p>
          <a:p>
            <a:pPr>
              <a:lnSpc>
                <a:spcPct val="90000"/>
              </a:lnSpc>
            </a:pPr>
            <a:endParaRPr lang="en-US" sz="2400"/>
          </a:p>
          <a:p>
            <a:pPr>
              <a:lnSpc>
                <a:spcPct val="90000"/>
              </a:lnSpc>
            </a:pPr>
            <a:r>
              <a:rPr lang="en-US" sz="2400"/>
              <a:t>To qualify as censorship, you need some authorized person or entity to disapprove and to attempt to suppress or deter it.</a:t>
            </a:r>
          </a:p>
          <a:p>
            <a:pPr>
              <a:lnSpc>
                <a:spcPct val="90000"/>
              </a:lnSpc>
            </a:pPr>
            <a:endParaRPr lang="en-US" sz="2400"/>
          </a:p>
          <a:p>
            <a:pPr lvl="1">
              <a:lnSpc>
                <a:spcPct val="90000"/>
              </a:lnSpc>
            </a:pPr>
            <a:r>
              <a:rPr lang="en-US" sz="2000"/>
              <a:t>Suppress: to make ideas or communication unavailable (attach speech on supply side)</a:t>
            </a:r>
          </a:p>
          <a:p>
            <a:pPr lvl="1">
              <a:lnSpc>
                <a:spcPct val="90000"/>
              </a:lnSpc>
            </a:pPr>
            <a:r>
              <a:rPr lang="en-US" sz="2000"/>
              <a:t>Deter: to punish on both supply and demand side, both the providers and consumers of speech</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Free Speech and the Law</a:t>
            </a:r>
          </a:p>
        </p:txBody>
      </p:sp>
      <p:sp>
        <p:nvSpPr>
          <p:cNvPr id="72707" name="Rectangle 3"/>
          <p:cNvSpPr>
            <a:spLocks noGrp="1" noChangeArrowheads="1"/>
          </p:cNvSpPr>
          <p:nvPr>
            <p:ph idx="1"/>
          </p:nvPr>
        </p:nvSpPr>
        <p:spPr>
          <a:xfrm>
            <a:off x="1182688" y="2017713"/>
            <a:ext cx="7772400" cy="4459287"/>
          </a:xfrm>
        </p:spPr>
        <p:txBody>
          <a:bodyPr/>
          <a:lstStyle/>
          <a:p>
            <a:pPr>
              <a:lnSpc>
                <a:spcPct val="90000"/>
              </a:lnSpc>
            </a:pPr>
            <a:r>
              <a:rPr lang="en-US" sz="2800"/>
              <a:t>1973: Miller V. California case</a:t>
            </a:r>
          </a:p>
          <a:p>
            <a:pPr>
              <a:lnSpc>
                <a:spcPct val="90000"/>
              </a:lnSpc>
              <a:buFont typeface="Wingdings" pitchFamily="2" charset="2"/>
              <a:buNone/>
            </a:pPr>
            <a:endParaRPr lang="en-US" sz="2800"/>
          </a:p>
          <a:p>
            <a:pPr>
              <a:lnSpc>
                <a:spcPct val="90000"/>
              </a:lnSpc>
            </a:pPr>
            <a:r>
              <a:rPr lang="en-US" sz="2800"/>
              <a:t>Pornography</a:t>
            </a:r>
          </a:p>
          <a:p>
            <a:pPr>
              <a:lnSpc>
                <a:spcPct val="90000"/>
              </a:lnSpc>
              <a:buFont typeface="Wingdings" pitchFamily="2" charset="2"/>
              <a:buNone/>
            </a:pPr>
            <a:endParaRPr lang="en-US" sz="2800"/>
          </a:p>
          <a:p>
            <a:pPr lvl="1">
              <a:lnSpc>
                <a:spcPct val="90000"/>
              </a:lnSpc>
            </a:pPr>
            <a:r>
              <a:rPr lang="en-US" sz="2400"/>
              <a:t>Depicting sexual (or excretory) acts </a:t>
            </a:r>
          </a:p>
          <a:p>
            <a:pPr lvl="1">
              <a:lnSpc>
                <a:spcPct val="90000"/>
              </a:lnSpc>
            </a:pPr>
            <a:r>
              <a:rPr lang="en-US" sz="2400"/>
              <a:t>Depicting these acts in a patently offensive manner appealing to purient interests as judged by a reasonable person using community standards</a:t>
            </a:r>
          </a:p>
          <a:p>
            <a:pPr lvl="1">
              <a:lnSpc>
                <a:spcPct val="90000"/>
              </a:lnSpc>
            </a:pPr>
            <a:r>
              <a:rPr lang="en-US" sz="2400"/>
              <a:t>No serious literary, artistic, social, political, or scientific value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ctrTitle"/>
          </p:nvPr>
        </p:nvSpPr>
        <p:spPr/>
        <p:txBody>
          <a:bodyPr>
            <a:normAutofit fontScale="90000"/>
          </a:bodyPr>
          <a:lstStyle/>
          <a:p>
            <a:r>
              <a:rPr lang="en-US"/>
              <a:t>Conclusion</a:t>
            </a:r>
            <a:r>
              <a:rPr lang="en-US" sz="4000"/>
              <a:t/>
            </a:r>
            <a:br>
              <a:rPr lang="en-US" sz="4000"/>
            </a:br>
            <a:r>
              <a:rPr lang="en-US" sz="4000"/>
              <a:t/>
            </a:r>
            <a:br>
              <a:rPr lang="en-US" sz="4000"/>
            </a:br>
            <a:r>
              <a:rPr lang="en-US" sz="2800"/>
              <a:t>Thank you</a:t>
            </a:r>
          </a:p>
        </p:txBody>
      </p:sp>
      <p:sp>
        <p:nvSpPr>
          <p:cNvPr id="120837" name="Rectangle 5"/>
          <p:cNvSpPr>
            <a:spLocks noGrp="1" noChangeArrowheads="1"/>
          </p:cNvSpPr>
          <p:nvPr>
            <p:ph type="subTitle" idx="1"/>
          </p:nvPr>
        </p:nvSpPr>
        <p:spPr/>
        <p:txBody>
          <a:bodyPr/>
          <a:lstStyle/>
          <a:p>
            <a:r>
              <a:rPr lang="en-US"/>
              <a:t>Visit </a:t>
            </a:r>
            <a:r>
              <a:rPr lang="en-US">
                <a:hlinkClick r:id="rId2"/>
              </a:rPr>
              <a:t>www.uprm.edu/ethics</a:t>
            </a:r>
            <a:endParaRPr lang="en-US"/>
          </a:p>
          <a:p>
            <a:r>
              <a:rPr lang="en-US">
                <a:hlinkClick r:id="rId3"/>
              </a:rPr>
              <a:t>www.computingcases.org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Free Speech and the Law</a:t>
            </a:r>
          </a:p>
        </p:txBody>
      </p:sp>
      <p:sp>
        <p:nvSpPr>
          <p:cNvPr id="73731" name="Rectangle 3"/>
          <p:cNvSpPr>
            <a:spLocks noGrp="1" noChangeArrowheads="1"/>
          </p:cNvSpPr>
          <p:nvPr>
            <p:ph idx="1"/>
          </p:nvPr>
        </p:nvSpPr>
        <p:spPr>
          <a:xfrm>
            <a:off x="304800" y="2017713"/>
            <a:ext cx="8650288" cy="4459287"/>
          </a:xfrm>
        </p:spPr>
        <p:txBody>
          <a:bodyPr/>
          <a:lstStyle/>
          <a:p>
            <a:pPr>
              <a:lnSpc>
                <a:spcPct val="90000"/>
              </a:lnSpc>
            </a:pPr>
            <a:r>
              <a:rPr lang="en-US" sz="2800"/>
              <a:t>1996 to 1997: The Communications Decency Act (CDA)</a:t>
            </a:r>
          </a:p>
          <a:p>
            <a:pPr lvl="1">
              <a:lnSpc>
                <a:spcPct val="90000"/>
              </a:lnSpc>
            </a:pPr>
            <a:r>
              <a:rPr lang="en-US" sz="2400"/>
              <a:t>Struck down except for Child Pornography Protection Act and section 230</a:t>
            </a:r>
          </a:p>
          <a:p>
            <a:pPr lvl="1">
              <a:lnSpc>
                <a:spcPct val="90000"/>
              </a:lnSpc>
            </a:pPr>
            <a:endParaRPr lang="en-US" sz="2400"/>
          </a:p>
          <a:p>
            <a:pPr>
              <a:lnSpc>
                <a:spcPct val="90000"/>
              </a:lnSpc>
            </a:pPr>
            <a:r>
              <a:rPr lang="en-US" sz="2800"/>
              <a:t>1996 to 2002: Child Pornography Protection Act</a:t>
            </a:r>
          </a:p>
          <a:p>
            <a:pPr lvl="1">
              <a:lnSpc>
                <a:spcPct val="90000"/>
              </a:lnSpc>
            </a:pPr>
            <a:r>
              <a:rPr lang="en-US" sz="2400"/>
              <a:t>Declared unconstitutional</a:t>
            </a:r>
          </a:p>
          <a:p>
            <a:pPr lvl="1">
              <a:lnSpc>
                <a:spcPct val="90000"/>
              </a:lnSpc>
            </a:pPr>
            <a:r>
              <a:rPr lang="en-US" sz="2400"/>
              <a:t>Child pornography = depictions that “appear to be” or are “modified to appear that” or “conveys the impression” that a minor is engaging in sexual acts.</a:t>
            </a:r>
          </a:p>
          <a:p>
            <a:pPr lvl="1">
              <a:lnSpc>
                <a:spcPct val="90000"/>
              </a:lnSpc>
            </a:pPr>
            <a:r>
              <a:rPr lang="en-US" sz="2400"/>
              <a:t>Outlawed a broad range of literature and art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Definition: Defamation</a:t>
            </a:r>
          </a:p>
        </p:txBody>
      </p:sp>
      <p:sp>
        <p:nvSpPr>
          <p:cNvPr id="106499" name="Rectangle 3"/>
          <p:cNvSpPr>
            <a:spLocks noGrp="1" noChangeArrowheads="1"/>
          </p:cNvSpPr>
          <p:nvPr>
            <p:ph idx="1"/>
          </p:nvPr>
        </p:nvSpPr>
        <p:spPr>
          <a:xfrm>
            <a:off x="457200" y="1981200"/>
            <a:ext cx="8229600" cy="4495800"/>
          </a:xfrm>
        </p:spPr>
        <p:txBody>
          <a:bodyPr/>
          <a:lstStyle/>
          <a:p>
            <a:pPr>
              <a:lnSpc>
                <a:spcPct val="90000"/>
              </a:lnSpc>
            </a:pPr>
            <a:r>
              <a:rPr lang="en-US"/>
              <a:t>“communication that harms the reputation of another and lowers that person’s esteem in the eyes of the community”</a:t>
            </a:r>
          </a:p>
          <a:p>
            <a:pPr>
              <a:lnSpc>
                <a:spcPct val="90000"/>
              </a:lnSpc>
            </a:pPr>
            <a:endParaRPr lang="en-US"/>
          </a:p>
          <a:p>
            <a:pPr>
              <a:lnSpc>
                <a:spcPct val="90000"/>
              </a:lnSpc>
            </a:pPr>
            <a:r>
              <a:rPr lang="en-US"/>
              <a:t>“</a:t>
            </a:r>
            <a:r>
              <a:rPr lang="en-US" b="1">
                <a:solidFill>
                  <a:schemeClr val="hlink"/>
                </a:solidFill>
              </a:rPr>
              <a:t>libel</a:t>
            </a:r>
            <a:r>
              <a:rPr lang="en-US"/>
              <a:t> refers to written or printed defamation, and </a:t>
            </a:r>
            <a:r>
              <a:rPr lang="en-US" b="1">
                <a:solidFill>
                  <a:schemeClr val="hlink"/>
                </a:solidFill>
              </a:rPr>
              <a:t>slander</a:t>
            </a:r>
            <a:r>
              <a:rPr lang="en-US"/>
              <a:t> refers to oral defamation”</a:t>
            </a:r>
          </a:p>
          <a:p>
            <a:pPr>
              <a:lnSpc>
                <a:spcPct val="90000"/>
              </a:lnSpc>
              <a:buFont typeface="Wingdings" pitchFamily="2" charset="2"/>
              <a:buNone/>
            </a:pPr>
            <a:endParaRPr lang="en-US"/>
          </a:p>
          <a:p>
            <a:pPr lvl="1">
              <a:lnSpc>
                <a:spcPct val="90000"/>
              </a:lnSpc>
            </a:pPr>
            <a:r>
              <a:rPr lang="en-US" sz="1400" b="1">
                <a:solidFill>
                  <a:schemeClr val="folHlink"/>
                </a:solidFill>
              </a:rPr>
              <a:t>Richard Spinello, “Internet Service Providers and Defamation: New Standards of Liability”</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Internet Service Providers (ISP)</a:t>
            </a:r>
          </a:p>
        </p:txBody>
      </p:sp>
      <p:sp>
        <p:nvSpPr>
          <p:cNvPr id="104451" name="Rectangle 3"/>
          <p:cNvSpPr>
            <a:spLocks noGrp="1" noChangeArrowheads="1"/>
          </p:cNvSpPr>
          <p:nvPr>
            <p:ph idx="1"/>
          </p:nvPr>
        </p:nvSpPr>
        <p:spPr>
          <a:xfrm>
            <a:off x="457200" y="1752600"/>
            <a:ext cx="8229600" cy="4648200"/>
          </a:xfrm>
        </p:spPr>
        <p:txBody>
          <a:bodyPr/>
          <a:lstStyle/>
          <a:p>
            <a:pPr>
              <a:lnSpc>
                <a:spcPct val="80000"/>
              </a:lnSpc>
            </a:pPr>
            <a:endParaRPr lang="en-US" sz="2800"/>
          </a:p>
          <a:p>
            <a:pPr>
              <a:lnSpc>
                <a:spcPct val="80000"/>
              </a:lnSpc>
            </a:pPr>
            <a:r>
              <a:rPr lang="en-US" sz="2800"/>
              <a:t>Provide online forums through which individuals speak</a:t>
            </a:r>
          </a:p>
          <a:p>
            <a:pPr lvl="1">
              <a:lnSpc>
                <a:spcPct val="80000"/>
              </a:lnSpc>
            </a:pPr>
            <a:r>
              <a:rPr lang="en-US" sz="2400"/>
              <a:t>Serve to channel Free Speech </a:t>
            </a:r>
          </a:p>
          <a:p>
            <a:pPr>
              <a:lnSpc>
                <a:spcPct val="80000"/>
              </a:lnSpc>
            </a:pPr>
            <a:endParaRPr lang="en-US" sz="2800"/>
          </a:p>
          <a:p>
            <a:pPr>
              <a:lnSpc>
                <a:spcPct val="80000"/>
              </a:lnSpc>
            </a:pPr>
            <a:r>
              <a:rPr lang="en-US" sz="2800"/>
              <a:t>Examples: Prodigy, CompuServe, AOL and Yahoo  </a:t>
            </a:r>
          </a:p>
          <a:p>
            <a:pPr>
              <a:lnSpc>
                <a:spcPct val="80000"/>
              </a:lnSpc>
            </a:pPr>
            <a:endParaRPr lang="en-US" sz="2800"/>
          </a:p>
          <a:p>
            <a:pPr>
              <a:lnSpc>
                <a:spcPct val="80000"/>
              </a:lnSpc>
            </a:pPr>
            <a:r>
              <a:rPr lang="en-US" sz="2800"/>
              <a:t>Universities can also be treated as ISPs</a:t>
            </a:r>
          </a:p>
          <a:p>
            <a:pPr lvl="1">
              <a:lnSpc>
                <a:spcPct val="80000"/>
              </a:lnSpc>
            </a:pPr>
            <a:r>
              <a:rPr lang="en-US" sz="2400"/>
              <a:t>Industrial Engineering Web Page (posting cv &amp; discussions between students and alumni)</a:t>
            </a:r>
          </a:p>
          <a:p>
            <a:pPr lvl="1">
              <a:lnSpc>
                <a:spcPct val="80000"/>
              </a:lnSpc>
            </a:pPr>
            <a:r>
              <a:rPr lang="en-US" sz="2400"/>
              <a:t>kypo.net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0" y="228600"/>
            <a:ext cx="8915400" cy="1219200"/>
          </a:xfrm>
        </p:spPr>
        <p:txBody>
          <a:bodyPr/>
          <a:lstStyle/>
          <a:p>
            <a:r>
              <a:rPr lang="en-US"/>
              <a:t>2. ISP Responsibility for Defamation</a:t>
            </a:r>
          </a:p>
        </p:txBody>
      </p:sp>
      <p:sp>
        <p:nvSpPr>
          <p:cNvPr id="99331" name="Rectangle 3"/>
          <p:cNvSpPr>
            <a:spLocks noGrp="1" noChangeArrowheads="1"/>
          </p:cNvSpPr>
          <p:nvPr>
            <p:ph idx="1"/>
          </p:nvPr>
        </p:nvSpPr>
        <p:spPr>
          <a:xfrm>
            <a:off x="0" y="1752600"/>
            <a:ext cx="9144000" cy="4572000"/>
          </a:xfrm>
        </p:spPr>
        <p:txBody>
          <a:bodyPr/>
          <a:lstStyle/>
          <a:p>
            <a:pPr>
              <a:lnSpc>
                <a:spcPct val="80000"/>
              </a:lnSpc>
            </a:pPr>
            <a:r>
              <a:rPr lang="en-US" sz="2400"/>
              <a:t>Are ISPs </a:t>
            </a:r>
            <a:r>
              <a:rPr lang="en-US" sz="2400">
                <a:solidFill>
                  <a:schemeClr val="hlink"/>
                </a:solidFill>
              </a:rPr>
              <a:t>responsible</a:t>
            </a:r>
            <a:r>
              <a:rPr lang="en-US" sz="2400"/>
              <a:t> because they exercise editorial control over the speech published?</a:t>
            </a:r>
          </a:p>
          <a:p>
            <a:pPr lvl="1">
              <a:lnSpc>
                <a:spcPct val="80000"/>
              </a:lnSpc>
            </a:pPr>
            <a:r>
              <a:rPr lang="en-US" sz="2000"/>
              <a:t>Should they be treated as </a:t>
            </a:r>
            <a:r>
              <a:rPr lang="en-US" sz="2000" b="1">
                <a:solidFill>
                  <a:schemeClr val="folHlink"/>
                </a:solidFill>
              </a:rPr>
              <a:t>publishers</a:t>
            </a:r>
            <a:r>
              <a:rPr lang="en-US" sz="2000"/>
              <a:t>?</a:t>
            </a:r>
          </a:p>
          <a:p>
            <a:pPr>
              <a:lnSpc>
                <a:spcPct val="80000"/>
              </a:lnSpc>
            </a:pPr>
            <a:endParaRPr lang="en-US" sz="2400"/>
          </a:p>
          <a:p>
            <a:pPr>
              <a:lnSpc>
                <a:spcPct val="80000"/>
              </a:lnSpc>
            </a:pPr>
            <a:r>
              <a:rPr lang="en-US" sz="2400"/>
              <a:t>Are ISPs </a:t>
            </a:r>
            <a:r>
              <a:rPr lang="en-US" sz="2400">
                <a:solidFill>
                  <a:schemeClr val="hlink"/>
                </a:solidFill>
              </a:rPr>
              <a:t>not responsible</a:t>
            </a:r>
            <a:r>
              <a:rPr lang="en-US" sz="2400"/>
              <a:t> unless they are notified of defamatory speech and fail to remove it in a timely fashion?</a:t>
            </a:r>
          </a:p>
          <a:p>
            <a:pPr lvl="1">
              <a:lnSpc>
                <a:spcPct val="80000"/>
              </a:lnSpc>
            </a:pPr>
            <a:r>
              <a:rPr lang="en-US" sz="2000"/>
              <a:t>Should they be treated as </a:t>
            </a:r>
            <a:r>
              <a:rPr lang="en-US" sz="2000" b="1">
                <a:solidFill>
                  <a:schemeClr val="folHlink"/>
                </a:solidFill>
              </a:rPr>
              <a:t>distributors</a:t>
            </a:r>
            <a:r>
              <a:rPr lang="en-US" sz="2000"/>
              <a:t>?</a:t>
            </a:r>
          </a:p>
          <a:p>
            <a:pPr>
              <a:lnSpc>
                <a:spcPct val="80000"/>
              </a:lnSpc>
            </a:pPr>
            <a:endParaRPr lang="en-US" sz="2400"/>
          </a:p>
          <a:p>
            <a:pPr>
              <a:lnSpc>
                <a:spcPct val="80000"/>
              </a:lnSpc>
            </a:pPr>
            <a:r>
              <a:rPr lang="en-US" sz="2400"/>
              <a:t>Are ISPs </a:t>
            </a:r>
            <a:r>
              <a:rPr lang="en-US" sz="2400">
                <a:solidFill>
                  <a:schemeClr val="hlink"/>
                </a:solidFill>
              </a:rPr>
              <a:t>not responsible</a:t>
            </a:r>
            <a:r>
              <a:rPr lang="en-US" sz="2400"/>
              <a:t> unless they knew beforehand that speech was defamatory and did nothing to stop its transmission?</a:t>
            </a:r>
          </a:p>
          <a:p>
            <a:pPr lvl="1">
              <a:lnSpc>
                <a:spcPct val="80000"/>
              </a:lnSpc>
            </a:pPr>
            <a:r>
              <a:rPr lang="en-US" sz="2000"/>
              <a:t>Should they be treated as </a:t>
            </a:r>
            <a:r>
              <a:rPr lang="en-US" sz="2000" b="1">
                <a:solidFill>
                  <a:schemeClr val="folHlink"/>
                </a:solidFill>
              </a:rPr>
              <a:t>common carriers</a:t>
            </a:r>
            <a:r>
              <a:rPr lang="en-US" sz="2000"/>
              <a:t>?</a:t>
            </a:r>
          </a:p>
          <a:p>
            <a:pPr lvl="1">
              <a:lnSpc>
                <a:spcPct val="80000"/>
              </a:lnSpc>
            </a:pPr>
            <a:endParaRPr lang="en-US" sz="2000"/>
          </a:p>
          <a:p>
            <a:pPr lvl="1">
              <a:lnSpc>
                <a:spcPct val="80000"/>
              </a:lnSpc>
            </a:pPr>
            <a:r>
              <a:rPr lang="en-US" sz="1200" b="1">
                <a:solidFill>
                  <a:schemeClr val="folHlink"/>
                </a:solidFill>
              </a:rPr>
              <a:t>Richard Spinello, “Internet Service Providers and Defamation: New Standards of Liability”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me worry?</a:t>
            </a:r>
            <a:endParaRPr lang="en-US" dirty="0"/>
          </a:p>
        </p:txBody>
      </p:sp>
      <p:sp>
        <p:nvSpPr>
          <p:cNvPr id="3" name="Content Placeholder 2"/>
          <p:cNvSpPr>
            <a:spLocks noGrp="1"/>
          </p:cNvSpPr>
          <p:nvPr>
            <p:ph idx="1"/>
          </p:nvPr>
        </p:nvSpPr>
        <p:spPr>
          <a:xfrm>
            <a:off x="457200" y="1295400"/>
            <a:ext cx="8229600" cy="5334000"/>
          </a:xfrm>
        </p:spPr>
        <p:txBody>
          <a:bodyPr>
            <a:normAutofit fontScale="70000" lnSpcReduction="20000"/>
          </a:bodyPr>
          <a:lstStyle/>
          <a:p>
            <a:r>
              <a:rPr lang="en-US" dirty="0" smtClean="0"/>
              <a:t>Juicy Campus</a:t>
            </a:r>
          </a:p>
          <a:p>
            <a:pPr lvl="1"/>
            <a:r>
              <a:rPr lang="en-US" dirty="0" smtClean="0"/>
              <a:t>“Just remember, keep it Juicy”</a:t>
            </a:r>
          </a:p>
          <a:p>
            <a:pPr lvl="1"/>
            <a:r>
              <a:rPr lang="en-US" dirty="0" smtClean="0"/>
              <a:t>“students found their social skills, weight, grooming habits, sexual orientation, and/or promiscuity to be the subject of gleefully vicious discussion by unseen online classmates.”</a:t>
            </a:r>
          </a:p>
          <a:p>
            <a:pPr lvl="1"/>
            <a:endParaRPr lang="en-US" dirty="0"/>
          </a:p>
          <a:p>
            <a:r>
              <a:rPr lang="en-US" dirty="0" smtClean="0"/>
              <a:t>Remember from </a:t>
            </a:r>
            <a:r>
              <a:rPr lang="en-US" dirty="0" err="1" smtClean="0"/>
              <a:t>Toysmart</a:t>
            </a:r>
            <a:r>
              <a:rPr lang="en-US" dirty="0" smtClean="0"/>
              <a:t>.  The Internet instruments…</a:t>
            </a:r>
          </a:p>
          <a:p>
            <a:pPr lvl="1"/>
            <a:r>
              <a:rPr lang="en-US" dirty="0" smtClean="0"/>
              <a:t>Really fast copying, world-wide dissemination, and it never, never disappears.</a:t>
            </a:r>
          </a:p>
          <a:p>
            <a:pPr lvl="1"/>
            <a:endParaRPr lang="en-US" dirty="0"/>
          </a:p>
          <a:p>
            <a:r>
              <a:rPr lang="en-US" dirty="0" smtClean="0"/>
              <a:t>Juicy Campus bred Reputation Defender.</a:t>
            </a:r>
          </a:p>
          <a:p>
            <a:pPr lvl="1"/>
            <a:r>
              <a:rPr lang="en-US" dirty="0" smtClean="0"/>
              <a:t>New Internet business that searches online for defamatory  and derogatory comments .  Then they take measures to get it removed.</a:t>
            </a:r>
          </a:p>
          <a:p>
            <a:pPr lvl="1"/>
            <a:endParaRPr lang="en-US" dirty="0" smtClean="0"/>
          </a:p>
          <a:p>
            <a:pPr lvl="1"/>
            <a:r>
              <a:rPr lang="en-US" sz="2100" b="1" dirty="0" smtClean="0"/>
              <a:t>Bennett, Drake.  “Time for a Muzzle”   Boston Globe. www.boston.com/bostonglobe/ideas/articles/2009/02/15/time_f…”  Accessed 4/03/09</a:t>
            </a:r>
            <a:endParaRPr lang="en-US" sz="21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r>
              <a:rPr lang="en-US" sz="4000"/>
              <a:t>3. Free Speech in Ordinary and Cyber Space</a:t>
            </a:r>
          </a:p>
        </p:txBody>
      </p:sp>
      <p:sp>
        <p:nvSpPr>
          <p:cNvPr id="100355" name="Rectangle 3"/>
          <p:cNvSpPr>
            <a:spLocks noGrp="1" noChangeArrowheads="1"/>
          </p:cNvSpPr>
          <p:nvPr>
            <p:ph sz="half" idx="1"/>
          </p:nvPr>
        </p:nvSpPr>
        <p:spPr>
          <a:xfrm>
            <a:off x="228600" y="2133600"/>
            <a:ext cx="4267200" cy="4343400"/>
          </a:xfrm>
        </p:spPr>
        <p:txBody>
          <a:bodyPr/>
          <a:lstStyle/>
          <a:p>
            <a:pPr>
              <a:lnSpc>
                <a:spcPct val="80000"/>
              </a:lnSpc>
            </a:pPr>
            <a:r>
              <a:rPr lang="en-US" sz="2400" b="1">
                <a:solidFill>
                  <a:schemeClr val="folHlink"/>
                </a:solidFill>
              </a:rPr>
              <a:t>Ordinary Space</a:t>
            </a:r>
          </a:p>
          <a:p>
            <a:pPr>
              <a:lnSpc>
                <a:spcPct val="80000"/>
              </a:lnSpc>
            </a:pPr>
            <a:endParaRPr lang="en-US" sz="2400"/>
          </a:p>
          <a:p>
            <a:pPr>
              <a:lnSpc>
                <a:spcPct val="80000"/>
              </a:lnSpc>
            </a:pPr>
            <a:r>
              <a:rPr lang="en-US" sz="2400"/>
              <a:t>How do we determine the identity of the speaker in ordinary space?</a:t>
            </a:r>
          </a:p>
          <a:p>
            <a:pPr>
              <a:lnSpc>
                <a:spcPct val="80000"/>
              </a:lnSpc>
              <a:buFont typeface="Wingdings" pitchFamily="2" charset="2"/>
              <a:buNone/>
            </a:pPr>
            <a:endParaRPr lang="en-US" sz="2400"/>
          </a:p>
          <a:p>
            <a:pPr>
              <a:lnSpc>
                <a:spcPct val="80000"/>
              </a:lnSpc>
            </a:pPr>
            <a:r>
              <a:rPr lang="en-US" sz="2400"/>
              <a:t>How do we attribute responsibility to speaker for ordinary space speech?</a:t>
            </a:r>
          </a:p>
          <a:p>
            <a:pPr>
              <a:lnSpc>
                <a:spcPct val="80000"/>
              </a:lnSpc>
              <a:buFont typeface="Wingdings" pitchFamily="2" charset="2"/>
              <a:buNone/>
            </a:pPr>
            <a:endParaRPr lang="en-US" sz="2400"/>
          </a:p>
          <a:p>
            <a:pPr>
              <a:lnSpc>
                <a:spcPct val="80000"/>
              </a:lnSpc>
            </a:pPr>
            <a:r>
              <a:rPr lang="en-US" sz="2400"/>
              <a:t>What are ordinary space limits in reaching an audience?</a:t>
            </a:r>
          </a:p>
        </p:txBody>
      </p:sp>
      <p:sp>
        <p:nvSpPr>
          <p:cNvPr id="100358" name="Rectangle 6"/>
          <p:cNvSpPr>
            <a:spLocks noGrp="1" noChangeArrowheads="1"/>
          </p:cNvSpPr>
          <p:nvPr>
            <p:ph sz="half" idx="2"/>
          </p:nvPr>
        </p:nvSpPr>
        <p:spPr>
          <a:xfrm>
            <a:off x="4648200" y="2057400"/>
            <a:ext cx="4267200" cy="4572000"/>
          </a:xfrm>
        </p:spPr>
        <p:txBody>
          <a:bodyPr/>
          <a:lstStyle/>
          <a:p>
            <a:pPr>
              <a:lnSpc>
                <a:spcPct val="90000"/>
              </a:lnSpc>
            </a:pPr>
            <a:r>
              <a:rPr lang="en-US" sz="2400" b="1">
                <a:solidFill>
                  <a:schemeClr val="folHlink"/>
                </a:solidFill>
              </a:rPr>
              <a:t>Cyber Space</a:t>
            </a:r>
          </a:p>
          <a:p>
            <a:pPr>
              <a:lnSpc>
                <a:spcPct val="90000"/>
              </a:lnSpc>
            </a:pPr>
            <a:endParaRPr lang="en-US" sz="2400"/>
          </a:p>
          <a:p>
            <a:pPr>
              <a:lnSpc>
                <a:spcPct val="90000"/>
              </a:lnSpc>
            </a:pPr>
            <a:r>
              <a:rPr lang="en-US" sz="2400"/>
              <a:t>How do we determine the identity of the speaker in cyber space?</a:t>
            </a:r>
          </a:p>
          <a:p>
            <a:pPr>
              <a:lnSpc>
                <a:spcPct val="90000"/>
              </a:lnSpc>
            </a:pPr>
            <a:endParaRPr lang="en-US" sz="2400"/>
          </a:p>
          <a:p>
            <a:pPr>
              <a:lnSpc>
                <a:spcPct val="90000"/>
              </a:lnSpc>
            </a:pPr>
            <a:r>
              <a:rPr lang="en-US" sz="2400"/>
              <a:t>How do we attribute responsibility to speaker for cyber space speech?</a:t>
            </a:r>
          </a:p>
          <a:p>
            <a:pPr>
              <a:lnSpc>
                <a:spcPct val="90000"/>
              </a:lnSpc>
            </a:pPr>
            <a:endParaRPr lang="en-US" sz="2400"/>
          </a:p>
          <a:p>
            <a:pPr>
              <a:lnSpc>
                <a:spcPct val="90000"/>
              </a:lnSpc>
            </a:pPr>
            <a:r>
              <a:rPr lang="en-US" sz="2400"/>
              <a:t>What are cyber space limits in reaching an audience?</a:t>
            </a:r>
            <a:endParaRPr 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2687</TotalTime>
  <Words>3545</Words>
  <Application>Microsoft Office PowerPoint</Application>
  <PresentationFormat>On-screen Show (4:3)</PresentationFormat>
  <Paragraphs>337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Cyber-ethics, Business Ethics, and Short Selling: The Biomatrix Case</vt:lpstr>
      <vt:lpstr>Case Development Initiatives</vt:lpstr>
      <vt:lpstr>Some things to think about…</vt:lpstr>
      <vt:lpstr>1. Free Speech is a right</vt:lpstr>
      <vt:lpstr>Definition: Defamation</vt:lpstr>
      <vt:lpstr>Internet Service Providers (ISP)</vt:lpstr>
      <vt:lpstr>2. ISP Responsibility for Defamation</vt:lpstr>
      <vt:lpstr>What, me worry?</vt:lpstr>
      <vt:lpstr>3. Free Speech in Ordinary and Cyber Space</vt:lpstr>
      <vt:lpstr>Facts &amp; Issues in Biomatrix</vt:lpstr>
      <vt:lpstr>Abstract</vt:lpstr>
      <vt:lpstr>What does Biomatrix manufacture?</vt:lpstr>
      <vt:lpstr>Cybersmear</vt:lpstr>
      <vt:lpstr>Techniques (How was the Cyber Smear carried out?)</vt:lpstr>
      <vt:lpstr>Techniques</vt:lpstr>
      <vt:lpstr>Sample Messages: Claiming Inside Knowledge</vt:lpstr>
      <vt:lpstr>Sample Messages: Corporate Smear</vt:lpstr>
      <vt:lpstr>Sample Messages: Personal Smear</vt:lpstr>
      <vt:lpstr>Sample Messages: We are the BMX Police</vt:lpstr>
      <vt:lpstr>Racial Slurs &amp; Flaming</vt:lpstr>
      <vt:lpstr>Financial Impacts</vt:lpstr>
      <vt:lpstr>Did the negative postings cause financial harm?</vt:lpstr>
      <vt:lpstr>Motivation of Message Senders </vt:lpstr>
      <vt:lpstr>Short Selling: Third Circuit</vt:lpstr>
      <vt:lpstr>How to profit from Short Selling</vt:lpstr>
      <vt:lpstr>How to profit from Short Selling</vt:lpstr>
      <vt:lpstr>How to profit from Short Selling</vt:lpstr>
      <vt:lpstr>Of course, defamation is illegal</vt:lpstr>
      <vt:lpstr>The Legal Trail: Part 1 </vt:lpstr>
      <vt:lpstr>The Legal Trail: Part 2</vt:lpstr>
      <vt:lpstr>The Legal Trail: Part 3</vt:lpstr>
      <vt:lpstr>Legal Procedure Raises Concerns for Civil Rights</vt:lpstr>
      <vt:lpstr>Amicus Curiae filed by parties concerned about civil rights </vt:lpstr>
      <vt:lpstr>Internet Service Provider (ISP) Role</vt:lpstr>
      <vt:lpstr>Yahoo Investor Warning</vt:lpstr>
      <vt:lpstr>Yahoo warning to those who would post messages</vt:lpstr>
      <vt:lpstr>Mill against censorship</vt:lpstr>
      <vt:lpstr>Slide 38</vt:lpstr>
      <vt:lpstr>Who is the speaker?</vt:lpstr>
      <vt:lpstr>What is the OSP Responsibility?</vt:lpstr>
      <vt:lpstr>It’s not over yet</vt:lpstr>
      <vt:lpstr>The Issues</vt:lpstr>
      <vt:lpstr>Appendix</vt:lpstr>
      <vt:lpstr>Censorship &amp; Free Speech</vt:lpstr>
      <vt:lpstr>Free Speech and the Law</vt:lpstr>
      <vt:lpstr>Conclusion  Thank you</vt:lpstr>
      <vt:lpstr>Free Speech and the Law</vt:lpstr>
    </vt:vector>
  </TitlesOfParts>
  <Company> 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frey.william</cp:lastModifiedBy>
  <cp:revision>120</cp:revision>
  <dcterms:created xsi:type="dcterms:W3CDTF">2004-09-29T12:33:29Z</dcterms:created>
  <dcterms:modified xsi:type="dcterms:W3CDTF">2010-10-13T12:17:18Z</dcterms:modified>
</cp:coreProperties>
</file>