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10C01E-81B7-4AF1-8446-62B9CE7CBD47}" type="datetimeFigureOut">
              <a:rPr lang="en-US" smtClean="0"/>
              <a:t>10/7/2010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81833-0B09-462D-8943-EC2D1930DB4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10C01E-81B7-4AF1-8446-62B9CE7CBD47}" type="datetimeFigureOut">
              <a:rPr lang="en-US" smtClean="0"/>
              <a:t>10/7/2010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81833-0B09-462D-8943-EC2D1930DB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10C01E-81B7-4AF1-8446-62B9CE7CBD47}" type="datetimeFigureOut">
              <a:rPr lang="en-US" smtClean="0"/>
              <a:t>10/7/2010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81833-0B09-462D-8943-EC2D1930DB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10C01E-81B7-4AF1-8446-62B9CE7CBD47}" type="datetimeFigureOut">
              <a:rPr lang="en-US" smtClean="0"/>
              <a:t>10/7/2010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81833-0B09-462D-8943-EC2D1930DB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10C01E-81B7-4AF1-8446-62B9CE7CBD47}" type="datetimeFigureOut">
              <a:rPr lang="en-US" smtClean="0"/>
              <a:t>10/7/2010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81833-0B09-462D-8943-EC2D1930DB4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10C01E-81B7-4AF1-8446-62B9CE7CBD47}" type="datetimeFigureOut">
              <a:rPr lang="en-US" smtClean="0"/>
              <a:t>10/7/2010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81833-0B09-462D-8943-EC2D1930DB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10C01E-81B7-4AF1-8446-62B9CE7CBD47}" type="datetimeFigureOut">
              <a:rPr lang="en-US" smtClean="0"/>
              <a:t>10/7/2010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81833-0B09-462D-8943-EC2D1930DB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10C01E-81B7-4AF1-8446-62B9CE7CBD47}" type="datetimeFigureOut">
              <a:rPr lang="en-US" smtClean="0"/>
              <a:t>10/7/2010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81833-0B09-462D-8943-EC2D1930DB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0C01E-81B7-4AF1-8446-62B9CE7CBD47}" type="datetimeFigureOut">
              <a:rPr lang="en-US" smtClean="0"/>
              <a:t>10/7/2010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281833-0B09-462D-8943-EC2D1930DB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0C01E-81B7-4AF1-8446-62B9CE7CBD47}" type="datetimeFigureOut">
              <a:rPr lang="en-US" smtClean="0"/>
              <a:t>10/7/2010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81833-0B09-462D-8943-EC2D1930DB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0C01E-81B7-4AF1-8446-62B9CE7CBD47}" type="datetimeFigureOut">
              <a:rPr lang="en-US" smtClean="0"/>
              <a:t>10/7/2010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81833-0B09-462D-8943-EC2D1930DB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0C01E-81B7-4AF1-8446-62B9CE7CBD47}" type="datetimeFigureOut">
              <a:rPr lang="en-US" smtClean="0"/>
              <a:t>10/7/2010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81833-0B09-462D-8943-EC2D1930DB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Brief Comments on Moral Exemplars</a:t>
            </a:r>
            <a:endParaRPr lang="en-US" dirty="0"/>
          </a:p>
        </p:txBody>
      </p:sp>
      <p:sp>
        <p:nvSpPr>
          <p:cNvPr id="3" name="Subtitle 2"/>
          <p:cNvSpPr>
            <a:spLocks noGrp="1"/>
          </p:cNvSpPr>
          <p:nvPr>
            <p:ph type="subTitle" idx="1"/>
          </p:nvPr>
        </p:nvSpPr>
        <p:spPr/>
        <p:txBody>
          <a:bodyPr/>
          <a:lstStyle/>
          <a:p>
            <a:r>
              <a:rPr lang="en-US" dirty="0" smtClean="0"/>
              <a:t>William J. Frey</a:t>
            </a:r>
          </a:p>
          <a:p>
            <a:r>
              <a:rPr lang="en-US" dirty="0" smtClean="0"/>
              <a:t>College of Business Administration</a:t>
            </a:r>
          </a:p>
          <a:p>
            <a:r>
              <a:rPr lang="en-US" dirty="0" smtClean="0"/>
              <a:t>UPRM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smtClean="0"/>
              <a:t>There are multiple ways of being good</a:t>
            </a:r>
          </a:p>
          <a:p>
            <a:pPr lvl="1"/>
            <a:r>
              <a:rPr lang="en-US" dirty="0" smtClean="0"/>
              <a:t>Maintaining integrity in the face of corruption</a:t>
            </a:r>
          </a:p>
          <a:p>
            <a:pPr lvl="1"/>
            <a:r>
              <a:rPr lang="en-US" dirty="0" smtClean="0"/>
              <a:t>Democratically opposing social injustice (manufactured in unjust engineering practice)</a:t>
            </a:r>
          </a:p>
          <a:p>
            <a:pPr lvl="1"/>
            <a:r>
              <a:rPr lang="en-US" dirty="0" smtClean="0"/>
              <a:t>Be a good craftsperson</a:t>
            </a:r>
          </a:p>
          <a:p>
            <a:pPr lvl="1"/>
            <a:endParaRPr lang="en-US" dirty="0"/>
          </a:p>
          <a:p>
            <a:r>
              <a:rPr lang="en-US" dirty="0" smtClean="0"/>
              <a:t>Actions take on meaning as they are integrated into one of these larger narrative or context forms</a:t>
            </a:r>
          </a:p>
          <a:p>
            <a:endParaRPr lang="en-US" dirty="0"/>
          </a:p>
          <a:p>
            <a:r>
              <a:rPr lang="en-US" dirty="0" smtClean="0"/>
              <a:t>Working with moral exemplars encourages us to take the broader picture; what virtues lead to a moral career within a given social/political/professional context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PRIMES</a:t>
            </a:r>
            <a:endParaRPr lang="en-US" dirty="0"/>
          </a:p>
        </p:txBody>
      </p:sp>
      <p:sp>
        <p:nvSpPr>
          <p:cNvPr id="3" name="Content Placeholder 2"/>
          <p:cNvSpPr>
            <a:spLocks noGrp="1"/>
          </p:cNvSpPr>
          <p:nvPr>
            <p:ph idx="1"/>
          </p:nvPr>
        </p:nvSpPr>
        <p:spPr>
          <a:xfrm>
            <a:off x="457200" y="1295400"/>
            <a:ext cx="8229600" cy="5334000"/>
          </a:xfrm>
        </p:spPr>
        <p:txBody>
          <a:bodyPr>
            <a:normAutofit fontScale="85000" lnSpcReduction="20000"/>
          </a:bodyPr>
          <a:lstStyle/>
          <a:p>
            <a:r>
              <a:rPr lang="en-US" dirty="0" smtClean="0"/>
              <a:t>Moral Exemplars integrate four different components into a sustainable moral career</a:t>
            </a:r>
          </a:p>
          <a:p>
            <a:endParaRPr lang="en-US" sz="1300" dirty="0" smtClean="0"/>
          </a:p>
          <a:p>
            <a:pPr lvl="1"/>
            <a:r>
              <a:rPr lang="en-US" dirty="0" smtClean="0"/>
              <a:t>Personality Traits (We are all born with them but we use them to set us on a moral career)</a:t>
            </a:r>
          </a:p>
          <a:p>
            <a:pPr lvl="1"/>
            <a:endParaRPr lang="en-US" sz="1300" dirty="0" smtClean="0"/>
          </a:p>
          <a:p>
            <a:pPr lvl="1"/>
            <a:r>
              <a:rPr lang="en-US" dirty="0" smtClean="0"/>
              <a:t>Self System (We integrate our traits within a larger, more comprehensive set of habits, goals, projects, and core commitments.  These help shape, steer, and guide our traits)</a:t>
            </a:r>
          </a:p>
          <a:p>
            <a:pPr lvl="1"/>
            <a:endParaRPr lang="en-US" sz="1200" dirty="0" smtClean="0"/>
          </a:p>
          <a:p>
            <a:pPr lvl="1"/>
            <a:r>
              <a:rPr lang="en-US" dirty="0" smtClean="0"/>
              <a:t>Moral Ecology (We carry out our careers within broader communities or social contexts; these offer us roles, enable and constrain, support and thwart.)</a:t>
            </a:r>
          </a:p>
          <a:p>
            <a:pPr lvl="1"/>
            <a:endParaRPr lang="en-US" sz="1200" dirty="0" smtClean="0"/>
          </a:p>
          <a:p>
            <a:pPr lvl="1"/>
            <a:r>
              <a:rPr lang="en-US" dirty="0" smtClean="0"/>
              <a:t>Skill Sets (reasonableness, moral imagination, moral creativity, and perseverance)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from Pritchard</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smtClean="0"/>
              <a:t>In the late 1930’s a group of engineers from General Electric worked to develop a “sealed beam headlight.”  Safer, more reliable, and made possible night driving</a:t>
            </a:r>
          </a:p>
          <a:p>
            <a:endParaRPr lang="en-US" sz="1400" dirty="0"/>
          </a:p>
          <a:p>
            <a:r>
              <a:rPr lang="en-US" dirty="0" smtClean="0"/>
              <a:t>An engineer worked nights without pay to redesign a safety belt for raising and lowering a scaffolding used by high rise window washers</a:t>
            </a:r>
          </a:p>
          <a:p>
            <a:pPr lvl="1"/>
            <a:r>
              <a:rPr lang="en-US" dirty="0" smtClean="0"/>
              <a:t>“You have to do the best you can—and that’s usually inadequate”</a:t>
            </a:r>
          </a:p>
          <a:p>
            <a:endParaRPr lang="en-US" sz="1400" dirty="0"/>
          </a:p>
          <a:p>
            <a:r>
              <a:rPr lang="en-US" dirty="0" smtClean="0"/>
              <a:t>A Puerto Rican engineer worked through bureaucratic levels to get a storage tank full of chlorine gas moved to a safer location away from a crowded urbanization.</a:t>
            </a:r>
          </a:p>
          <a:p>
            <a:pPr lvl="1"/>
            <a:r>
              <a:rPr lang="en-US" dirty="0" smtClean="0"/>
              <a:t>Did not see his action as particularly noteworthy.  It was what had to be done.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by Pritchard and </a:t>
            </a:r>
            <a:r>
              <a:rPr lang="en-US" dirty="0" err="1" smtClean="0"/>
              <a:t>Jaksa</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10000"/>
          </a:bodyPr>
          <a:lstStyle/>
          <a:p>
            <a:r>
              <a:rPr lang="en-US" dirty="0" smtClean="0"/>
              <a:t>Interview engineers and develop little news / good news cases to counter balance the big news / bad news cases that dominated the engineering ethics classroom</a:t>
            </a:r>
          </a:p>
          <a:p>
            <a:endParaRPr lang="en-US" dirty="0"/>
          </a:p>
          <a:p>
            <a:r>
              <a:rPr lang="en-US" dirty="0" smtClean="0"/>
              <a:t>Difficulties getting good engineers to say nice things about themselves  (Is it virtuous if I do it to draw attention to myself?)</a:t>
            </a:r>
          </a:p>
          <a:p>
            <a:endParaRPr lang="en-US" dirty="0"/>
          </a:p>
          <a:p>
            <a:r>
              <a:rPr lang="en-US" dirty="0" smtClean="0"/>
              <a:t>Asked engineers for qualities they would look for in job candidates for engineering positions.</a:t>
            </a:r>
          </a:p>
          <a:p>
            <a:endParaRPr lang="en-US" dirty="0"/>
          </a:p>
          <a:p>
            <a:r>
              <a:rPr lang="en-US" dirty="0" smtClean="0"/>
              <a:t>The result: a list of engineering virtues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you want to be an engineer…</a:t>
            </a:r>
            <a:endParaRPr lang="en-US" dirty="0"/>
          </a:p>
        </p:txBody>
      </p:sp>
      <p:sp>
        <p:nvSpPr>
          <p:cNvPr id="5" name="Content Placeholder 4"/>
          <p:cNvSpPr>
            <a:spLocks noGrp="1"/>
          </p:cNvSpPr>
          <p:nvPr>
            <p:ph sz="half" idx="1"/>
          </p:nvPr>
        </p:nvSpPr>
        <p:spPr/>
        <p:txBody>
          <a:bodyPr>
            <a:normAutofit fontScale="92500" lnSpcReduction="20000"/>
          </a:bodyPr>
          <a:lstStyle/>
          <a:p>
            <a:r>
              <a:rPr lang="en-US" dirty="0" smtClean="0"/>
              <a:t>Integrity</a:t>
            </a:r>
          </a:p>
          <a:p>
            <a:r>
              <a:rPr lang="en-US" dirty="0" smtClean="0"/>
              <a:t>Honesty</a:t>
            </a:r>
          </a:p>
          <a:p>
            <a:r>
              <a:rPr lang="en-US" dirty="0" smtClean="0"/>
              <a:t>Cooperativeness</a:t>
            </a:r>
          </a:p>
          <a:p>
            <a:r>
              <a:rPr lang="en-US" dirty="0" smtClean="0"/>
              <a:t>Courage</a:t>
            </a:r>
          </a:p>
          <a:p>
            <a:r>
              <a:rPr lang="en-US" dirty="0" smtClean="0"/>
              <a:t>Ability to communicate</a:t>
            </a:r>
          </a:p>
          <a:p>
            <a:r>
              <a:rPr lang="en-US" dirty="0" smtClean="0"/>
              <a:t>Habit of documenting</a:t>
            </a:r>
          </a:p>
          <a:p>
            <a:r>
              <a:rPr lang="en-US" dirty="0" smtClean="0"/>
              <a:t>Openness to correction</a:t>
            </a:r>
          </a:p>
          <a:p>
            <a:r>
              <a:rPr lang="en-US" dirty="0" smtClean="0"/>
              <a:t>Willingness to compromise</a:t>
            </a:r>
          </a:p>
          <a:p>
            <a:r>
              <a:rPr lang="en-US" dirty="0" smtClean="0"/>
              <a:t>Commitment to quality</a:t>
            </a:r>
          </a:p>
        </p:txBody>
      </p:sp>
      <p:sp>
        <p:nvSpPr>
          <p:cNvPr id="6" name="Content Placeholder 5"/>
          <p:cNvSpPr>
            <a:spLocks noGrp="1"/>
          </p:cNvSpPr>
          <p:nvPr>
            <p:ph sz="half" idx="2"/>
          </p:nvPr>
        </p:nvSpPr>
        <p:spPr/>
        <p:txBody>
          <a:bodyPr>
            <a:normAutofit fontScale="92500" lnSpcReduction="20000"/>
          </a:bodyPr>
          <a:lstStyle/>
          <a:p>
            <a:r>
              <a:rPr lang="en-US" dirty="0" smtClean="0"/>
              <a:t>Perseverance</a:t>
            </a:r>
          </a:p>
          <a:p>
            <a:r>
              <a:rPr lang="en-US" dirty="0" smtClean="0"/>
              <a:t>Creative engineering imagination</a:t>
            </a:r>
          </a:p>
          <a:p>
            <a:r>
              <a:rPr lang="en-US" dirty="0" smtClean="0"/>
              <a:t>Willingness to make self-sacrifice</a:t>
            </a:r>
          </a:p>
          <a:p>
            <a:r>
              <a:rPr lang="en-US" dirty="0" smtClean="0"/>
              <a:t>Not being too ambitious</a:t>
            </a:r>
          </a:p>
          <a:p>
            <a:r>
              <a:rPr lang="en-US" dirty="0" smtClean="0"/>
              <a:t>Caring about engineering per se</a:t>
            </a:r>
          </a:p>
          <a:p>
            <a:r>
              <a:rPr lang="en-US" dirty="0" smtClean="0"/>
              <a:t>Macroscopic vision</a:t>
            </a:r>
          </a:p>
          <a:p>
            <a:r>
              <a:rPr lang="en-US" dirty="0" smtClean="0"/>
              <a:t>Civic-mindedness</a:t>
            </a:r>
          </a:p>
          <a:p>
            <a:r>
              <a:rPr lang="en-US" dirty="0" smtClean="0"/>
              <a:t>Competence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business exemplars</a:t>
            </a: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dirty="0" err="1" smtClean="0"/>
              <a:t>Cabel</a:t>
            </a:r>
            <a:r>
              <a:rPr lang="en-US" dirty="0" smtClean="0"/>
              <a:t> Brand  (Some Do Care): Provided entrepreneurial services to the poor</a:t>
            </a:r>
          </a:p>
          <a:p>
            <a:endParaRPr lang="en-US" dirty="0"/>
          </a:p>
          <a:p>
            <a:r>
              <a:rPr lang="en-US" dirty="0" smtClean="0"/>
              <a:t>Aaron </a:t>
            </a:r>
            <a:r>
              <a:rPr lang="en-US" dirty="0" err="1" smtClean="0"/>
              <a:t>Fuerstein</a:t>
            </a:r>
            <a:r>
              <a:rPr lang="en-US" dirty="0" smtClean="0"/>
              <a:t>: Rebuilt textile mill, regained market share, and preserved the jobs of loyal employees (Malden Mills.  Reported by </a:t>
            </a:r>
            <a:r>
              <a:rPr lang="en-US" dirty="0" err="1" smtClean="0"/>
              <a:t>Werhane</a:t>
            </a:r>
            <a:r>
              <a:rPr lang="en-US" dirty="0" smtClean="0"/>
              <a:t> in Moral Imagination)</a:t>
            </a:r>
          </a:p>
          <a:p>
            <a:endParaRPr lang="en-US" dirty="0"/>
          </a:p>
          <a:p>
            <a:r>
              <a:rPr lang="en-US" dirty="0" smtClean="0"/>
              <a:t>IKEA: Environmentally responsible policy and contribution to Save the Children’s Fund (after negative publicity on supplier using child labor)</a:t>
            </a:r>
          </a:p>
          <a:p>
            <a:endParaRPr lang="en-US" dirty="0"/>
          </a:p>
          <a:p>
            <a:r>
              <a:rPr lang="en-US" sz="2000" b="1" dirty="0" smtClean="0"/>
              <a:t>Damon and Colby.  Some Do Care</a:t>
            </a:r>
          </a:p>
          <a:p>
            <a:r>
              <a:rPr lang="en-US" sz="2000" b="1" dirty="0" smtClean="0"/>
              <a:t>Patricia </a:t>
            </a:r>
            <a:r>
              <a:rPr lang="en-US" sz="2000" b="1" dirty="0" err="1" smtClean="0"/>
              <a:t>Werhane</a:t>
            </a:r>
            <a:r>
              <a:rPr lang="en-US" sz="2000" b="1" dirty="0" smtClean="0"/>
              <a:t>.  Moral Imagination and Management Decision Making</a:t>
            </a:r>
          </a:p>
          <a:p>
            <a:r>
              <a:rPr lang="en-US" sz="2000" b="1" dirty="0" smtClean="0"/>
              <a:t>Lawrence and Weber: Business and Society, 13: 25.</a:t>
            </a:r>
            <a:endParaRPr lang="en-US" sz="2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How do moral exemplars help in drawing up virtue tables?</a:t>
            </a:r>
            <a:endParaRPr lang="en-US" dirty="0"/>
          </a:p>
        </p:txBody>
      </p:sp>
      <p:sp>
        <p:nvSpPr>
          <p:cNvPr id="6" name="Content Placeholder 5"/>
          <p:cNvSpPr>
            <a:spLocks noGrp="1"/>
          </p:cNvSpPr>
          <p:nvPr>
            <p:ph idx="1"/>
          </p:nvPr>
        </p:nvSpPr>
        <p:spPr>
          <a:xfrm>
            <a:off x="457200" y="1600200"/>
            <a:ext cx="8229600" cy="5029200"/>
          </a:xfrm>
        </p:spPr>
        <p:txBody>
          <a:bodyPr>
            <a:normAutofit lnSpcReduction="10000"/>
          </a:bodyPr>
          <a:lstStyle/>
          <a:p>
            <a:r>
              <a:rPr lang="en-US" dirty="0" smtClean="0"/>
              <a:t>Look at the life story</a:t>
            </a:r>
          </a:p>
          <a:p>
            <a:endParaRPr lang="en-US" sz="1200" dirty="0"/>
          </a:p>
          <a:p>
            <a:r>
              <a:rPr lang="en-US" dirty="0" smtClean="0"/>
              <a:t>Influences—positive (mentors) and negative (heels)</a:t>
            </a:r>
          </a:p>
          <a:p>
            <a:endParaRPr lang="en-US" sz="1100" dirty="0"/>
          </a:p>
          <a:p>
            <a:r>
              <a:rPr lang="en-US" dirty="0" smtClean="0"/>
              <a:t>What contributed to the formation and incorporation of their moral commitments ? </a:t>
            </a:r>
          </a:p>
          <a:p>
            <a:endParaRPr lang="en-US" sz="1100" dirty="0"/>
          </a:p>
          <a:p>
            <a:r>
              <a:rPr lang="en-US" dirty="0" smtClean="0"/>
              <a:t>What was the obstacle they had to overcome to do good?  (Ordinary or extraordinary) </a:t>
            </a:r>
          </a:p>
          <a:p>
            <a:endParaRPr lang="en-US" sz="1100" dirty="0"/>
          </a:p>
          <a:p>
            <a:r>
              <a:rPr lang="en-US" dirty="0" smtClean="0"/>
              <a:t>How do their deed “fit” their community?</a:t>
            </a:r>
          </a:p>
          <a:p>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r>
              <a:rPr lang="en-US" dirty="0" smtClean="0"/>
              <a:t>See bibliography of this module for sources.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Corruption Moral Ecology</a:t>
            </a:r>
            <a:endParaRPr lang="en-US" dirty="0"/>
          </a:p>
        </p:txBody>
      </p:sp>
      <p:sp>
        <p:nvSpPr>
          <p:cNvPr id="3" name="Content Placeholder 2"/>
          <p:cNvSpPr>
            <a:spLocks noGrp="1"/>
          </p:cNvSpPr>
          <p:nvPr>
            <p:ph idx="1"/>
          </p:nvPr>
        </p:nvSpPr>
        <p:spPr/>
        <p:txBody>
          <a:bodyPr>
            <a:normAutofit/>
          </a:bodyPr>
          <a:lstStyle/>
          <a:p>
            <a:r>
              <a:rPr lang="en-US" dirty="0" smtClean="0"/>
              <a:t>In Town Z, a young engineer is trying to win a government contract in a competitive and corrupt bidding environment.  An experience friend informs him that it is necessary to provide under-the-table campaign funds to the mayor in order to win the bid.  These funds can recouped by inflating the bid or by inserting mistakes into the plans that will eventually create the need for change orders.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Narrative Form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Maintaining integrity in the face of political and economic corruption.</a:t>
            </a:r>
          </a:p>
          <a:p>
            <a:endParaRPr lang="en-US" dirty="0"/>
          </a:p>
          <a:p>
            <a:r>
              <a:rPr lang="en-US" dirty="0" smtClean="0"/>
              <a:t>To prevail, engineers must develop ethical strategies to compete on an uneven playing field, </a:t>
            </a:r>
            <a:r>
              <a:rPr lang="en-US" dirty="0" err="1" smtClean="0"/>
              <a:t>resits</a:t>
            </a:r>
            <a:r>
              <a:rPr lang="en-US" dirty="0" smtClean="0"/>
              <a:t> the temptation to give in to corrupt practices and develop effective opposition to large scale systemic corruption</a:t>
            </a:r>
          </a:p>
          <a:p>
            <a:endParaRPr lang="en-US" dirty="0"/>
          </a:p>
          <a:p>
            <a:r>
              <a:rPr lang="en-US" dirty="0" smtClean="0"/>
              <a:t>External corruption must not duplicate itself in the character of the young engineer.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and Environmental Justice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Social and environmental justice cases in Puerto Rico like the Copper Mining Case have received extensive media coverage.  </a:t>
            </a:r>
          </a:p>
          <a:p>
            <a:endParaRPr lang="en-US" dirty="0"/>
          </a:p>
          <a:p>
            <a:r>
              <a:rPr lang="en-US" dirty="0" smtClean="0"/>
              <a:t>From the 1950’s to the early 1990’s, international mining companies sought permission to mine gold and copper in central Puerto Rico</a:t>
            </a:r>
          </a:p>
          <a:p>
            <a:endParaRPr lang="en-US" dirty="0"/>
          </a:p>
          <a:p>
            <a:r>
              <a:rPr lang="en-US" dirty="0" smtClean="0"/>
              <a:t>Grass roots opposition organized by an engineer led to legislation converting the mining sites into a “public forest”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Justice Narrative Form</a:t>
            </a:r>
            <a:endParaRPr lang="en-US" dirty="0"/>
          </a:p>
        </p:txBody>
      </p:sp>
      <p:sp>
        <p:nvSpPr>
          <p:cNvPr id="3" name="Content Placeholder 2"/>
          <p:cNvSpPr>
            <a:spLocks noGrp="1"/>
          </p:cNvSpPr>
          <p:nvPr>
            <p:ph idx="1"/>
          </p:nvPr>
        </p:nvSpPr>
        <p:spPr>
          <a:xfrm>
            <a:off x="457200" y="1371600"/>
            <a:ext cx="8229600" cy="5181600"/>
          </a:xfrm>
        </p:spPr>
        <p:txBody>
          <a:bodyPr>
            <a:normAutofit fontScale="92500" lnSpcReduction="20000"/>
          </a:bodyPr>
          <a:lstStyle/>
          <a:p>
            <a:r>
              <a:rPr lang="en-US" dirty="0" smtClean="0"/>
              <a:t>Engineers use specialized skills and knowledge to recognize the potential for social and environmental injustice in the mining projects.</a:t>
            </a:r>
          </a:p>
          <a:p>
            <a:endParaRPr lang="en-US" dirty="0"/>
          </a:p>
          <a:p>
            <a:r>
              <a:rPr lang="en-US" dirty="0" smtClean="0"/>
              <a:t>Then they take on the role of reformers, organizing public hearings, testifying before decision makers, lobbying against mining, and organizing grass roots opposition.</a:t>
            </a:r>
          </a:p>
          <a:p>
            <a:endParaRPr lang="en-US" dirty="0"/>
          </a:p>
          <a:p>
            <a:r>
              <a:rPr lang="en-US" dirty="0" smtClean="0"/>
              <a:t>The opposition to the Via Verde (a proposed gas pipeline) is being framed as opposition to social injustice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Craft Context</a:t>
            </a:r>
            <a:endParaRPr lang="en-US" dirty="0"/>
          </a:p>
        </p:txBody>
      </p:sp>
      <p:sp>
        <p:nvSpPr>
          <p:cNvPr id="3" name="Content Placeholder 2"/>
          <p:cNvSpPr>
            <a:spLocks noGrp="1"/>
          </p:cNvSpPr>
          <p:nvPr>
            <p:ph idx="1"/>
          </p:nvPr>
        </p:nvSpPr>
        <p:spPr/>
        <p:txBody>
          <a:bodyPr/>
          <a:lstStyle/>
          <a:p>
            <a:r>
              <a:rPr lang="en-US" dirty="0" smtClean="0"/>
              <a:t>Computer ethics students worked with a hypothetical case supposing that the government distributed laptop computers to all public school students.</a:t>
            </a:r>
          </a:p>
          <a:p>
            <a:endParaRPr lang="en-US" dirty="0"/>
          </a:p>
          <a:p>
            <a:r>
              <a:rPr lang="en-US" dirty="0" smtClean="0"/>
              <a:t>Their assignment: identify potential problems and develop solution alternatives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One take on the problem</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Propose a government-private industry consortium to develop recycling/disposal infrastructure to guarantee effective and safe laptop disposal</a:t>
            </a:r>
          </a:p>
          <a:p>
            <a:endParaRPr lang="en-US" dirty="0"/>
          </a:p>
          <a:p>
            <a:r>
              <a:rPr lang="en-US" dirty="0" smtClean="0"/>
              <a:t>Exercise political, technical, and communication to get buy-in to this consortium.</a:t>
            </a:r>
          </a:p>
          <a:p>
            <a:endParaRPr lang="en-US" dirty="0"/>
          </a:p>
          <a:p>
            <a:r>
              <a:rPr lang="en-US" dirty="0" smtClean="0"/>
              <a:t>Persuade computer users to pay recycling/disposal fee as a part of socially responsible computer use (and disposal)</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take on the problem</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US" dirty="0" smtClean="0"/>
              <a:t>Redesign the computers by reopening the “black box” (=the current computer design which closed earlier “interpretive flexibility”)</a:t>
            </a:r>
          </a:p>
          <a:p>
            <a:endParaRPr lang="en-US" dirty="0"/>
          </a:p>
          <a:p>
            <a:r>
              <a:rPr lang="en-US" dirty="0" smtClean="0"/>
              <a:t>Participatory Observation (How do children interact with computers differently than adults?)</a:t>
            </a:r>
          </a:p>
          <a:p>
            <a:endParaRPr lang="en-US" dirty="0"/>
          </a:p>
          <a:p>
            <a:r>
              <a:rPr lang="en-US" dirty="0" smtClean="0"/>
              <a:t>Design for environment</a:t>
            </a:r>
          </a:p>
          <a:p>
            <a:pPr lvl="1"/>
            <a:r>
              <a:rPr lang="en-US" dirty="0" smtClean="0"/>
              <a:t>Choose materials, develop specifications, and organize constraints to include not just the manufacture and use of the computer but also its breakdown and recycling</a:t>
            </a:r>
          </a:p>
          <a:p>
            <a:pPr lvl="1"/>
            <a:r>
              <a:rPr lang="en-US" dirty="0" smtClean="0"/>
              <a:t>Internalize disposal instead of making it an externality</a:t>
            </a:r>
          </a:p>
          <a:p>
            <a:endParaRPr lang="en-US" dirty="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Narrative for </a:t>
            </a:r>
            <a:r>
              <a:rPr lang="en-US" dirty="0" err="1" smtClean="0"/>
              <a:t>Craftspersons</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r>
              <a:rPr lang="en-US" dirty="0" smtClean="0"/>
              <a:t>Focus on users and customers and their needs</a:t>
            </a:r>
          </a:p>
          <a:p>
            <a:endParaRPr lang="en-US" dirty="0"/>
          </a:p>
          <a:p>
            <a:r>
              <a:rPr lang="en-US" dirty="0" smtClean="0"/>
              <a:t>Take on role of the provider of a service and product</a:t>
            </a:r>
          </a:p>
          <a:p>
            <a:endParaRPr lang="en-US" dirty="0"/>
          </a:p>
          <a:p>
            <a:r>
              <a:rPr lang="en-US" dirty="0" smtClean="0"/>
              <a:t>View/frame barriers as problems or puzzles to be solved (through creative designing)</a:t>
            </a:r>
          </a:p>
          <a:p>
            <a:endParaRPr lang="en-US" dirty="0"/>
          </a:p>
          <a:p>
            <a:r>
              <a:rPr lang="en-US" dirty="0" smtClean="0"/>
              <a:t>Work confidently to be effective within social and professional role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1086</Words>
  <Application>Microsoft Office PowerPoint</Application>
  <PresentationFormat>On-screen Show (4:3)</PresentationFormat>
  <Paragraphs>125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Brief Comments on Moral Exemplars</vt:lpstr>
      <vt:lpstr>Corruption Moral Ecology</vt:lpstr>
      <vt:lpstr>Narrative Form</vt:lpstr>
      <vt:lpstr>Social and Environmental Justice</vt:lpstr>
      <vt:lpstr>Social Justice Narrative Form</vt:lpstr>
      <vt:lpstr>Craft Context</vt:lpstr>
      <vt:lpstr>One take on the problem</vt:lpstr>
      <vt:lpstr>Another take on the problem</vt:lpstr>
      <vt:lpstr>Narrative for Craftspersons</vt:lpstr>
      <vt:lpstr>Lessons</vt:lpstr>
      <vt:lpstr>PRIMES</vt:lpstr>
      <vt:lpstr>Examples from Pritchard</vt:lpstr>
      <vt:lpstr>Project by Pritchard and Jaksa</vt:lpstr>
      <vt:lpstr>So you want to be an engineer…</vt:lpstr>
      <vt:lpstr>Some business exemplars</vt:lpstr>
      <vt:lpstr>How do moral exemplars help in drawing up virtue tables?</vt:lpstr>
      <vt:lpstr>Sources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Comments on Moral Exemplars</dc:title>
  <dc:creator> </dc:creator>
  <cp:lastModifiedBy> </cp:lastModifiedBy>
  <cp:revision>4</cp:revision>
  <dcterms:created xsi:type="dcterms:W3CDTF">2010-10-07T17:53:07Z</dcterms:created>
  <dcterms:modified xsi:type="dcterms:W3CDTF">2010-10-07T19:26:18Z</dcterms:modified>
</cp:coreProperties>
</file>