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6" r:id="rId4"/>
    <p:sldId id="280" r:id="rId5"/>
    <p:sldId id="281" r:id="rId6"/>
    <p:sldId id="268" r:id="rId7"/>
    <p:sldId id="282" r:id="rId8"/>
    <p:sldId id="261" r:id="rId9"/>
    <p:sldId id="285" r:id="rId10"/>
    <p:sldId id="259" r:id="rId11"/>
    <p:sldId id="278" r:id="rId12"/>
    <p:sldId id="287" r:id="rId13"/>
    <p:sldId id="288" r:id="rId14"/>
    <p:sldId id="289" r:id="rId15"/>
    <p:sldId id="290" r:id="rId16"/>
    <p:sldId id="283" r:id="rId17"/>
    <p:sldId id="258" r:id="rId18"/>
    <p:sldId id="273" r:id="rId19"/>
    <p:sldId id="274" r:id="rId20"/>
    <p:sldId id="275" r:id="rId21"/>
    <p:sldId id="276" r:id="rId22"/>
    <p:sldId id="284" r:id="rId23"/>
    <p:sldId id="257" r:id="rId24"/>
    <p:sldId id="262" r:id="rId25"/>
    <p:sldId id="266" r:id="rId26"/>
    <p:sldId id="267" r:id="rId27"/>
    <p:sldId id="270" r:id="rId28"/>
    <p:sldId id="271" r:id="rId29"/>
    <p:sldId id="263" r:id="rId30"/>
    <p:sldId id="264" r:id="rId31"/>
    <p:sldId id="265" r:id="rId32"/>
    <p:sldId id="269" r:id="rId33"/>
    <p:sldId id="26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8D8D4-62A0-4FE5-9F01-C1CBF5CD3D22}" type="datetimeFigureOut">
              <a:rPr lang="en-US" smtClean="0"/>
              <a:pPr/>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7FA97-C0E6-4286-A80A-4504450922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8D8D4-62A0-4FE5-9F01-C1CBF5CD3D22}" type="datetimeFigureOut">
              <a:rPr lang="en-US" smtClean="0"/>
              <a:pPr/>
              <a:t>12/15/2010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7FA97-C0E6-4286-A80A-4504450922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Corporate Governance</a:t>
            </a:r>
            <a:endParaRPr lang="en-US" dirty="0"/>
          </a:p>
        </p:txBody>
      </p:sp>
      <p:sp>
        <p:nvSpPr>
          <p:cNvPr id="3" name="Subtitle 2"/>
          <p:cNvSpPr>
            <a:spLocks noGrp="1"/>
          </p:cNvSpPr>
          <p:nvPr>
            <p:ph type="subTitle" idx="1"/>
          </p:nvPr>
        </p:nvSpPr>
        <p:spPr/>
        <p:txBody>
          <a:bodyPr/>
          <a:lstStyle/>
          <a:p>
            <a:r>
              <a:rPr lang="en-US" dirty="0" smtClean="0">
                <a:solidFill>
                  <a:schemeClr val="tx1"/>
                </a:solidFill>
              </a:rPr>
              <a:t>Hewlett-Packard Case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 on corporate governance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“The most fundamental duties of a director—the duties of deliberation and candor—rely entirely upon the absolute trust that each director must have in one another’s confidentiality.  This is true for trivial as well as important matters, because even trivial information that finds its way from the boardroom to the press corrodes trust among directors.  It is even more critical when discussions can affect stock prices….Leaking “good” information is as unacceptable as leaking “bad” information—no one can foretell how such information may advantage or disadvantage one investor relative to another.” (quoted by Stewart, 156)</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 Models</a:t>
            </a:r>
            <a:endParaRPr lang="en-US" dirty="0"/>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r>
              <a:rPr lang="en-US" dirty="0" smtClean="0"/>
              <a:t>Agency Theory</a:t>
            </a:r>
          </a:p>
          <a:p>
            <a:pPr lvl="1"/>
            <a:r>
              <a:rPr lang="en-US" dirty="0" smtClean="0"/>
              <a:t>Managers act as the agents of the </a:t>
            </a:r>
            <a:r>
              <a:rPr lang="en-US" dirty="0" smtClean="0"/>
              <a:t>corporation</a:t>
            </a:r>
            <a:endParaRPr lang="en-US" dirty="0" smtClean="0"/>
          </a:p>
          <a:p>
            <a:pPr lvl="1"/>
            <a:r>
              <a:rPr lang="en-US" dirty="0" smtClean="0"/>
              <a:t>Problem = keeping managers faithful to the </a:t>
            </a:r>
            <a:r>
              <a:rPr lang="en-US" dirty="0" smtClean="0"/>
              <a:t>interests of the owners / investors</a:t>
            </a:r>
          </a:p>
          <a:p>
            <a:pPr lvl="1"/>
            <a:endParaRPr lang="en-US" dirty="0"/>
          </a:p>
          <a:p>
            <a:r>
              <a:rPr lang="en-US" dirty="0" smtClean="0"/>
              <a:t>Stakeholder theory</a:t>
            </a:r>
          </a:p>
          <a:p>
            <a:pPr lvl="1"/>
            <a:r>
              <a:rPr lang="en-US" dirty="0" smtClean="0"/>
              <a:t>Corporation is run, by its managers, for the sake of the stakeholders</a:t>
            </a:r>
          </a:p>
          <a:p>
            <a:pPr lvl="1"/>
            <a:r>
              <a:rPr lang="en-US" dirty="0" smtClean="0"/>
              <a:t>Managers are not just faithful agents of </a:t>
            </a:r>
            <a:r>
              <a:rPr lang="en-US" dirty="0" smtClean="0"/>
              <a:t>stakeholders.  Instead of faithful agency, they are responsible for balancing conflicting stakeholder stakes </a:t>
            </a:r>
            <a:r>
              <a:rPr lang="en-US" dirty="0" smtClean="0"/>
              <a:t>corporation</a:t>
            </a:r>
          </a:p>
          <a:p>
            <a:pPr lvl="1"/>
            <a:endParaRPr lang="en-US" dirty="0"/>
          </a:p>
          <a:p>
            <a:r>
              <a:rPr lang="en-US" dirty="0" smtClean="0"/>
              <a:t>Stewardship theory</a:t>
            </a:r>
          </a:p>
          <a:p>
            <a:pPr lvl="1"/>
            <a:r>
              <a:rPr lang="en-US" dirty="0" smtClean="0"/>
              <a:t>Starts from premise that manager and owner interests are </a:t>
            </a:r>
            <a:r>
              <a:rPr lang="en-US" dirty="0" smtClean="0"/>
              <a:t>more or less the same</a:t>
            </a:r>
            <a:endParaRPr lang="en-US" dirty="0" smtClean="0"/>
          </a:p>
          <a:p>
            <a:pPr lvl="1"/>
            <a:r>
              <a:rPr lang="en-US" dirty="0" smtClean="0"/>
              <a:t>Managers </a:t>
            </a:r>
            <a:r>
              <a:rPr lang="en-US" dirty="0" smtClean="0"/>
              <a:t>act, not as agents, but as stewards </a:t>
            </a:r>
            <a:r>
              <a:rPr lang="en-US" dirty="0" smtClean="0"/>
              <a:t>for </a:t>
            </a:r>
            <a:r>
              <a:rPr lang="en-US" dirty="0" smtClean="0"/>
              <a:t>stakeholders</a:t>
            </a:r>
            <a:endParaRPr lang="en-US" dirty="0" smtClean="0"/>
          </a:p>
          <a:p>
            <a:pPr lvl="1"/>
            <a:r>
              <a:rPr lang="en-US" dirty="0" smtClean="0"/>
              <a:t>Stakeholder interests are aligned with the long term wellbeing of the corporation.  Managers facilitate this alignment.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Agency Theory (Dunn)</a:t>
            </a:r>
            <a:endParaRPr lang="en-US" dirty="0"/>
          </a:p>
        </p:txBody>
      </p:sp>
      <p:sp>
        <p:nvSpPr>
          <p:cNvPr id="3" name="Content Placeholder 2"/>
          <p:cNvSpPr>
            <a:spLocks noGrp="1"/>
          </p:cNvSpPr>
          <p:nvPr>
            <p:ph idx="1"/>
          </p:nvPr>
        </p:nvSpPr>
        <p:spPr>
          <a:xfrm>
            <a:off x="228600" y="762000"/>
            <a:ext cx="8610600" cy="5943600"/>
          </a:xfrm>
        </p:spPr>
        <p:txBody>
          <a:bodyPr>
            <a:normAutofit fontScale="55000" lnSpcReduction="20000"/>
          </a:bodyPr>
          <a:lstStyle/>
          <a:p>
            <a:r>
              <a:rPr lang="en-US" dirty="0" smtClean="0"/>
              <a:t>Owners/directors </a:t>
            </a:r>
            <a:r>
              <a:rPr lang="en-US" dirty="0" smtClean="0"/>
              <a:t>set the central objectives of the corporation.  </a:t>
            </a:r>
            <a:endParaRPr lang="en-US" dirty="0" smtClean="0"/>
          </a:p>
          <a:p>
            <a:pPr lvl="1"/>
            <a:r>
              <a:rPr lang="en-US" dirty="0" smtClean="0"/>
              <a:t>Managers </a:t>
            </a:r>
            <a:r>
              <a:rPr lang="en-US" dirty="0" smtClean="0"/>
              <a:t>executing </a:t>
            </a:r>
            <a:r>
              <a:rPr lang="en-US" dirty="0" smtClean="0"/>
              <a:t>these.  </a:t>
            </a:r>
          </a:p>
          <a:p>
            <a:pPr lvl="1"/>
            <a:r>
              <a:rPr lang="en-US" dirty="0" smtClean="0"/>
              <a:t>Corporate governance = procedures to control management and restrict to carrying out owner directives.</a:t>
            </a:r>
          </a:p>
          <a:p>
            <a:pPr>
              <a:buNone/>
            </a:pPr>
            <a:r>
              <a:rPr lang="en-US" sz="2100" dirty="0" smtClean="0"/>
              <a:t> </a:t>
            </a:r>
            <a:endParaRPr lang="en-US" sz="2100" dirty="0" smtClean="0"/>
          </a:p>
          <a:p>
            <a:r>
              <a:rPr lang="en-US" dirty="0" smtClean="0"/>
              <a:t>Managers </a:t>
            </a:r>
            <a:r>
              <a:rPr lang="en-US" dirty="0" smtClean="0"/>
              <a:t>cannot be trusted to remain faithful </a:t>
            </a:r>
            <a:r>
              <a:rPr lang="en-US" dirty="0" smtClean="0"/>
              <a:t>to interests </a:t>
            </a:r>
            <a:r>
              <a:rPr lang="en-US" dirty="0" smtClean="0"/>
              <a:t>and goals of the owners/directors.  </a:t>
            </a:r>
            <a:endParaRPr lang="en-US" dirty="0" smtClean="0"/>
          </a:p>
          <a:p>
            <a:pPr lvl="1"/>
            <a:r>
              <a:rPr lang="en-US" dirty="0" smtClean="0"/>
              <a:t>Human Nature = Egoistic pursuit of self-interest </a:t>
            </a:r>
          </a:p>
          <a:p>
            <a:endParaRPr lang="en-US" sz="2100" dirty="0" smtClean="0"/>
          </a:p>
          <a:p>
            <a:r>
              <a:rPr lang="en-US" dirty="0" smtClean="0"/>
              <a:t>The </a:t>
            </a:r>
            <a:r>
              <a:rPr lang="en-US" dirty="0" smtClean="0"/>
              <a:t>owners/directors </a:t>
            </a:r>
            <a:r>
              <a:rPr lang="en-US" dirty="0" smtClean="0"/>
              <a:t>= principal.  </a:t>
            </a:r>
          </a:p>
          <a:p>
            <a:pPr lvl="1"/>
            <a:r>
              <a:rPr lang="en-US" dirty="0" smtClean="0"/>
              <a:t>Originates </a:t>
            </a:r>
            <a:r>
              <a:rPr lang="en-US" dirty="0" smtClean="0"/>
              <a:t>the action and bears primary moral and legal responsibility for it.  </a:t>
            </a:r>
            <a:endParaRPr lang="en-US" dirty="0" smtClean="0"/>
          </a:p>
          <a:p>
            <a:pPr lvl="1"/>
            <a:r>
              <a:rPr lang="en-US" dirty="0" smtClean="0"/>
              <a:t>Principal delegates executive authority to agent, often because of a lack of knowledge of details pertinent to execution</a:t>
            </a:r>
          </a:p>
          <a:p>
            <a:pPr lvl="1"/>
            <a:r>
              <a:rPr lang="en-US" dirty="0" smtClean="0"/>
              <a:t>Develops compliance structures to compel agents to be faithful to interests in executive function. </a:t>
            </a:r>
          </a:p>
          <a:p>
            <a:endParaRPr lang="en-US" sz="2100" dirty="0" smtClean="0"/>
          </a:p>
          <a:p>
            <a:r>
              <a:rPr lang="en-US" dirty="0" smtClean="0"/>
              <a:t>Managers = agents</a:t>
            </a:r>
            <a:r>
              <a:rPr lang="en-US" dirty="0" smtClean="0"/>
              <a:t>.  </a:t>
            </a:r>
            <a:endParaRPr lang="en-US" dirty="0" smtClean="0"/>
          </a:p>
          <a:p>
            <a:pPr lvl="1"/>
            <a:r>
              <a:rPr lang="en-US" dirty="0" smtClean="0"/>
              <a:t>Responsibility: serve </a:t>
            </a:r>
            <a:r>
              <a:rPr lang="en-US" dirty="0" smtClean="0"/>
              <a:t>as faithful executors of the goals and interests of the </a:t>
            </a:r>
            <a:r>
              <a:rPr lang="en-US" dirty="0" smtClean="0"/>
              <a:t>principals</a:t>
            </a:r>
          </a:p>
          <a:p>
            <a:pPr lvl="1"/>
            <a:r>
              <a:rPr lang="en-US" dirty="0" smtClean="0"/>
              <a:t>Positively this assumes the exercise of due care (proper exercise of professional judgment) </a:t>
            </a:r>
          </a:p>
          <a:p>
            <a:pPr lvl="1"/>
            <a:r>
              <a:rPr lang="en-US" dirty="0" smtClean="0"/>
              <a:t>Negatively: avoiding conflicts of interests and maintaining confidences</a:t>
            </a:r>
          </a:p>
          <a:p>
            <a:pPr lvl="1"/>
            <a:r>
              <a:rPr lang="en-US" dirty="0" smtClean="0"/>
              <a:t>Bound and Free Agency</a:t>
            </a:r>
          </a:p>
          <a:p>
            <a:endParaRPr lang="en-US" sz="2100" dirty="0" smtClean="0"/>
          </a:p>
          <a:p>
            <a:r>
              <a:rPr lang="en-US" dirty="0" smtClean="0"/>
              <a:t>Corporate Governance Focus</a:t>
            </a:r>
          </a:p>
          <a:p>
            <a:pPr lvl="1"/>
            <a:r>
              <a:rPr lang="en-US" dirty="0" smtClean="0"/>
              <a:t>Primary </a:t>
            </a:r>
            <a:r>
              <a:rPr lang="en-US" dirty="0" smtClean="0"/>
              <a:t>emphasis is placed on compliance, i.e., enforced conformity to rules that constitute minimum thresholds of acceptable behavior.  </a:t>
            </a:r>
            <a:endParaRPr lang="en-US" dirty="0" smtClean="0"/>
          </a:p>
          <a:p>
            <a:pPr lvl="1"/>
            <a:r>
              <a:rPr lang="en-US" dirty="0" smtClean="0"/>
              <a:t>(1</a:t>
            </a:r>
            <a:r>
              <a:rPr lang="en-US" dirty="0" smtClean="0"/>
              <a:t>) rule based codes, (2) systems of monitoring to detect violations, and (3) punishments and rewards to deter non-compliance and reward </a:t>
            </a:r>
            <a:r>
              <a:rPr lang="en-US" dirty="0" smtClean="0"/>
              <a:t>compliance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Stewardship Theory (Perkins)</a:t>
            </a:r>
            <a:endParaRPr lang="en-US" dirty="0"/>
          </a:p>
        </p:txBody>
      </p:sp>
      <p:sp>
        <p:nvSpPr>
          <p:cNvPr id="3" name="Content Placeholder 2"/>
          <p:cNvSpPr>
            <a:spLocks noGrp="1"/>
          </p:cNvSpPr>
          <p:nvPr>
            <p:ph idx="1"/>
          </p:nvPr>
        </p:nvSpPr>
        <p:spPr>
          <a:xfrm>
            <a:off x="228600" y="1066800"/>
            <a:ext cx="8610600" cy="5715000"/>
          </a:xfrm>
        </p:spPr>
        <p:txBody>
          <a:bodyPr>
            <a:normAutofit fontScale="55000" lnSpcReduction="20000"/>
          </a:bodyPr>
          <a:lstStyle/>
          <a:p>
            <a:r>
              <a:rPr lang="en-US" dirty="0" smtClean="0"/>
              <a:t>Managers </a:t>
            </a:r>
            <a:r>
              <a:rPr lang="en-US" dirty="0" smtClean="0"/>
              <a:t>and employees can be trusted to act as stewards or guardians of the corporation.  </a:t>
            </a:r>
            <a:endParaRPr lang="en-US" dirty="0" smtClean="0"/>
          </a:p>
          <a:p>
            <a:pPr lvl="1"/>
            <a:r>
              <a:rPr lang="en-US" dirty="0" smtClean="0"/>
              <a:t>A </a:t>
            </a:r>
            <a:r>
              <a:rPr lang="en-US" dirty="0" smtClean="0"/>
              <a:t>steward is a caretaker who looks after the owner's property and interests when the owner is absent </a:t>
            </a:r>
            <a:endParaRPr lang="en-US" dirty="0" smtClean="0"/>
          </a:p>
          <a:p>
            <a:pPr lvl="1"/>
            <a:endParaRPr lang="en-US" sz="1800" dirty="0" smtClean="0"/>
          </a:p>
          <a:p>
            <a:r>
              <a:rPr lang="en-US" dirty="0" smtClean="0"/>
              <a:t>Corporation modeled on conception of a social contract  </a:t>
            </a:r>
          </a:p>
          <a:p>
            <a:pPr lvl="1"/>
            <a:r>
              <a:rPr lang="en-US" dirty="0" smtClean="0"/>
              <a:t>Corporation is a </a:t>
            </a:r>
            <a:r>
              <a:rPr lang="en-US" dirty="0" smtClean="0"/>
              <a:t>cooperative, collaborative enterprise.  </a:t>
            </a:r>
            <a:endParaRPr lang="en-US" dirty="0" smtClean="0"/>
          </a:p>
          <a:p>
            <a:pPr lvl="1"/>
            <a:r>
              <a:rPr lang="en-US" dirty="0" smtClean="0"/>
              <a:t>Individuals transcend narrow self interest and find </a:t>
            </a:r>
            <a:r>
              <a:rPr lang="en-US" dirty="0" smtClean="0"/>
              <a:t>meaning </a:t>
            </a:r>
            <a:r>
              <a:rPr lang="en-US" dirty="0" smtClean="0"/>
              <a:t>in concerns of corporation</a:t>
            </a:r>
          </a:p>
          <a:p>
            <a:pPr lvl="1"/>
            <a:r>
              <a:rPr lang="en-US" dirty="0" smtClean="0"/>
              <a:t>Managers can, to a certain extent, act on altruistic motives</a:t>
            </a:r>
          </a:p>
          <a:p>
            <a:pPr lvl="1"/>
            <a:r>
              <a:rPr lang="en-US" dirty="0" smtClean="0"/>
              <a:t>CG consists of build </a:t>
            </a:r>
            <a:r>
              <a:rPr lang="en-US" dirty="0" smtClean="0"/>
              <a:t>trust and social </a:t>
            </a:r>
            <a:r>
              <a:rPr lang="en-US" dirty="0" smtClean="0"/>
              <a:t>capital.</a:t>
            </a:r>
          </a:p>
          <a:p>
            <a:pPr lvl="1">
              <a:buNone/>
            </a:pPr>
            <a:endParaRPr lang="en-US" sz="1800" dirty="0" smtClean="0"/>
          </a:p>
          <a:p>
            <a:r>
              <a:rPr lang="en-US" dirty="0" smtClean="0"/>
              <a:t>Owners </a:t>
            </a:r>
            <a:r>
              <a:rPr lang="en-US" dirty="0" smtClean="0"/>
              <a:t>still establish the cardinal objectives for </a:t>
            </a:r>
            <a:r>
              <a:rPr lang="en-US" dirty="0" smtClean="0"/>
              <a:t>corporation</a:t>
            </a:r>
          </a:p>
          <a:p>
            <a:pPr lvl="1"/>
            <a:r>
              <a:rPr lang="en-US" dirty="0" smtClean="0"/>
              <a:t>But </a:t>
            </a:r>
            <a:r>
              <a:rPr lang="en-US" dirty="0" smtClean="0"/>
              <a:t>they </a:t>
            </a:r>
            <a:r>
              <a:rPr lang="en-US" dirty="0" smtClean="0"/>
              <a:t>must provide </a:t>
            </a:r>
            <a:r>
              <a:rPr lang="en-US" dirty="0" smtClean="0"/>
              <a:t>managers with an environment </a:t>
            </a:r>
            <a:r>
              <a:rPr lang="en-US" dirty="0" smtClean="0"/>
              <a:t>conducive to meaningful </a:t>
            </a:r>
            <a:r>
              <a:rPr lang="en-US" dirty="0" smtClean="0"/>
              <a:t>work. </a:t>
            </a:r>
            <a:endParaRPr lang="en-US" dirty="0" smtClean="0"/>
          </a:p>
          <a:p>
            <a:pPr lvl="1"/>
            <a:endParaRPr lang="en-US" sz="1800" dirty="0" smtClean="0"/>
          </a:p>
          <a:p>
            <a:r>
              <a:rPr lang="en-US" dirty="0" smtClean="0"/>
              <a:t>Stewardship focuses on management by values</a:t>
            </a:r>
          </a:p>
          <a:p>
            <a:pPr lvl="1"/>
            <a:r>
              <a:rPr lang="en-US" dirty="0" smtClean="0"/>
              <a:t>(</a:t>
            </a:r>
            <a:r>
              <a:rPr lang="en-US" dirty="0" smtClean="0"/>
              <a:t>1) identify and formulate common aspirations or values as standards of excellence, </a:t>
            </a:r>
            <a:endParaRPr lang="en-US" dirty="0" smtClean="0"/>
          </a:p>
          <a:p>
            <a:pPr lvl="1"/>
            <a:r>
              <a:rPr lang="en-US" dirty="0" smtClean="0"/>
              <a:t>(</a:t>
            </a:r>
            <a:r>
              <a:rPr lang="en-US" dirty="0" smtClean="0"/>
              <a:t>2) </a:t>
            </a:r>
            <a:r>
              <a:rPr lang="en-US" dirty="0" smtClean="0"/>
              <a:t>encourage employees to adopt values as core aspirations through training programs, ethics audits, corporate codes, and so forth</a:t>
            </a:r>
          </a:p>
          <a:p>
            <a:pPr lvl="1"/>
            <a:r>
              <a:rPr lang="en-US" dirty="0" smtClean="0"/>
              <a:t>(</a:t>
            </a:r>
            <a:r>
              <a:rPr lang="en-US" dirty="0" smtClean="0"/>
              <a:t>3) respond to values "</a:t>
            </a:r>
            <a:r>
              <a:rPr lang="en-US" dirty="0" smtClean="0"/>
              <a:t>gaps“ by means of moral support</a:t>
            </a:r>
          </a:p>
          <a:p>
            <a:pPr lvl="2"/>
            <a:r>
              <a:rPr lang="en-US" dirty="0" smtClean="0"/>
              <a:t>Training programs</a:t>
            </a:r>
          </a:p>
          <a:p>
            <a:pPr lvl="2"/>
            <a:r>
              <a:rPr lang="en-US" dirty="0" smtClean="0"/>
              <a:t>DPO procedures</a:t>
            </a:r>
          </a:p>
          <a:p>
            <a:pPr lvl="2"/>
            <a:r>
              <a:rPr lang="en-US" dirty="0" smtClean="0"/>
              <a:t>Proactive performance evaluations</a:t>
            </a:r>
          </a:p>
          <a:p>
            <a:pPr lvl="2"/>
            <a:r>
              <a:rPr lang="en-US" dirty="0" smtClean="0"/>
              <a:t>Empowering leadership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Sarbanes-Oxley</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Provide </a:t>
            </a:r>
            <a:r>
              <a:rPr lang="en-US" dirty="0" smtClean="0"/>
              <a:t>increased protection for whistle-blowers </a:t>
            </a:r>
          </a:p>
          <a:p>
            <a:r>
              <a:rPr lang="en-US" dirty="0" smtClean="0"/>
              <a:t>Adhere </a:t>
            </a:r>
            <a:r>
              <a:rPr lang="en-US" dirty="0" smtClean="0"/>
              <a:t>to an established code of ethics or explain reasons for non-compliance </a:t>
            </a:r>
          </a:p>
          <a:p>
            <a:r>
              <a:rPr lang="en-US" dirty="0" smtClean="0"/>
              <a:t>Engage </a:t>
            </a:r>
            <a:r>
              <a:rPr lang="en-US" dirty="0" smtClean="0"/>
              <a:t>in "full, fair, timely and understandable disclosure" </a:t>
            </a:r>
          </a:p>
          <a:p>
            <a:r>
              <a:rPr lang="en-US" dirty="0" smtClean="0"/>
              <a:t>Maintain“ honest </a:t>
            </a:r>
            <a:r>
              <a:rPr lang="en-US" dirty="0" smtClean="0"/>
              <a:t>and ethical" behavior. </a:t>
            </a:r>
          </a:p>
          <a:p>
            <a:r>
              <a:rPr lang="en-US" dirty="0" smtClean="0"/>
              <a:t>Report </a:t>
            </a:r>
            <a:r>
              <a:rPr lang="en-US" dirty="0" smtClean="0"/>
              <a:t>ethics violations promptly </a:t>
            </a:r>
          </a:p>
          <a:p>
            <a:r>
              <a:rPr lang="en-US" dirty="0" smtClean="0"/>
              <a:t>Comply </a:t>
            </a:r>
            <a:r>
              <a:rPr lang="en-US" dirty="0" smtClean="0"/>
              <a:t>with "applicable governmental laws, rules, and regulations" </a:t>
            </a:r>
          </a:p>
          <a:p>
            <a:endParaRPr lang="en-US" sz="1100" dirty="0" smtClean="0"/>
          </a:p>
          <a:p>
            <a:r>
              <a:rPr lang="en-US" sz="1400" b="1" dirty="0" smtClean="0"/>
              <a:t>Quoted </a:t>
            </a:r>
            <a:r>
              <a:rPr lang="en-US" sz="1400" b="1" dirty="0" smtClean="0"/>
              <a:t>from </a:t>
            </a:r>
            <a:r>
              <a:rPr lang="en-US" sz="1400" b="1" dirty="0" err="1" smtClean="0"/>
              <a:t>Dyrud</a:t>
            </a:r>
            <a:r>
              <a:rPr lang="en-US" sz="1400" b="1" dirty="0" smtClean="0"/>
              <a:t>, M.A.  (2007)  "Ethics, Gaming, and Industrial Training," in IEEE Technology and Society Magazine.  Winter 2007: </a:t>
            </a:r>
            <a:r>
              <a:rPr lang="en-US" sz="1400" b="1" dirty="0" smtClean="0"/>
              <a:t>36-4.  </a:t>
            </a:r>
            <a:r>
              <a:rPr lang="en-US" sz="1400" b="1" dirty="0" err="1" smtClean="0"/>
              <a:t>Dyurd</a:t>
            </a:r>
            <a:r>
              <a:rPr lang="en-US" sz="1400" b="1" dirty="0" smtClean="0"/>
              <a:t> </a:t>
            </a:r>
            <a:r>
              <a:rPr lang="en-US" sz="1400" b="1" dirty="0" smtClean="0"/>
              <a:t>cites: ELT, Ethics and Code of Conduct, </a:t>
            </a:r>
            <a:r>
              <a:rPr lang="en-US" sz="1400" b="1" dirty="0" err="1" smtClean="0"/>
              <a:t>n.d</a:t>
            </a:r>
            <a:r>
              <a:rPr lang="en-US" sz="1400" b="1" dirty="0" smtClean="0"/>
              <a:t>.; http://</a:t>
            </a:r>
            <a:r>
              <a:rPr lang="en-US" sz="1400" b="1" dirty="0" smtClean="0"/>
              <a:t>www.elt-inc.com/solution/ethics_and_code_of_conduct_training_obligations.html</a:t>
            </a:r>
            <a:endParaRPr lang="en-US" sz="1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Federal Sentencing Guidelines</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Establishing </a:t>
            </a:r>
            <a:r>
              <a:rPr lang="en-US" dirty="0" smtClean="0"/>
              <a:t>standards and procedures to prevent and detect criminal conduct </a:t>
            </a:r>
          </a:p>
          <a:p>
            <a:r>
              <a:rPr lang="en-US" dirty="0" smtClean="0"/>
              <a:t>Promoting </a:t>
            </a:r>
            <a:r>
              <a:rPr lang="en-US" dirty="0" smtClean="0"/>
              <a:t>responsibility at all levels of the program, together with adequate program resources and authority for its managers </a:t>
            </a:r>
          </a:p>
          <a:p>
            <a:r>
              <a:rPr lang="en-US" dirty="0" smtClean="0"/>
              <a:t>Exercising </a:t>
            </a:r>
            <a:r>
              <a:rPr lang="en-US" dirty="0" smtClean="0"/>
              <a:t>due diligence in hiring and assigning personnel to positions with substantial authority </a:t>
            </a:r>
          </a:p>
          <a:p>
            <a:r>
              <a:rPr lang="en-US" dirty="0" smtClean="0"/>
              <a:t>Communicating </a:t>
            </a:r>
            <a:r>
              <a:rPr lang="en-US" dirty="0" smtClean="0"/>
              <a:t>standards and procedures, including a specific requirement for training at all levels </a:t>
            </a:r>
          </a:p>
          <a:p>
            <a:r>
              <a:rPr lang="en-US" dirty="0" smtClean="0"/>
              <a:t>Monitoring</a:t>
            </a:r>
            <a:r>
              <a:rPr lang="en-US" dirty="0" smtClean="0"/>
              <a:t>, auditing, and non-internal guidance/reporting systems </a:t>
            </a:r>
          </a:p>
          <a:p>
            <a:r>
              <a:rPr lang="en-US" dirty="0" smtClean="0"/>
              <a:t>Promoting </a:t>
            </a:r>
            <a:r>
              <a:rPr lang="en-US" dirty="0" smtClean="0"/>
              <a:t>and enforcing of compliance and ethical conduct </a:t>
            </a:r>
          </a:p>
          <a:p>
            <a:r>
              <a:rPr lang="en-US" dirty="0" smtClean="0"/>
              <a:t>T</a:t>
            </a:r>
            <a:r>
              <a:rPr lang="en-US" dirty="0" smtClean="0"/>
              <a:t>aking </a:t>
            </a:r>
            <a:r>
              <a:rPr lang="en-US" dirty="0" smtClean="0"/>
              <a:t>reasonable steps to respond appropriately and prevent further misconduct in detecting a </a:t>
            </a:r>
            <a:r>
              <a:rPr lang="en-US" dirty="0" smtClean="0"/>
              <a:t>violation</a:t>
            </a:r>
          </a:p>
          <a:p>
            <a:endParaRPr lang="en-US" sz="1400" dirty="0" smtClean="0"/>
          </a:p>
          <a:p>
            <a:r>
              <a:rPr lang="en-US" sz="1600" b="1" dirty="0" err="1" smtClean="0"/>
              <a:t>Dyrud</a:t>
            </a:r>
            <a:r>
              <a:rPr lang="en-US" sz="1600" b="1" dirty="0" smtClean="0"/>
              <a:t>, M.A.  (2007)  "Ethics, Gaming, and Industrial Training," in IEEE Technology and Society Magazine.  Winter 2007: 36-44. </a:t>
            </a:r>
            <a:endParaRPr lang="en-US"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Characters / Participants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Patricia Dunn</a:t>
            </a:r>
            <a:endParaRPr lang="en-US" dirty="0"/>
          </a:p>
        </p:txBody>
      </p:sp>
      <p:sp>
        <p:nvSpPr>
          <p:cNvPr id="3" name="Content Placeholder 2"/>
          <p:cNvSpPr>
            <a:spLocks noGrp="1"/>
          </p:cNvSpPr>
          <p:nvPr>
            <p:ph idx="1"/>
          </p:nvPr>
        </p:nvSpPr>
        <p:spPr/>
        <p:txBody>
          <a:bodyPr/>
          <a:lstStyle/>
          <a:p>
            <a:r>
              <a:rPr lang="en-US" dirty="0" smtClean="0"/>
              <a:t>Board member and supported ouster of </a:t>
            </a:r>
            <a:r>
              <a:rPr lang="en-US" dirty="0" err="1" smtClean="0"/>
              <a:t>Fiorina</a:t>
            </a:r>
            <a:endParaRPr lang="en-US" dirty="0" smtClean="0"/>
          </a:p>
          <a:p>
            <a:endParaRPr lang="en-US" dirty="0"/>
          </a:p>
          <a:p>
            <a:r>
              <a:rPr lang="en-US" dirty="0" smtClean="0"/>
              <a:t>Specialist in corporate governance with impeccable reputation</a:t>
            </a:r>
          </a:p>
          <a:p>
            <a:pPr lvl="1"/>
            <a:r>
              <a:rPr lang="en-US" dirty="0" smtClean="0"/>
              <a:t>Advanced through ranks of Wells Fargo Investment Advisors (later acquired by Barclays) to become CEO of Barclays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Carly</a:t>
            </a:r>
            <a:r>
              <a:rPr lang="en-US" dirty="0" smtClean="0"/>
              <a:t> </a:t>
            </a:r>
            <a:r>
              <a:rPr lang="en-US" dirty="0" err="1" smtClean="0"/>
              <a:t>Fiorina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CEO of HP until ousted by board</a:t>
            </a:r>
          </a:p>
          <a:p>
            <a:endParaRPr lang="en-US" dirty="0"/>
          </a:p>
          <a:p>
            <a:r>
              <a:rPr lang="en-US" dirty="0" smtClean="0"/>
              <a:t>High profile corporate executive</a:t>
            </a:r>
          </a:p>
          <a:p>
            <a:endParaRPr lang="en-US" dirty="0"/>
          </a:p>
          <a:p>
            <a:r>
              <a:rPr lang="en-US" dirty="0" smtClean="0"/>
              <a:t>Considered a good salesperson but a poor manager by members of the board</a:t>
            </a:r>
          </a:p>
          <a:p>
            <a:endParaRPr lang="en-US" dirty="0"/>
          </a:p>
          <a:p>
            <a:r>
              <a:rPr lang="en-US" dirty="0" smtClean="0"/>
              <a:t>Later Republican candidate for US senate from California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Jay </a:t>
            </a:r>
            <a:r>
              <a:rPr lang="en-US" dirty="0" err="1" smtClean="0"/>
              <a:t>Keyworth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Longest-standing member of HP BOD</a:t>
            </a:r>
          </a:p>
          <a:p>
            <a:endParaRPr lang="en-US" dirty="0"/>
          </a:p>
          <a:p>
            <a:r>
              <a:rPr lang="en-US" dirty="0" smtClean="0"/>
              <a:t>Physics division at Los Alamos National Laboratory</a:t>
            </a:r>
          </a:p>
          <a:p>
            <a:endParaRPr lang="en-US" dirty="0"/>
          </a:p>
          <a:p>
            <a:r>
              <a:rPr lang="en-US" dirty="0" smtClean="0"/>
              <a:t>Developed close relation with CNET report, Dawn Kawamoto</a:t>
            </a:r>
          </a:p>
          <a:p>
            <a:endParaRPr lang="en-US" dirty="0"/>
          </a:p>
          <a:p>
            <a:r>
              <a:rPr lang="en-US" dirty="0" smtClean="0"/>
              <a:t>When identified as source of leaks was forced to leave HP BOD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Introductory Summary including Questions</a:t>
            </a:r>
          </a:p>
          <a:p>
            <a:endParaRPr lang="en-US" dirty="0" smtClean="0"/>
          </a:p>
          <a:p>
            <a:r>
              <a:rPr lang="en-US" dirty="0" smtClean="0"/>
              <a:t>Character Sketches</a:t>
            </a:r>
          </a:p>
          <a:p>
            <a:endParaRPr lang="en-US" dirty="0" smtClean="0"/>
          </a:p>
          <a:p>
            <a:r>
              <a:rPr lang="en-US" dirty="0" smtClean="0"/>
              <a:t>Basic Facts</a:t>
            </a:r>
          </a:p>
          <a:p>
            <a:endParaRPr lang="en-US" dirty="0" smtClean="0"/>
          </a:p>
          <a:p>
            <a:r>
              <a:rPr lang="en-US" dirty="0" smtClean="0"/>
              <a:t>Quotes on Corporate Governance</a:t>
            </a:r>
          </a:p>
          <a:p>
            <a:endParaRPr lang="en-US" dirty="0" smtClean="0"/>
          </a:p>
          <a:p>
            <a:r>
              <a:rPr lang="en-US" dirty="0" smtClean="0"/>
              <a:t>An Outline on Corporate Governance: Leading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Perkins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Close relation with HP founders and family</a:t>
            </a:r>
          </a:p>
          <a:p>
            <a:endParaRPr lang="en-US" dirty="0"/>
          </a:p>
          <a:p>
            <a:r>
              <a:rPr lang="en-US" dirty="0" smtClean="0"/>
              <a:t>Venture Capitalist</a:t>
            </a:r>
          </a:p>
          <a:p>
            <a:endParaRPr lang="en-US" dirty="0"/>
          </a:p>
          <a:p>
            <a:r>
              <a:rPr lang="en-US" dirty="0" smtClean="0"/>
              <a:t>Author of “Sex and the Single Zillionaire”</a:t>
            </a:r>
          </a:p>
          <a:p>
            <a:pPr lvl="1"/>
            <a:r>
              <a:rPr lang="en-US" dirty="0" smtClean="0"/>
              <a:t>“Heather was nude upon the bed and Kim, above, was also nude, but wearing some sort of complicated black leather harness…” (It goes on from there0</a:t>
            </a:r>
          </a:p>
          <a:p>
            <a:pPr lvl="1"/>
            <a:endParaRPr lang="en-US" dirty="0"/>
          </a:p>
          <a:p>
            <a:r>
              <a:rPr lang="en-US" dirty="0" smtClean="0"/>
              <a:t>Resigned from board in protest over removal of </a:t>
            </a:r>
            <a:r>
              <a:rPr lang="en-US" dirty="0" err="1" smtClean="0"/>
              <a:t>Keyworth</a:t>
            </a:r>
            <a:r>
              <a:rPr lang="en-US" dirty="0" smtClean="0"/>
              <a:t>.</a:t>
            </a:r>
          </a:p>
          <a:p>
            <a:endParaRPr lang="en-US" dirty="0"/>
          </a:p>
          <a:p>
            <a:r>
              <a:rPr lang="en-US" dirty="0" smtClean="0"/>
              <a:t>Later, claimed he was victim of invasion of privacy by HP investigation.  Responsible for information of investigation becoming public outside of HP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Ron </a:t>
            </a:r>
            <a:r>
              <a:rPr lang="en-US" dirty="0" err="1" smtClean="0"/>
              <a:t>DeLia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Private Investigator </a:t>
            </a:r>
          </a:p>
          <a:p>
            <a:endParaRPr lang="en-US" dirty="0" smtClean="0"/>
          </a:p>
          <a:p>
            <a:r>
              <a:rPr lang="en-US" dirty="0" smtClean="0"/>
              <a:t>From Boston firm, Security Outsourcing Solutions</a:t>
            </a:r>
          </a:p>
          <a:p>
            <a:endParaRPr lang="en-US" dirty="0"/>
          </a:p>
          <a:p>
            <a:r>
              <a:rPr lang="en-US" dirty="0" smtClean="0"/>
              <a:t>Firm uses </a:t>
            </a:r>
            <a:r>
              <a:rPr lang="en-US" dirty="0" err="1" smtClean="0"/>
              <a:t>pretexting</a:t>
            </a:r>
            <a:r>
              <a:rPr lang="en-US" dirty="0" smtClean="0"/>
              <a:t> to get information on board members to advance leak investigation</a:t>
            </a:r>
          </a:p>
          <a:p>
            <a:endParaRPr lang="en-US" dirty="0"/>
          </a:p>
          <a:p>
            <a:r>
              <a:rPr lang="en-US" dirty="0" smtClean="0"/>
              <a:t>Were these methods an invasion of the privacy of board members?  Were they illegal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 Facts / Case Narrative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Facts</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err="1" smtClean="0"/>
              <a:t>Carly</a:t>
            </a:r>
            <a:r>
              <a:rPr lang="en-US" dirty="0" smtClean="0"/>
              <a:t> </a:t>
            </a:r>
            <a:r>
              <a:rPr lang="en-US" dirty="0" err="1" smtClean="0"/>
              <a:t>Firoina</a:t>
            </a:r>
            <a:r>
              <a:rPr lang="en-US" dirty="0" smtClean="0"/>
              <a:t> became CEO of HP and sought to reinvent the company</a:t>
            </a:r>
          </a:p>
          <a:p>
            <a:pPr lvl="1"/>
            <a:r>
              <a:rPr lang="en-US" dirty="0" smtClean="0"/>
              <a:t>“</a:t>
            </a:r>
            <a:r>
              <a:rPr lang="en-US" dirty="0" err="1" smtClean="0"/>
              <a:t>Fiorina</a:t>
            </a:r>
            <a:r>
              <a:rPr lang="en-US" dirty="0" smtClean="0"/>
              <a:t> had a vision, and she did a phenomenal job acquiring Compaq and </a:t>
            </a:r>
            <a:r>
              <a:rPr lang="en-US" dirty="0" err="1" smtClean="0"/>
              <a:t>comgining</a:t>
            </a:r>
            <a:r>
              <a:rPr lang="en-US" dirty="0" smtClean="0"/>
              <a:t> the assets.  But we had to make the assets deliver.  We had an execution problem.  The stock took a bit hit.  She was a better saleswoman than a manager.” (Stewart 156)</a:t>
            </a:r>
          </a:p>
          <a:p>
            <a:pPr lvl="1"/>
            <a:endParaRPr lang="en-US" dirty="0"/>
          </a:p>
          <a:p>
            <a:r>
              <a:rPr lang="en-US" dirty="0" err="1" smtClean="0"/>
              <a:t>Fiorina</a:t>
            </a:r>
            <a:r>
              <a:rPr lang="en-US" dirty="0" smtClean="0"/>
              <a:t> was fired by the BODs in a very political manner</a:t>
            </a:r>
          </a:p>
          <a:p>
            <a:pPr lvl="1"/>
            <a:r>
              <a:rPr lang="en-US" dirty="0" smtClean="0"/>
              <a:t>Rumors of board discontent were leaked to press in advance of decision</a:t>
            </a:r>
          </a:p>
          <a:p>
            <a:pPr lvl="1"/>
            <a:r>
              <a:rPr lang="en-US" dirty="0" smtClean="0"/>
              <a:t>Leaks also occurred about a strategic planning meeting held by </a:t>
            </a:r>
            <a:r>
              <a:rPr lang="en-US" dirty="0" err="1" smtClean="0"/>
              <a:t>Fiorina</a:t>
            </a:r>
            <a:r>
              <a:rPr lang="en-US" dirty="0" smtClean="0"/>
              <a:t> with HP board (source talked about long days and imparted strategic plans of HP that could affect stock prices)</a:t>
            </a:r>
          </a:p>
          <a:p>
            <a:pPr lvl="1"/>
            <a:endParaRPr lang="en-US" dirty="0"/>
          </a:p>
          <a:p>
            <a:r>
              <a:rPr lang="en-US" dirty="0" err="1" smtClean="0"/>
              <a:t>Fiorina</a:t>
            </a:r>
            <a:r>
              <a:rPr lang="en-US" dirty="0" smtClean="0"/>
              <a:t>: It was probably </a:t>
            </a:r>
            <a:r>
              <a:rPr lang="en-US" dirty="0" err="1" smtClean="0"/>
              <a:t>Keyworth</a:t>
            </a:r>
            <a:r>
              <a:rPr lang="en-US" dirty="0" smtClean="0"/>
              <a:t> and Perkins two board members who felt that HP should return to its more aggressive, venture capitalist culture who were the sources of the leaks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Basic Facts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Dunn  became “on-executive” chairperson of HP Board of Directors</a:t>
            </a:r>
          </a:p>
          <a:p>
            <a:endParaRPr lang="en-US" dirty="0"/>
          </a:p>
          <a:p>
            <a:r>
              <a:rPr lang="en-US" dirty="0" smtClean="0"/>
              <a:t>Board appointed Mark </a:t>
            </a:r>
            <a:r>
              <a:rPr lang="en-US" dirty="0" err="1" smtClean="0"/>
              <a:t>Hurd</a:t>
            </a:r>
            <a:r>
              <a:rPr lang="en-US" dirty="0" smtClean="0"/>
              <a:t> CEO of HP to take place of </a:t>
            </a:r>
            <a:r>
              <a:rPr lang="en-US" dirty="0" err="1" smtClean="0"/>
              <a:t>Fiorina</a:t>
            </a:r>
            <a:endParaRPr lang="en-US" dirty="0" smtClean="0"/>
          </a:p>
          <a:p>
            <a:endParaRPr lang="en-US" dirty="0"/>
          </a:p>
          <a:p>
            <a:r>
              <a:rPr lang="en-US" dirty="0" smtClean="0"/>
              <a:t>Top priority: stop board leaks to the press</a:t>
            </a:r>
          </a:p>
          <a:p>
            <a:endParaRPr lang="en-US" dirty="0"/>
          </a:p>
          <a:p>
            <a:r>
              <a:rPr lang="en-US" dirty="0" smtClean="0"/>
              <a:t>Two investigations were eventually carried out called the Kona files after a vacation retreat in Hawaii used by Dunn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Facts</a:t>
            </a:r>
            <a:endParaRPr lang="en-US" dirty="0"/>
          </a:p>
        </p:txBody>
      </p:sp>
      <p:sp>
        <p:nvSpPr>
          <p:cNvPr id="3" name="Content Placeholder 2"/>
          <p:cNvSpPr>
            <a:spLocks noGrp="1"/>
          </p:cNvSpPr>
          <p:nvPr>
            <p:ph idx="1"/>
          </p:nvPr>
        </p:nvSpPr>
        <p:spPr>
          <a:xfrm>
            <a:off x="381000" y="1524000"/>
            <a:ext cx="8229600" cy="4953000"/>
          </a:xfrm>
        </p:spPr>
        <p:txBody>
          <a:bodyPr>
            <a:normAutofit fontScale="85000" lnSpcReduction="20000"/>
          </a:bodyPr>
          <a:lstStyle/>
          <a:p>
            <a:r>
              <a:rPr lang="en-US" dirty="0" smtClean="0"/>
              <a:t>First investigation yielded no concrete results</a:t>
            </a:r>
          </a:p>
          <a:p>
            <a:pPr lvl="1"/>
            <a:r>
              <a:rPr lang="en-US" dirty="0" smtClean="0"/>
              <a:t>Not clear who leaker was</a:t>
            </a:r>
          </a:p>
          <a:p>
            <a:pPr lvl="1"/>
            <a:endParaRPr lang="en-US" dirty="0"/>
          </a:p>
          <a:p>
            <a:r>
              <a:rPr lang="en-US" dirty="0" smtClean="0"/>
              <a:t>Second investigation used more aggressive techniques</a:t>
            </a:r>
          </a:p>
          <a:p>
            <a:pPr lvl="1"/>
            <a:r>
              <a:rPr lang="en-US" dirty="0" smtClean="0"/>
              <a:t>Hired PI firm (Ronald R. </a:t>
            </a:r>
            <a:r>
              <a:rPr lang="en-US" dirty="0" err="1" smtClean="0"/>
              <a:t>DeLia</a:t>
            </a:r>
            <a:r>
              <a:rPr lang="en-US" dirty="0" smtClean="0"/>
              <a:t> from Security Outsourcing Solutions from Boston)</a:t>
            </a:r>
          </a:p>
          <a:p>
            <a:pPr lvl="1"/>
            <a:r>
              <a:rPr lang="en-US" dirty="0" smtClean="0"/>
              <a:t>In second investigation, firm used a method called </a:t>
            </a:r>
            <a:r>
              <a:rPr lang="en-US" dirty="0" err="1" smtClean="0"/>
              <a:t>pretexting</a:t>
            </a:r>
            <a:endParaRPr lang="en-US" dirty="0" smtClean="0"/>
          </a:p>
          <a:p>
            <a:pPr lvl="1"/>
            <a:r>
              <a:rPr lang="en-US" dirty="0" smtClean="0"/>
              <a:t>“it involved investigators requesting information from operators orally, over the phone, pretending to be someone else if necessary.” (</a:t>
            </a:r>
            <a:r>
              <a:rPr lang="en-US" dirty="0" err="1" smtClean="0"/>
              <a:t>DeLia</a:t>
            </a:r>
            <a:r>
              <a:rPr lang="en-US" dirty="0" smtClean="0"/>
              <a:t> quoted in Stewart)</a:t>
            </a:r>
          </a:p>
          <a:p>
            <a:pPr lvl="1"/>
            <a:r>
              <a:rPr lang="en-US" dirty="0" smtClean="0"/>
              <a:t>“created a fictitious disgruntled employee named Jacob to make e-mail contact with Kawamoto. “  E-mail has a Trojan Horse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(Quoted from Stewart, 160)</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Hello, I am a senior level executive with a high tech firm in the valley and an avid reader of your columns.</a:t>
            </a:r>
          </a:p>
          <a:p>
            <a:endParaRPr lang="en-US" dirty="0"/>
          </a:p>
          <a:p>
            <a:r>
              <a:rPr lang="en-US" dirty="0" smtClean="0"/>
              <a:t>My real name is not used, you might understand why.  Not quite sure how to approach you on this, but I’ll attempt anyway.</a:t>
            </a:r>
          </a:p>
          <a:p>
            <a:endParaRPr lang="en-US" dirty="0"/>
          </a:p>
          <a:p>
            <a:r>
              <a:rPr lang="en-US" dirty="0" smtClean="0"/>
              <a:t>In short, tired of broken promises, misguided initiatives and generally bad treatment.</a:t>
            </a:r>
          </a:p>
          <a:p>
            <a:endParaRPr lang="en-US" dirty="0"/>
          </a:p>
          <a:p>
            <a:r>
              <a:rPr lang="en-US" dirty="0" smtClean="0"/>
              <a:t>Have some information that I would be interested in passing along.</a:t>
            </a:r>
          </a:p>
          <a:p>
            <a:endParaRPr lang="en-US" dirty="0"/>
          </a:p>
          <a:p>
            <a:r>
              <a:rPr lang="en-US" dirty="0" smtClean="0"/>
              <a:t>Felt it might be appropriate to contact you.</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Basic Facts</a:t>
            </a:r>
            <a:endParaRPr lang="en-US" dirty="0"/>
          </a:p>
        </p:txBody>
      </p:sp>
      <p:sp>
        <p:nvSpPr>
          <p:cNvPr id="3" name="Content Placeholder 2"/>
          <p:cNvSpPr>
            <a:spLocks noGrp="1"/>
          </p:cNvSpPr>
          <p:nvPr>
            <p:ph idx="1"/>
          </p:nvPr>
        </p:nvSpPr>
        <p:spPr>
          <a:xfrm>
            <a:off x="457200" y="1219200"/>
            <a:ext cx="8229600" cy="5486400"/>
          </a:xfrm>
        </p:spPr>
        <p:txBody>
          <a:bodyPr>
            <a:normAutofit fontScale="77500" lnSpcReduction="20000"/>
          </a:bodyPr>
          <a:lstStyle/>
          <a:p>
            <a:r>
              <a:rPr lang="en-US" dirty="0" smtClean="0"/>
              <a:t>Board Meeting held to inform them about results of leak investigations</a:t>
            </a:r>
          </a:p>
          <a:p>
            <a:endParaRPr lang="en-US" dirty="0"/>
          </a:p>
          <a:p>
            <a:r>
              <a:rPr lang="en-US" dirty="0" smtClean="0"/>
              <a:t>Jay </a:t>
            </a:r>
            <a:r>
              <a:rPr lang="en-US" dirty="0" err="1" smtClean="0"/>
              <a:t>Keyworth</a:t>
            </a:r>
            <a:r>
              <a:rPr lang="en-US" dirty="0" smtClean="0"/>
              <a:t> was identified as source of leaks</a:t>
            </a:r>
          </a:p>
          <a:p>
            <a:endParaRPr lang="en-US" dirty="0"/>
          </a:p>
          <a:p>
            <a:r>
              <a:rPr lang="en-US" dirty="0" smtClean="0"/>
              <a:t>Apologized to board; thought he’d only get a slap on the wrist</a:t>
            </a:r>
          </a:p>
          <a:p>
            <a:endParaRPr lang="en-US" dirty="0"/>
          </a:p>
          <a:p>
            <a:r>
              <a:rPr lang="en-US" dirty="0" smtClean="0"/>
              <a:t>But Board voted to request his resignation</a:t>
            </a:r>
          </a:p>
          <a:p>
            <a:endParaRPr lang="en-US" dirty="0"/>
          </a:p>
          <a:p>
            <a:r>
              <a:rPr lang="en-US" dirty="0" smtClean="0"/>
              <a:t>Perkins objected: “Jay is the longest serving director on this board!”  (Stewart 163)</a:t>
            </a:r>
          </a:p>
          <a:p>
            <a:endParaRPr lang="en-US" dirty="0"/>
          </a:p>
          <a:p>
            <a:r>
              <a:rPr lang="en-US" dirty="0" smtClean="0"/>
              <a:t>Perkins resigns in </a:t>
            </a:r>
            <a:r>
              <a:rPr lang="en-US" dirty="0" smtClean="0"/>
              <a:t>protest</a:t>
            </a:r>
          </a:p>
          <a:p>
            <a:pPr lvl="1"/>
            <a:r>
              <a:rPr lang="en-US" dirty="0" smtClean="0"/>
              <a:t>Because </a:t>
            </a:r>
            <a:r>
              <a:rPr lang="en-US" dirty="0" err="1" smtClean="0"/>
              <a:t>Keyworth</a:t>
            </a:r>
            <a:r>
              <a:rPr lang="en-US" dirty="0" smtClean="0"/>
              <a:t> was fired or because of </a:t>
            </a:r>
            <a:r>
              <a:rPr lang="en-US" dirty="0" err="1" smtClean="0"/>
              <a:t>pretexting</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Facts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Resignations of Board members must be reported to the SEC</a:t>
            </a:r>
          </a:p>
          <a:p>
            <a:pPr lvl="1"/>
            <a:r>
              <a:rPr lang="en-US" dirty="0" smtClean="0"/>
              <a:t>No reason given initially</a:t>
            </a:r>
          </a:p>
          <a:p>
            <a:endParaRPr lang="en-US" dirty="0"/>
          </a:p>
          <a:p>
            <a:r>
              <a:rPr lang="en-US" dirty="0" smtClean="0"/>
              <a:t>Perkins gets message from ATT that it had to lock his online account.  But he had not set up such an account.  This was done as part of </a:t>
            </a:r>
            <a:r>
              <a:rPr lang="en-US" dirty="0" err="1" smtClean="0"/>
              <a:t>pretexting</a:t>
            </a:r>
            <a:r>
              <a:rPr lang="en-US" dirty="0" smtClean="0"/>
              <a:t> used during leak investigation.</a:t>
            </a:r>
          </a:p>
          <a:p>
            <a:endParaRPr lang="en-US" dirty="0"/>
          </a:p>
          <a:p>
            <a:r>
              <a:rPr lang="en-US" dirty="0" smtClean="0"/>
              <a:t>Perkins: “My personal phone records were ‘hacked’” </a:t>
            </a:r>
          </a:p>
          <a:p>
            <a:pPr lvl="1"/>
            <a:r>
              <a:rPr lang="en-US" dirty="0" smtClean="0"/>
              <a:t>“I am now legally obliged to disclose publicly the reasons for my resignation.  This is a very sad duty.</a:t>
            </a:r>
          </a:p>
          <a:p>
            <a:pPr lvl="1"/>
            <a:r>
              <a:rPr lang="en-US" dirty="0" smtClean="0"/>
              <a:t>Perkins states as his reasons his objections to the violation of his and other board members’ privacy by the leak investigations</a:t>
            </a:r>
          </a:p>
          <a:p>
            <a:endParaRPr lang="en-US"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Leaks: A “steam valve” or a violation of trust?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Questions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Who embodies the best approach to corporate governance?</a:t>
            </a:r>
          </a:p>
          <a:p>
            <a:pPr lvl="1"/>
            <a:r>
              <a:rPr lang="en-US" dirty="0" smtClean="0"/>
              <a:t>Dunn who takes a compliance approach best outlined in the Law of Agency</a:t>
            </a:r>
          </a:p>
          <a:p>
            <a:pPr lvl="1"/>
            <a:r>
              <a:rPr lang="en-US" dirty="0" smtClean="0"/>
              <a:t>Perkins who takes more of a stewardship approach that places less emphasis on compliance</a:t>
            </a:r>
          </a:p>
          <a:p>
            <a:pPr lvl="1"/>
            <a:endParaRPr lang="en-US" sz="1400" dirty="0" smtClean="0"/>
          </a:p>
          <a:p>
            <a:r>
              <a:rPr lang="en-US" dirty="0" smtClean="0"/>
              <a:t>Perkins and Dunn have different takes on the leaks of information made by board members to the press</a:t>
            </a:r>
          </a:p>
          <a:p>
            <a:pPr lvl="1"/>
            <a:r>
              <a:rPr lang="en-US" dirty="0" smtClean="0"/>
              <a:t>For Perkins, leaks performed the function of a “release valve” that allowed frustrated insiders to vent concerns about company policy</a:t>
            </a:r>
          </a:p>
          <a:p>
            <a:pPr lvl="1"/>
            <a:r>
              <a:rPr lang="en-US" dirty="0" smtClean="0"/>
              <a:t>For Dunn, leaks were, first and foremost, violations of company confidentiality, ultimate damaging because they undermined relations of trust necessary for board deliberations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Perkins on leaks</a:t>
            </a:r>
            <a:endParaRPr lang="en-US" dirty="0"/>
          </a:p>
        </p:txBody>
      </p:sp>
      <p:sp>
        <p:nvSpPr>
          <p:cNvPr id="3" name="Content Placeholder 2"/>
          <p:cNvSpPr>
            <a:spLocks noGrp="1"/>
          </p:cNvSpPr>
          <p:nvPr>
            <p:ph idx="1"/>
          </p:nvPr>
        </p:nvSpPr>
        <p:spPr/>
        <p:txBody>
          <a:bodyPr/>
          <a:lstStyle/>
          <a:p>
            <a:r>
              <a:rPr lang="en-US" dirty="0" smtClean="0"/>
              <a:t>“Leaks don’t happen in stable, happy companies.  They’re a steam valve.  People talk.  They’re a symptom of something else.”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Leaks or press handling?</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Message to </a:t>
            </a:r>
            <a:r>
              <a:rPr lang="en-US" dirty="0" err="1" smtClean="0"/>
              <a:t>Keyworth</a:t>
            </a:r>
            <a:r>
              <a:rPr lang="en-US" dirty="0" smtClean="0"/>
              <a:t> (HP board member) about how to handle press</a:t>
            </a:r>
          </a:p>
          <a:p>
            <a:endParaRPr lang="en-US" dirty="0"/>
          </a:p>
          <a:p>
            <a:r>
              <a:rPr lang="en-US" dirty="0" smtClean="0"/>
              <a:t>“Please transition to </a:t>
            </a:r>
            <a:r>
              <a:rPr lang="en-US" dirty="0" err="1" smtClean="0"/>
              <a:t>Carly</a:t>
            </a:r>
            <a:r>
              <a:rPr lang="en-US" dirty="0" smtClean="0"/>
              <a:t> and her skill set.  Specifically, her brilliant strategic mind and her confidence—illustrated by her deep engagement of the board….This is an opportunity for us to reset </a:t>
            </a:r>
            <a:r>
              <a:rPr lang="en-US" dirty="0" err="1" smtClean="0"/>
              <a:t>Carly’s</a:t>
            </a:r>
            <a:r>
              <a:rPr lang="en-US" dirty="0" smtClean="0"/>
              <a:t> image to show the </a:t>
            </a:r>
            <a:r>
              <a:rPr lang="en-US" dirty="0" err="1" smtClean="0"/>
              <a:t>Carly</a:t>
            </a:r>
            <a:r>
              <a:rPr lang="en-US" dirty="0" smtClean="0"/>
              <a:t> we all know and love.”</a:t>
            </a:r>
          </a:p>
          <a:p>
            <a:endParaRPr lang="en-US" dirty="0"/>
          </a:p>
          <a:p>
            <a:r>
              <a:rPr lang="en-US" dirty="0" err="1" smtClean="0"/>
              <a:t>Keyworth</a:t>
            </a:r>
            <a:r>
              <a:rPr lang="en-US" dirty="0" smtClean="0"/>
              <a:t> talked to press, specifically to Dawn Kawamoto, a reporter fro CNET</a:t>
            </a:r>
          </a:p>
          <a:p>
            <a:pPr lvl="1"/>
            <a:r>
              <a:rPr lang="en-US" dirty="0" smtClean="0"/>
              <a:t>He felt conversations were continuation of public relations directives in above e-mail and not leaks although the information printed in Kawamoto story was not common knowledge.</a:t>
            </a:r>
          </a:p>
          <a:p>
            <a:pPr lvl="1"/>
            <a:r>
              <a:rPr lang="en-US" dirty="0" smtClean="0"/>
              <a:t>This was, he felt, a way of getting positive press for the company and building up good will with an influential reporter</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Keyworth</a:t>
            </a:r>
            <a:r>
              <a:rPr lang="en-US" dirty="0" smtClean="0"/>
              <a:t> on Leaks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apologize for any discussion I had with the reporter in question that may have resulted in any of my colleagues on this board losing trust with me.” </a:t>
            </a:r>
          </a:p>
          <a:p>
            <a:endParaRPr lang="en-US" dirty="0"/>
          </a:p>
          <a:p>
            <a:r>
              <a:rPr lang="en-US" dirty="0" smtClean="0"/>
              <a:t>“All I did was take advantage of a lunch with a reporter to say some nice things about Mark </a:t>
            </a:r>
            <a:r>
              <a:rPr lang="en-US" dirty="0" err="1" smtClean="0"/>
              <a:t>Hurd</a:t>
            </a:r>
            <a:r>
              <a:rPr lang="en-US" dirty="0" smtClean="0"/>
              <a:t>.  I thought the worst that might happen would be that they’d slap my wrist.”</a:t>
            </a:r>
            <a:br>
              <a:rPr lang="en-US" dirty="0" smtClean="0"/>
            </a:br>
            <a:endParaRPr lang="en-US" dirty="0" smtClean="0"/>
          </a:p>
          <a:p>
            <a:r>
              <a:rPr lang="en-US" dirty="0" smtClean="0"/>
              <a:t>Quoted by Stewart 163</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Fiorina</a:t>
            </a:r>
            <a:r>
              <a:rPr lang="en-US" dirty="0" smtClean="0"/>
              <a:t> on Leaks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hard to convey how violated I felt.  Until a board makes a decision, its deliberations are confidential….Trust is a business imperative.  No board or management can operate effectively without it.…I sent an e-mail message to the board.  I informed them of the leak.  I said this was completely unacceptable behavior by a board member.  I convened a conference call for Saturday morning.  I was as cold as ice during the call.  I said the board could not operate in this way and I would not.…Jay [</a:t>
            </a:r>
            <a:r>
              <a:rPr lang="en-US" dirty="0" err="1" smtClean="0"/>
              <a:t>Keyworth</a:t>
            </a:r>
            <a:r>
              <a:rPr lang="en-US" dirty="0" smtClean="0"/>
              <a:t>] Dick [</a:t>
            </a:r>
            <a:r>
              <a:rPr lang="en-US" dirty="0" err="1" smtClean="0"/>
              <a:t>Hackborn</a:t>
            </a:r>
            <a:r>
              <a:rPr lang="en-US" dirty="0" smtClean="0"/>
              <a:t>], and Tom [Perkins] all acknowledged that the reporter had contacted them.  They all denied they had spoken with her.”  </a:t>
            </a:r>
            <a:r>
              <a:rPr lang="en-US" dirty="0" err="1" smtClean="0"/>
              <a:t>Fiorina</a:t>
            </a:r>
            <a:r>
              <a:rPr lang="en-US" dirty="0" smtClean="0"/>
              <a:t>, Tough Choices.  Quoted by Lawrence, 504.”</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Hewlett-Packard, a company with outstanding ethics reputation, suffered as a result of invasive investigation</a:t>
            </a:r>
          </a:p>
          <a:p>
            <a:endParaRPr lang="en-US" dirty="0" smtClean="0"/>
          </a:p>
          <a:p>
            <a:r>
              <a:rPr lang="en-US" dirty="0" smtClean="0"/>
              <a:t>Dunn was targeted for federal prosecution</a:t>
            </a:r>
          </a:p>
          <a:p>
            <a:pPr lvl="1"/>
            <a:r>
              <a:rPr lang="en-US" dirty="0" smtClean="0"/>
              <a:t>Did she properly supervise investigation?</a:t>
            </a:r>
          </a:p>
          <a:p>
            <a:pPr lvl="1"/>
            <a:endParaRPr lang="en-US" dirty="0" smtClean="0"/>
          </a:p>
          <a:p>
            <a:r>
              <a:rPr lang="en-US" dirty="0" smtClean="0"/>
              <a:t>Dunn and Perkins embody different approaches to corporate governance</a:t>
            </a:r>
          </a:p>
          <a:p>
            <a:pPr lvl="1"/>
            <a:r>
              <a:rPr lang="en-US" dirty="0" smtClean="0"/>
              <a:t>Agency and Stewardship approaches respectively</a:t>
            </a:r>
          </a:p>
          <a:p>
            <a:pPr lvl="1"/>
            <a:endParaRPr lang="en-US" dirty="0" smtClean="0"/>
          </a:p>
          <a:p>
            <a:r>
              <a:rPr lang="en-US" dirty="0" smtClean="0"/>
              <a:t>Case shows how shifting government environment of organization has altered traditional business practices</a:t>
            </a:r>
          </a:p>
          <a:p>
            <a:pPr lvl="1"/>
            <a:r>
              <a:rPr lang="en-US" dirty="0" smtClean="0"/>
              <a:t>Emphasis of Sarbanes-Oxley on transparency undermines internal corporate confidentiality and trust built on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457200" y="228600"/>
          <a:ext cx="8229599" cy="611632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endParaRPr lang="en-US" dirty="0"/>
                    </a:p>
                  </a:txBody>
                  <a:tcPr/>
                </a:tc>
                <a:tc>
                  <a:txBody>
                    <a:bodyPr/>
                    <a:lstStyle/>
                    <a:p>
                      <a:r>
                        <a:rPr lang="en-US" sz="1400" dirty="0" smtClean="0"/>
                        <a:t>Hardware Software</a:t>
                      </a:r>
                      <a:endParaRPr lang="en-US" sz="1400" dirty="0"/>
                    </a:p>
                  </a:txBody>
                  <a:tcPr/>
                </a:tc>
                <a:tc>
                  <a:txBody>
                    <a:bodyPr/>
                    <a:lstStyle/>
                    <a:p>
                      <a:r>
                        <a:rPr lang="en-US" sz="1400" dirty="0" smtClean="0"/>
                        <a:t>Physical Surroundings</a:t>
                      </a:r>
                      <a:endParaRPr lang="en-US" sz="1400" dirty="0"/>
                    </a:p>
                  </a:txBody>
                  <a:tcPr/>
                </a:tc>
                <a:tc>
                  <a:txBody>
                    <a:bodyPr/>
                    <a:lstStyle/>
                    <a:p>
                      <a:r>
                        <a:rPr lang="en-US" sz="1400" dirty="0" smtClean="0"/>
                        <a:t>People, Groups, and Roles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Procedures</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Laws</a:t>
                      </a:r>
                    </a:p>
                    <a:p>
                      <a:endParaRPr lang="en-US" sz="1400" dirty="0"/>
                    </a:p>
                  </a:txBody>
                  <a:tcPr/>
                </a:tc>
                <a:tc>
                  <a:txBody>
                    <a:bodyPr/>
                    <a:lstStyle/>
                    <a:p>
                      <a:r>
                        <a:rPr lang="en-US" sz="1400" dirty="0" smtClean="0"/>
                        <a:t>Information and Information Structures</a:t>
                      </a:r>
                      <a:endParaRPr lang="en-US" sz="1400" dirty="0"/>
                    </a:p>
                  </a:txBody>
                  <a:tcPr/>
                </a:tc>
              </a:tr>
              <a:tr h="370840">
                <a:tc>
                  <a:txBody>
                    <a:bodyPr/>
                    <a:lstStyle/>
                    <a:p>
                      <a:endParaRPr lang="en-US" dirty="0"/>
                    </a:p>
                  </a:txBody>
                  <a:tcPr/>
                </a:tc>
                <a:tc>
                  <a:txBody>
                    <a:bodyPr/>
                    <a:lstStyle/>
                    <a:p>
                      <a:pPr>
                        <a:buFont typeface="Arial" pitchFamily="34" charset="0"/>
                        <a:buChar char="•"/>
                      </a:pPr>
                      <a:r>
                        <a:rPr lang="en-US" sz="1100" dirty="0" err="1" smtClean="0"/>
                        <a:t>Pretexting</a:t>
                      </a:r>
                      <a:r>
                        <a:rPr lang="en-US" sz="1100" dirty="0" smtClean="0"/>
                        <a:t> Tools:</a:t>
                      </a:r>
                    </a:p>
                    <a:p>
                      <a:pPr>
                        <a:buFont typeface="Arial" pitchFamily="34" charset="0"/>
                        <a:buNone/>
                      </a:pPr>
                      <a:endParaRPr lang="en-US" sz="1100" dirty="0" smtClean="0"/>
                    </a:p>
                    <a:p>
                      <a:pPr>
                        <a:buFont typeface="Arial" pitchFamily="34" charset="0"/>
                        <a:buChar char="•"/>
                      </a:pPr>
                      <a:r>
                        <a:rPr lang="en-US" sz="1100" dirty="0" smtClean="0"/>
                        <a:t>Telephones, cell phones,</a:t>
                      </a:r>
                    </a:p>
                    <a:p>
                      <a:pPr>
                        <a:buFont typeface="Arial" pitchFamily="34" charset="0"/>
                        <a:buNone/>
                      </a:pPr>
                      <a:r>
                        <a:rPr lang="en-US" sz="1100" dirty="0" smtClean="0"/>
                        <a:t> </a:t>
                      </a:r>
                    </a:p>
                    <a:p>
                      <a:pPr>
                        <a:buFont typeface="Arial" pitchFamily="34" charset="0"/>
                        <a:buChar char="•"/>
                      </a:pPr>
                      <a:r>
                        <a:rPr lang="en-US" sz="1100" dirty="0" smtClean="0"/>
                        <a:t>Internet,</a:t>
                      </a:r>
                    </a:p>
                    <a:p>
                      <a:pPr>
                        <a:buFont typeface="Arial" pitchFamily="34" charset="0"/>
                        <a:buNone/>
                      </a:pPr>
                      <a:endParaRPr lang="en-US" sz="1100" dirty="0" smtClean="0"/>
                    </a:p>
                    <a:p>
                      <a:pPr>
                        <a:buFont typeface="Arial" pitchFamily="34" charset="0"/>
                        <a:buChar char="•"/>
                      </a:pPr>
                      <a:r>
                        <a:rPr lang="en-US" sz="1100" dirty="0" smtClean="0"/>
                        <a:t> PowerPoint Presentations</a:t>
                      </a:r>
                      <a:endParaRPr lang="en-US" sz="1100" dirty="0"/>
                    </a:p>
                  </a:txBody>
                  <a:tcPr/>
                </a:tc>
                <a:tc>
                  <a:txBody>
                    <a:bodyPr/>
                    <a:lstStyle/>
                    <a:p>
                      <a:r>
                        <a:rPr lang="en-US" sz="1100" dirty="0" smtClean="0"/>
                        <a:t>Silicone Valley (Home</a:t>
                      </a:r>
                      <a:r>
                        <a:rPr lang="en-US" sz="1100" baseline="0" dirty="0" smtClean="0"/>
                        <a:t> of Venture Capitalism)</a:t>
                      </a:r>
                      <a:endParaRPr lang="en-US" sz="1100" dirty="0"/>
                    </a:p>
                  </a:txBody>
                  <a:tcPr/>
                </a:tc>
                <a:tc>
                  <a:txBody>
                    <a:bodyPr/>
                    <a:lstStyle/>
                    <a:p>
                      <a:pPr>
                        <a:buFont typeface="Arial" pitchFamily="34" charset="0"/>
                        <a:buChar char="•"/>
                      </a:pPr>
                      <a:r>
                        <a:rPr lang="en-US" sz="1100" dirty="0" smtClean="0"/>
                        <a:t>Director of HP Board</a:t>
                      </a:r>
                    </a:p>
                    <a:p>
                      <a:pPr>
                        <a:buFont typeface="Arial" pitchFamily="34" charset="0"/>
                        <a:buNone/>
                      </a:pPr>
                      <a:endParaRPr lang="en-US" sz="1100" dirty="0" smtClean="0"/>
                    </a:p>
                    <a:p>
                      <a:pPr>
                        <a:buFont typeface="Arial" pitchFamily="34" charset="0"/>
                        <a:buChar char="•"/>
                      </a:pPr>
                      <a:r>
                        <a:rPr lang="en-US" sz="1100" dirty="0" smtClean="0"/>
                        <a:t>HP Board Members</a:t>
                      </a:r>
                    </a:p>
                    <a:p>
                      <a:pPr>
                        <a:buFont typeface="Arial" pitchFamily="34" charset="0"/>
                        <a:buNone/>
                      </a:pPr>
                      <a:endParaRPr lang="en-US" sz="1100" dirty="0" smtClean="0"/>
                    </a:p>
                    <a:p>
                      <a:pPr>
                        <a:buFont typeface="Arial" pitchFamily="34" charset="0"/>
                        <a:buChar char="•"/>
                      </a:pPr>
                      <a:r>
                        <a:rPr lang="en-US" sz="1100" dirty="0" smtClean="0"/>
                        <a:t>Tech Board</a:t>
                      </a:r>
                    </a:p>
                    <a:p>
                      <a:pPr>
                        <a:buFont typeface="Arial" pitchFamily="34" charset="0"/>
                        <a:buNone/>
                      </a:pPr>
                      <a:endParaRPr lang="en-US" sz="1100" dirty="0" smtClean="0"/>
                    </a:p>
                    <a:p>
                      <a:pPr>
                        <a:buFont typeface="Arial" pitchFamily="34" charset="0"/>
                        <a:buChar char="•"/>
                      </a:pPr>
                      <a:r>
                        <a:rPr lang="en-US" sz="1100" dirty="0" smtClean="0"/>
                        <a:t>Finance Reporters</a:t>
                      </a:r>
                    </a:p>
                    <a:p>
                      <a:pPr>
                        <a:buFont typeface="Arial" pitchFamily="34" charset="0"/>
                        <a:buNone/>
                      </a:pPr>
                      <a:endParaRPr lang="en-US" sz="1100" dirty="0" smtClean="0"/>
                    </a:p>
                    <a:p>
                      <a:pPr>
                        <a:buFont typeface="Arial" pitchFamily="34" charset="0"/>
                        <a:buChar char="•"/>
                      </a:pPr>
                      <a:r>
                        <a:rPr lang="en-US" sz="1100" dirty="0" smtClean="0"/>
                        <a:t>SEC</a:t>
                      </a:r>
                    </a:p>
                    <a:p>
                      <a:pPr>
                        <a:buFont typeface="Arial" pitchFamily="34" charset="0"/>
                        <a:buNone/>
                      </a:pPr>
                      <a:endParaRPr lang="en-US" sz="1100" dirty="0" smtClean="0"/>
                    </a:p>
                    <a:p>
                      <a:pPr>
                        <a:buFont typeface="Arial" pitchFamily="34" charset="0"/>
                        <a:buChar char="•"/>
                      </a:pPr>
                      <a:r>
                        <a:rPr lang="en-US" sz="1100" dirty="0" smtClean="0"/>
                        <a:t>HP Mgt (CEO)</a:t>
                      </a:r>
                    </a:p>
                    <a:p>
                      <a:pPr>
                        <a:buFont typeface="Arial" pitchFamily="34" charset="0"/>
                        <a:buChar char="•"/>
                      </a:pPr>
                      <a:endParaRPr lang="en-US" sz="1100" dirty="0" smtClean="0"/>
                    </a:p>
                    <a:p>
                      <a:pPr>
                        <a:buFont typeface="Arial" pitchFamily="34" charset="0"/>
                        <a:buChar char="•"/>
                      </a:pPr>
                      <a:r>
                        <a:rPr lang="en-US" sz="1100" dirty="0" smtClean="0"/>
                        <a:t>Public Relations</a:t>
                      </a:r>
                    </a:p>
                    <a:p>
                      <a:pPr>
                        <a:buFont typeface="Arial" pitchFamily="34" charset="0"/>
                        <a:buChar char="•"/>
                      </a:pPr>
                      <a:endParaRPr lang="en-US" sz="1100" dirty="0" smtClean="0"/>
                    </a:p>
                    <a:p>
                      <a:pPr>
                        <a:buFont typeface="Arial" pitchFamily="34" charset="0"/>
                        <a:buChar char="•"/>
                      </a:pPr>
                      <a:r>
                        <a:rPr lang="en-US" sz="1100" dirty="0" smtClean="0"/>
                        <a:t>Private</a:t>
                      </a:r>
                      <a:r>
                        <a:rPr lang="en-US" sz="1100" baseline="0" dirty="0" smtClean="0"/>
                        <a:t> Investigators</a:t>
                      </a:r>
                      <a:endParaRPr lang="en-US" sz="1100" dirty="0"/>
                    </a:p>
                  </a:txBody>
                  <a:tcPr/>
                </a:tc>
                <a:tc>
                  <a:txBody>
                    <a:bodyPr/>
                    <a:lstStyle/>
                    <a:p>
                      <a:pPr>
                        <a:buFont typeface="Arial" pitchFamily="34" charset="0"/>
                        <a:buChar char="•"/>
                      </a:pPr>
                      <a:r>
                        <a:rPr lang="en-US" sz="1100" dirty="0" smtClean="0"/>
                        <a:t>Speaking</a:t>
                      </a:r>
                      <a:r>
                        <a:rPr lang="en-US" sz="1100" baseline="0" dirty="0" smtClean="0"/>
                        <a:t> with Press (On/Off Record)</a:t>
                      </a:r>
                    </a:p>
                    <a:p>
                      <a:pPr>
                        <a:buFont typeface="Arial" pitchFamily="34" charset="0"/>
                        <a:buChar char="•"/>
                      </a:pPr>
                      <a:endParaRPr lang="en-US" sz="1100" baseline="0" dirty="0" smtClean="0"/>
                    </a:p>
                    <a:p>
                      <a:pPr>
                        <a:buFont typeface="Arial" pitchFamily="34" charset="0"/>
                        <a:buChar char="•"/>
                      </a:pPr>
                      <a:r>
                        <a:rPr lang="en-US" sz="1100" baseline="0" dirty="0" smtClean="0"/>
                        <a:t>Electing Board Members</a:t>
                      </a:r>
                    </a:p>
                    <a:p>
                      <a:pPr>
                        <a:buFont typeface="Arial" pitchFamily="34" charset="0"/>
                        <a:buChar char="•"/>
                      </a:pPr>
                      <a:endParaRPr lang="en-US" sz="1100" baseline="0" dirty="0" smtClean="0"/>
                    </a:p>
                    <a:p>
                      <a:pPr>
                        <a:buFont typeface="Arial" pitchFamily="34" charset="0"/>
                        <a:buChar char="•"/>
                      </a:pPr>
                      <a:r>
                        <a:rPr lang="en-US" sz="1100" baseline="0" dirty="0" smtClean="0"/>
                        <a:t>R/ Board-Mgt</a:t>
                      </a:r>
                    </a:p>
                    <a:p>
                      <a:pPr>
                        <a:buFont typeface="Arial" pitchFamily="34" charset="0"/>
                        <a:buChar char="•"/>
                      </a:pPr>
                      <a:endParaRPr lang="en-US" sz="1100" baseline="0" dirty="0" smtClean="0"/>
                    </a:p>
                    <a:p>
                      <a:pPr>
                        <a:buFont typeface="Arial" pitchFamily="34" charset="0"/>
                        <a:buChar char="•"/>
                      </a:pPr>
                      <a:r>
                        <a:rPr lang="en-US" sz="1100" baseline="0" dirty="0" smtClean="0"/>
                        <a:t>Procedures for </a:t>
                      </a:r>
                      <a:r>
                        <a:rPr lang="en-US" sz="1100" baseline="0" dirty="0" err="1" smtClean="0"/>
                        <a:t>Pretexting</a:t>
                      </a:r>
                      <a:endParaRPr lang="en-US" sz="1100" baseline="0" dirty="0" smtClean="0"/>
                    </a:p>
                    <a:p>
                      <a:pPr>
                        <a:buFont typeface="Arial" pitchFamily="34" charset="0"/>
                        <a:buNone/>
                      </a:pPr>
                      <a:endParaRPr lang="en-US" sz="1100" baseline="0" dirty="0" smtClean="0"/>
                    </a:p>
                    <a:p>
                      <a:pPr>
                        <a:buFont typeface="Arial" pitchFamily="34" charset="0"/>
                        <a:buChar char="•"/>
                      </a:pPr>
                      <a:r>
                        <a:rPr lang="en-US" sz="1100" baseline="0" dirty="0" smtClean="0"/>
                        <a:t>Model for Corp Gov (Agency </a:t>
                      </a:r>
                      <a:r>
                        <a:rPr lang="en-US" sz="1100" baseline="0" dirty="0" err="1" smtClean="0"/>
                        <a:t>vs</a:t>
                      </a:r>
                      <a:r>
                        <a:rPr lang="en-US" sz="1100" baseline="0" dirty="0" smtClean="0"/>
                        <a:t> Stewardship)</a:t>
                      </a:r>
                    </a:p>
                    <a:p>
                      <a:pPr>
                        <a:buFont typeface="Arial" pitchFamily="34" charset="0"/>
                        <a:buNone/>
                      </a:pPr>
                      <a:endParaRPr lang="en-US" sz="1100" baseline="0" dirty="0" smtClean="0"/>
                    </a:p>
                    <a:p>
                      <a:pPr>
                        <a:buFont typeface="Arial" pitchFamily="34" charset="0"/>
                        <a:buChar char="•"/>
                      </a:pPr>
                      <a:r>
                        <a:rPr lang="en-US" sz="1100" baseline="0" dirty="0" smtClean="0"/>
                        <a:t>Identity authenticating Procedures</a:t>
                      </a:r>
                    </a:p>
                    <a:p>
                      <a:pPr>
                        <a:buFont typeface="Arial" pitchFamily="34" charset="0"/>
                        <a:buChar char="•"/>
                      </a:pPr>
                      <a:endParaRPr lang="en-US" sz="1100" dirty="0"/>
                    </a:p>
                  </a:txBody>
                  <a:tcPr/>
                </a:tc>
                <a:tc>
                  <a:txBody>
                    <a:bodyPr/>
                    <a:lstStyle/>
                    <a:p>
                      <a:pPr>
                        <a:buFont typeface="Arial" pitchFamily="34" charset="0"/>
                        <a:buChar char="•"/>
                      </a:pPr>
                      <a:r>
                        <a:rPr lang="en-US" sz="1100" dirty="0" smtClean="0"/>
                        <a:t>Post-Enron:</a:t>
                      </a:r>
                    </a:p>
                    <a:p>
                      <a:pPr>
                        <a:buFont typeface="Arial" pitchFamily="34" charset="0"/>
                        <a:buNone/>
                      </a:pPr>
                      <a:endParaRPr lang="en-US" sz="1100" dirty="0" smtClean="0"/>
                    </a:p>
                    <a:p>
                      <a:pPr>
                        <a:buFont typeface="Arial" pitchFamily="34" charset="0"/>
                        <a:buChar char="•"/>
                      </a:pPr>
                      <a:r>
                        <a:rPr lang="en-US" sz="1100" dirty="0" smtClean="0"/>
                        <a:t>Sarbanes</a:t>
                      </a:r>
                      <a:r>
                        <a:rPr lang="en-US" sz="1100" baseline="0" dirty="0" smtClean="0"/>
                        <a:t> / Oxley</a:t>
                      </a:r>
                    </a:p>
                    <a:p>
                      <a:pPr>
                        <a:buFont typeface="Arial" pitchFamily="34" charset="0"/>
                        <a:buNone/>
                      </a:pPr>
                      <a:endParaRPr lang="en-US" sz="1100" baseline="0" dirty="0" smtClean="0"/>
                    </a:p>
                    <a:p>
                      <a:pPr>
                        <a:buFont typeface="Arial" pitchFamily="34" charset="0"/>
                        <a:buChar char="•"/>
                      </a:pPr>
                      <a:r>
                        <a:rPr lang="en-US" sz="1100" baseline="0" dirty="0" smtClean="0"/>
                        <a:t>Fed Sentencing Guidelines</a:t>
                      </a:r>
                    </a:p>
                    <a:p>
                      <a:pPr>
                        <a:buFont typeface="Arial" pitchFamily="34" charset="0"/>
                        <a:buNone/>
                      </a:pPr>
                      <a:endParaRPr lang="en-US" sz="1100" baseline="0" dirty="0" smtClean="0"/>
                    </a:p>
                    <a:p>
                      <a:pPr>
                        <a:buFont typeface="Arial" pitchFamily="34" charset="0"/>
                        <a:buChar char="•"/>
                      </a:pPr>
                      <a:r>
                        <a:rPr lang="en-US" sz="1100" baseline="0" dirty="0" smtClean="0"/>
                        <a:t>SEC </a:t>
                      </a:r>
                      <a:r>
                        <a:rPr lang="en-US" sz="1100" baseline="0" dirty="0" err="1" smtClean="0"/>
                        <a:t>Regs</a:t>
                      </a:r>
                      <a:endParaRPr lang="en-US" sz="1100" baseline="0" dirty="0" smtClean="0"/>
                    </a:p>
                    <a:p>
                      <a:pPr>
                        <a:buFont typeface="Arial" pitchFamily="34" charset="0"/>
                        <a:buNone/>
                      </a:pPr>
                      <a:endParaRPr lang="en-US" sz="1100" baseline="0" dirty="0" smtClean="0"/>
                    </a:p>
                    <a:p>
                      <a:pPr>
                        <a:buFont typeface="Arial" pitchFamily="34" charset="0"/>
                        <a:buChar char="•"/>
                      </a:pPr>
                      <a:r>
                        <a:rPr lang="en-US" sz="1100" baseline="0" dirty="0" smtClean="0"/>
                        <a:t>Privacy </a:t>
                      </a:r>
                      <a:r>
                        <a:rPr lang="en-US" sz="1100" baseline="0" dirty="0" err="1" smtClean="0"/>
                        <a:t>Legis</a:t>
                      </a:r>
                      <a:endParaRPr lang="en-US" sz="1100" baseline="0" dirty="0" smtClean="0"/>
                    </a:p>
                    <a:p>
                      <a:pPr>
                        <a:buFont typeface="Arial" pitchFamily="34" charset="0"/>
                        <a:buNone/>
                      </a:pPr>
                      <a:endParaRPr lang="en-US" sz="1100" baseline="0" dirty="0" smtClean="0"/>
                    </a:p>
                    <a:p>
                      <a:pPr>
                        <a:buFont typeface="Arial" pitchFamily="34" charset="0"/>
                        <a:buChar char="•"/>
                      </a:pPr>
                      <a:r>
                        <a:rPr lang="en-US" sz="1100" baseline="0" dirty="0" smtClean="0"/>
                        <a:t>Law of Agency</a:t>
                      </a:r>
                      <a:endParaRPr lang="en-US" sz="1100" dirty="0"/>
                    </a:p>
                  </a:txBody>
                  <a:tcPr/>
                </a:tc>
                <a:tc>
                  <a:txBody>
                    <a:bodyPr/>
                    <a:lstStyle/>
                    <a:p>
                      <a:pPr>
                        <a:buFont typeface="Arial" pitchFamily="34" charset="0"/>
                        <a:buChar char="•"/>
                      </a:pPr>
                      <a:r>
                        <a:rPr lang="en-US" sz="1100" dirty="0" smtClean="0"/>
                        <a:t>Company records  (Employee Info)</a:t>
                      </a:r>
                    </a:p>
                    <a:p>
                      <a:pPr>
                        <a:buFont typeface="Arial" pitchFamily="34" charset="0"/>
                        <a:buNone/>
                      </a:pPr>
                      <a:endParaRPr lang="en-US" sz="1100" dirty="0" smtClean="0"/>
                    </a:p>
                    <a:p>
                      <a:pPr>
                        <a:buFont typeface="Arial" pitchFamily="34" charset="0"/>
                        <a:buChar char="•"/>
                      </a:pPr>
                      <a:r>
                        <a:rPr lang="en-US" sz="1100" dirty="0" smtClean="0"/>
                        <a:t>Tele</a:t>
                      </a:r>
                      <a:r>
                        <a:rPr lang="en-US" sz="1100" baseline="0" dirty="0" smtClean="0"/>
                        <a:t> info (Call records)</a:t>
                      </a:r>
                    </a:p>
                    <a:p>
                      <a:pPr>
                        <a:buFont typeface="Arial" pitchFamily="34" charset="0"/>
                        <a:buNone/>
                      </a:pPr>
                      <a:endParaRPr lang="en-US" sz="1100" baseline="0" dirty="0" smtClean="0"/>
                    </a:p>
                    <a:p>
                      <a:pPr>
                        <a:buFont typeface="Arial" pitchFamily="34" charset="0"/>
                        <a:buChar char="•"/>
                      </a:pPr>
                      <a:r>
                        <a:rPr lang="en-US" sz="1100" baseline="0" dirty="0" smtClean="0"/>
                        <a:t>Emails (stored info)</a:t>
                      </a:r>
                    </a:p>
                    <a:p>
                      <a:pPr>
                        <a:buFont typeface="Arial" pitchFamily="34" charset="0"/>
                        <a:buNone/>
                      </a:pPr>
                      <a:endParaRPr lang="en-US" sz="1100" baseline="0" dirty="0" smtClean="0"/>
                    </a:p>
                    <a:p>
                      <a:pPr>
                        <a:buFont typeface="Arial" pitchFamily="34" charset="0"/>
                        <a:buChar char="•"/>
                      </a:pPr>
                      <a:r>
                        <a:rPr lang="en-US" sz="1100" baseline="0" dirty="0" smtClean="0"/>
                        <a:t>Project Kona I</a:t>
                      </a:r>
                    </a:p>
                    <a:p>
                      <a:pPr>
                        <a:buFont typeface="Arial" pitchFamily="34" charset="0"/>
                        <a:buNone/>
                      </a:pPr>
                      <a:endParaRPr lang="en-US" sz="1100" baseline="0" dirty="0" smtClean="0"/>
                    </a:p>
                    <a:p>
                      <a:pPr>
                        <a:buFont typeface="Arial" pitchFamily="34" charset="0"/>
                        <a:buChar char="•"/>
                      </a:pPr>
                      <a:r>
                        <a:rPr lang="en-US" sz="1100" baseline="0" dirty="0" smtClean="0"/>
                        <a:t>Project Kona II</a:t>
                      </a:r>
                      <a:endParaRPr lang="en-US" sz="1100" dirty="0"/>
                    </a:p>
                  </a:txBody>
                  <a:tcPr/>
                </a:tc>
              </a:tr>
              <a:tr h="370840">
                <a:tc>
                  <a:txBody>
                    <a:bodyPr/>
                    <a:lstStyle/>
                    <a:p>
                      <a:r>
                        <a:rPr lang="en-US" sz="1200" dirty="0" smtClean="0"/>
                        <a:t>Confidentiality</a:t>
                      </a:r>
                      <a:endParaRPr lang="en-US" sz="1200" dirty="0"/>
                    </a:p>
                  </a:txBody>
                  <a:tcPr/>
                </a:tc>
                <a:tc>
                  <a:txBody>
                    <a:bodyPr/>
                    <a:lstStyle/>
                    <a:p>
                      <a:r>
                        <a:rPr lang="en-US" sz="1100" dirty="0" smtClean="0"/>
                        <a:t>M</a:t>
                      </a:r>
                      <a:endParaRPr lang="en-US" sz="1100" dirty="0"/>
                    </a:p>
                  </a:txBody>
                  <a:tcPr/>
                </a:tc>
                <a:tc>
                  <a:txBody>
                    <a:bodyPr/>
                    <a:lstStyle/>
                    <a:p>
                      <a:endParaRPr lang="en-US" sz="1100"/>
                    </a:p>
                  </a:txBody>
                  <a:tcPr/>
                </a:tc>
                <a:tc>
                  <a:txBody>
                    <a:bodyPr/>
                    <a:lstStyle/>
                    <a:p>
                      <a:r>
                        <a:rPr lang="en-US" sz="1100" dirty="0" smtClean="0"/>
                        <a:t>M</a:t>
                      </a:r>
                      <a:r>
                        <a:rPr lang="en-US" sz="1100" baseline="0" dirty="0" smtClean="0"/>
                        <a:t> V</a:t>
                      </a:r>
                      <a:endParaRPr lang="en-US" sz="1100" dirty="0"/>
                    </a:p>
                  </a:txBody>
                  <a:tcPr/>
                </a:tc>
                <a:tc>
                  <a:txBody>
                    <a:bodyPr/>
                    <a:lstStyle/>
                    <a:p>
                      <a:r>
                        <a:rPr lang="en-US" sz="1100" dirty="0" smtClean="0"/>
                        <a:t>X V</a:t>
                      </a:r>
                      <a:endParaRPr lang="en-US" sz="1100" dirty="0"/>
                    </a:p>
                  </a:txBody>
                  <a:tcPr/>
                </a:tc>
                <a:tc>
                  <a:txBody>
                    <a:bodyPr/>
                    <a:lstStyle/>
                    <a:p>
                      <a:r>
                        <a:rPr lang="en-US" sz="1100" dirty="0" smtClean="0"/>
                        <a:t>X V</a:t>
                      </a:r>
                      <a:endParaRPr lang="en-US" sz="1100" dirty="0"/>
                    </a:p>
                  </a:txBody>
                  <a:tcPr/>
                </a:tc>
                <a:tc>
                  <a:txBody>
                    <a:bodyPr/>
                    <a:lstStyle/>
                    <a:p>
                      <a:r>
                        <a:rPr lang="en-US" sz="1100" dirty="0" smtClean="0"/>
                        <a:t>X V</a:t>
                      </a:r>
                      <a:endParaRPr lang="en-US" sz="1100" dirty="0"/>
                    </a:p>
                  </a:txBody>
                  <a:tcPr/>
                </a:tc>
              </a:tr>
              <a:tr h="370840">
                <a:tc>
                  <a:txBody>
                    <a:bodyPr/>
                    <a:lstStyle/>
                    <a:p>
                      <a:r>
                        <a:rPr lang="en-US" sz="1200" dirty="0" smtClean="0"/>
                        <a:t>Privacy</a:t>
                      </a:r>
                      <a:endParaRPr lang="en-US" sz="1200" dirty="0"/>
                    </a:p>
                  </a:txBody>
                  <a:tcPr/>
                </a:tc>
                <a:tc>
                  <a:txBody>
                    <a:bodyPr/>
                    <a:lstStyle/>
                    <a:p>
                      <a:r>
                        <a:rPr lang="en-US" sz="1100" dirty="0" smtClean="0"/>
                        <a:t>M V</a:t>
                      </a:r>
                      <a:endParaRPr lang="en-US" sz="1100" dirty="0"/>
                    </a:p>
                  </a:txBody>
                  <a:tcPr/>
                </a:tc>
                <a:tc>
                  <a:txBody>
                    <a:bodyPr/>
                    <a:lstStyle/>
                    <a:p>
                      <a:endParaRPr lang="en-US" sz="1100" dirty="0"/>
                    </a:p>
                  </a:txBody>
                  <a:tcPr/>
                </a:tc>
                <a:tc>
                  <a:txBody>
                    <a:bodyPr/>
                    <a:lstStyle/>
                    <a:p>
                      <a:r>
                        <a:rPr lang="en-US" sz="1100" dirty="0" smtClean="0"/>
                        <a:t>M V (Press pierces</a:t>
                      </a:r>
                      <a:r>
                        <a:rPr lang="en-US" sz="1100" baseline="0" dirty="0" smtClean="0"/>
                        <a:t> privacy)</a:t>
                      </a:r>
                      <a:endParaRPr lang="en-US" sz="1100" dirty="0"/>
                    </a:p>
                  </a:txBody>
                  <a:tcPr/>
                </a:tc>
                <a:tc>
                  <a:txBody>
                    <a:bodyPr/>
                    <a:lstStyle/>
                    <a:p>
                      <a:r>
                        <a:rPr lang="en-US" sz="1100" dirty="0" smtClean="0"/>
                        <a:t>M</a:t>
                      </a:r>
                      <a:r>
                        <a:rPr lang="en-US" sz="1100" baseline="0" dirty="0" smtClean="0"/>
                        <a:t> V (Press Procedures / Role Conflict)</a:t>
                      </a:r>
                      <a:endParaRPr lang="en-US" sz="1100" dirty="0"/>
                    </a:p>
                  </a:txBody>
                  <a:tcPr/>
                </a:tc>
                <a:tc>
                  <a:txBody>
                    <a:bodyPr/>
                    <a:lstStyle/>
                    <a:p>
                      <a:r>
                        <a:rPr lang="en-US" sz="1100" dirty="0" smtClean="0"/>
                        <a:t>M</a:t>
                      </a:r>
                      <a:r>
                        <a:rPr lang="en-US" sz="1100" baseline="0" dirty="0" smtClean="0"/>
                        <a:t> V (Transparency of Law)</a:t>
                      </a:r>
                      <a:endParaRPr lang="en-US" sz="1100" dirty="0"/>
                    </a:p>
                  </a:txBody>
                  <a:tcPr/>
                </a:tc>
                <a:tc>
                  <a:txBody>
                    <a:bodyPr/>
                    <a:lstStyle/>
                    <a:p>
                      <a:r>
                        <a:rPr lang="en-US" sz="1100" dirty="0" smtClean="0"/>
                        <a:t>M</a:t>
                      </a:r>
                      <a:r>
                        <a:rPr lang="en-US" sz="1100" baseline="0" dirty="0" smtClean="0"/>
                        <a:t> V</a:t>
                      </a:r>
                      <a:endParaRPr lang="en-US" sz="1100" dirty="0"/>
                    </a:p>
                  </a:txBody>
                  <a:tcPr/>
                </a:tc>
              </a:tr>
              <a:tr h="370840">
                <a:tc>
                  <a:txBody>
                    <a:bodyPr/>
                    <a:lstStyle/>
                    <a:p>
                      <a:r>
                        <a:rPr lang="en-US" sz="1200" dirty="0" smtClean="0"/>
                        <a:t>Trust</a:t>
                      </a:r>
                      <a:endParaRPr lang="en-US" sz="1200" dirty="0"/>
                    </a:p>
                  </a:txBody>
                  <a:tcPr/>
                </a:tc>
                <a:tc>
                  <a:txBody>
                    <a:bodyPr/>
                    <a:lstStyle/>
                    <a:p>
                      <a:r>
                        <a:rPr lang="en-US" sz="1100" dirty="0" smtClean="0"/>
                        <a:t>M</a:t>
                      </a:r>
                      <a:r>
                        <a:rPr lang="en-US" sz="1100" baseline="0" dirty="0" smtClean="0"/>
                        <a:t> V</a:t>
                      </a:r>
                      <a:endParaRPr lang="en-US" sz="1100" dirty="0"/>
                    </a:p>
                  </a:txBody>
                  <a:tcPr/>
                </a:tc>
                <a:tc>
                  <a:txBody>
                    <a:bodyPr/>
                    <a:lstStyle/>
                    <a:p>
                      <a:endParaRPr lang="en-US" sz="1100" dirty="0"/>
                    </a:p>
                  </a:txBody>
                  <a:tcPr/>
                </a:tc>
                <a:tc>
                  <a:txBody>
                    <a:bodyPr/>
                    <a:lstStyle/>
                    <a:p>
                      <a:r>
                        <a:rPr lang="en-US" sz="1100" dirty="0" smtClean="0"/>
                        <a:t>M</a:t>
                      </a:r>
                      <a:r>
                        <a:rPr lang="en-US" sz="1100" baseline="0" dirty="0" smtClean="0"/>
                        <a:t> V (Maintained by mgt but vulnerable to Board Members</a:t>
                      </a:r>
                      <a:endParaRPr lang="en-US" sz="1100" dirty="0"/>
                    </a:p>
                  </a:txBody>
                  <a:tcPr/>
                </a:tc>
                <a:tc>
                  <a:txBody>
                    <a:bodyPr/>
                    <a:lstStyle/>
                    <a:p>
                      <a:r>
                        <a:rPr lang="en-US" sz="1100" dirty="0" smtClean="0"/>
                        <a:t>M V</a:t>
                      </a:r>
                      <a:endParaRPr lang="en-US" sz="1100" dirty="0"/>
                    </a:p>
                  </a:txBody>
                  <a:tcPr/>
                </a:tc>
                <a:tc>
                  <a:txBody>
                    <a:bodyPr/>
                    <a:lstStyle/>
                    <a:p>
                      <a:r>
                        <a:rPr lang="en-US" sz="1100" dirty="0" smtClean="0"/>
                        <a:t>Undermined by transparency</a:t>
                      </a:r>
                      <a:r>
                        <a:rPr lang="en-US" sz="1100" baseline="0" dirty="0" smtClean="0"/>
                        <a:t> of law</a:t>
                      </a:r>
                      <a:endParaRPr lang="en-US" sz="1100" dirty="0"/>
                    </a:p>
                  </a:txBody>
                  <a:tcPr/>
                </a:tc>
                <a:tc>
                  <a:txBody>
                    <a:bodyPr/>
                    <a:lstStyle/>
                    <a:p>
                      <a:r>
                        <a:rPr lang="en-US" sz="1100" dirty="0" smtClean="0"/>
                        <a:t>Supported by keeping</a:t>
                      </a:r>
                      <a:r>
                        <a:rPr lang="en-US" sz="1100" baseline="0" dirty="0" smtClean="0"/>
                        <a:t> information confidential</a:t>
                      </a:r>
                      <a:endParaRPr lang="en-US" sz="11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Highlights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Confidentiality</a:t>
            </a:r>
          </a:p>
          <a:p>
            <a:pPr lvl="1"/>
            <a:r>
              <a:rPr lang="en-US" dirty="0" smtClean="0"/>
              <a:t>Protected under law of agency.  General expectation that information on BOD deliberations is confidentiality.  This preserves trust</a:t>
            </a:r>
          </a:p>
          <a:p>
            <a:pPr lvl="1"/>
            <a:r>
              <a:rPr lang="en-US" dirty="0" smtClean="0"/>
              <a:t>Hardware, software and procedures protect confidentiality</a:t>
            </a:r>
          </a:p>
          <a:p>
            <a:pPr lvl="1"/>
            <a:r>
              <a:rPr lang="en-US" dirty="0" smtClean="0"/>
              <a:t>Leaks to press considered violation of confidentiality (relation to press and procedures = vulnerability)</a:t>
            </a:r>
          </a:p>
          <a:p>
            <a:pPr lvl="1"/>
            <a:endParaRPr lang="en-US" dirty="0" smtClean="0"/>
          </a:p>
          <a:p>
            <a:r>
              <a:rPr lang="en-US" dirty="0" smtClean="0"/>
              <a:t>Privacy</a:t>
            </a:r>
          </a:p>
          <a:p>
            <a:pPr lvl="1"/>
            <a:r>
              <a:rPr lang="en-US" dirty="0" smtClean="0"/>
              <a:t>Protected piece-meal by law.  However, as case progressed, </a:t>
            </a:r>
            <a:r>
              <a:rPr lang="en-US" dirty="0" err="1" smtClean="0"/>
              <a:t>pretexting</a:t>
            </a:r>
            <a:r>
              <a:rPr lang="en-US" dirty="0" smtClean="0"/>
              <a:t> became illegal because it bordered on ID theft and invasion of privacy</a:t>
            </a:r>
          </a:p>
          <a:p>
            <a:pPr lvl="1"/>
            <a:r>
              <a:rPr lang="en-US" dirty="0" err="1" smtClean="0"/>
              <a:t>Pretexting</a:t>
            </a:r>
            <a:r>
              <a:rPr lang="en-US" dirty="0" smtClean="0"/>
              <a:t> involves a deception</a:t>
            </a:r>
          </a:p>
          <a:p>
            <a:pPr lvl="1"/>
            <a:endParaRPr lang="en-US" dirty="0" smtClean="0"/>
          </a:p>
          <a:p>
            <a:r>
              <a:rPr lang="en-US" dirty="0" smtClean="0"/>
              <a:t>Privacy and Confidentiality are in conflict with transparency mandated by Sarbanes-Oxley and Federal Sentencing Guidelines</a:t>
            </a:r>
          </a:p>
          <a:p>
            <a:pPr lvl="1"/>
            <a:endParaRPr lang="en-US" dirty="0" smtClean="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err="1" smtClean="0"/>
              <a:t>Pretexting</a:t>
            </a:r>
            <a:endParaRPr lang="en-US"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r>
              <a:rPr lang="en-US" sz="3400" dirty="0" smtClean="0"/>
              <a:t>Enabled PIs to track reporter and board member movements by hacking into email exchanges and phone records</a:t>
            </a:r>
          </a:p>
          <a:p>
            <a:endParaRPr lang="en-US" sz="1600" dirty="0"/>
          </a:p>
          <a:p>
            <a:r>
              <a:rPr lang="en-US" sz="3400" dirty="0" smtClean="0"/>
              <a:t>Used SS#s of Board members to open false email accounts</a:t>
            </a:r>
          </a:p>
          <a:p>
            <a:endParaRPr lang="en-US" sz="1600" dirty="0"/>
          </a:p>
          <a:p>
            <a:r>
              <a:rPr lang="en-US" sz="3400" dirty="0" smtClean="0"/>
              <a:t>Sent emails to reports posing as potential leakers.  Emails had Trojan Horses to access computer files and emails records</a:t>
            </a:r>
          </a:p>
          <a:p>
            <a:endParaRPr lang="en-US" sz="1600" dirty="0"/>
          </a:p>
          <a:p>
            <a:r>
              <a:rPr lang="en-US" sz="3400" dirty="0" smtClean="0"/>
              <a:t>“it involved investigators requesting information from operators orally, over the phone, pretending to be someone else if necessary.” (</a:t>
            </a:r>
            <a:r>
              <a:rPr lang="en-US" sz="3400" dirty="0" err="1" smtClean="0"/>
              <a:t>DeLia</a:t>
            </a:r>
            <a:r>
              <a:rPr lang="en-US" sz="3400" dirty="0" smtClean="0"/>
              <a:t> quoted in Stewart</a:t>
            </a:r>
            <a:r>
              <a:rPr lang="en-US" sz="3400" dirty="0" smtClean="0"/>
              <a:t>)</a:t>
            </a:r>
          </a:p>
          <a:p>
            <a:endParaRPr lang="en-US" sz="1600" dirty="0" smtClean="0"/>
          </a:p>
          <a:p>
            <a:r>
              <a:rPr lang="en-US" sz="3400" dirty="0" smtClean="0"/>
              <a:t>“created a fictitious disgruntled employee named Jacob to make e-mail contact with Kawamoto. “  E-mail has a Trojan Horse</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Corporate Governance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Lawrence and Webber on CG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system of allocating power in a corporation that determines how and by whom the company is to be directed.” 557</a:t>
            </a:r>
          </a:p>
          <a:p>
            <a:endParaRPr lang="en-US" dirty="0"/>
          </a:p>
          <a:p>
            <a:r>
              <a:rPr lang="en-US" dirty="0" smtClean="0"/>
              <a:t>“The term corporate governance refers to the process by which a company is controlled or governed.  Just as nations have governments that respond to the needs of citizens and establish policy, so do corporations have systems of internal governance that determine overall strategic direction and balance sometimes divergent interests.” 320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Stewart on Corporate Governance</a:t>
            </a:r>
            <a:endParaRPr lang="en-US" dirty="0"/>
          </a:p>
        </p:txBody>
      </p:sp>
      <p:sp>
        <p:nvSpPr>
          <p:cNvPr id="3" name="Content Placeholder 2"/>
          <p:cNvSpPr>
            <a:spLocks noGrp="1"/>
          </p:cNvSpPr>
          <p:nvPr>
            <p:ph idx="1"/>
          </p:nvPr>
        </p:nvSpPr>
        <p:spPr/>
        <p:txBody>
          <a:bodyPr>
            <a:normAutofit lnSpcReduction="10000"/>
          </a:bodyPr>
          <a:lstStyle/>
          <a:p>
            <a:r>
              <a:rPr lang="en-US" dirty="0" smtClean="0"/>
              <a:t>“a term that technically refers to all aspects of running a corporation but in recent years has come to emphasize issues of fairness, transparency, and accountability.” </a:t>
            </a:r>
          </a:p>
          <a:p>
            <a:endParaRPr lang="en-US" dirty="0" smtClean="0"/>
          </a:p>
          <a:p>
            <a:r>
              <a:rPr lang="en-US" dirty="0" smtClean="0"/>
              <a:t>Questions:</a:t>
            </a:r>
          </a:p>
          <a:p>
            <a:pPr lvl="1"/>
            <a:r>
              <a:rPr lang="en-US" dirty="0" smtClean="0"/>
              <a:t>How does transparency required by corporate governance fit in with the confidentiality required for Board of Director Deliberations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2739</Words>
  <Application>Microsoft Office PowerPoint</Application>
  <PresentationFormat>On-screen Show (4:3)</PresentationFormat>
  <Paragraphs>335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Corporate Governance</vt:lpstr>
      <vt:lpstr>Agenda</vt:lpstr>
      <vt:lpstr>Basic Questions</vt:lpstr>
      <vt:lpstr>Slide 4</vt:lpstr>
      <vt:lpstr>STS Highlights</vt:lpstr>
      <vt:lpstr>Pretexting</vt:lpstr>
      <vt:lpstr>Corporate Governance</vt:lpstr>
      <vt:lpstr>Lawrence and Webber on CG</vt:lpstr>
      <vt:lpstr>Stewart on Corporate Governance</vt:lpstr>
      <vt:lpstr>Dunn on corporate governance</vt:lpstr>
      <vt:lpstr>CG Models</vt:lpstr>
      <vt:lpstr>Agency Theory (Dunn)</vt:lpstr>
      <vt:lpstr>Stewardship Theory (Perkins)</vt:lpstr>
      <vt:lpstr>Sarbanes-Oxley</vt:lpstr>
      <vt:lpstr>Federal Sentencing Guidelines</vt:lpstr>
      <vt:lpstr>Characters / Participants</vt:lpstr>
      <vt:lpstr>Patricia Dunn</vt:lpstr>
      <vt:lpstr>Carly Fiorina</vt:lpstr>
      <vt:lpstr>Jay Keyworth</vt:lpstr>
      <vt:lpstr>Tom Perkins</vt:lpstr>
      <vt:lpstr>Ron DeLia</vt:lpstr>
      <vt:lpstr>Basic Facts / Case Narrative</vt:lpstr>
      <vt:lpstr>Basic Facts</vt:lpstr>
      <vt:lpstr>Back to Basic Facts</vt:lpstr>
      <vt:lpstr>Basic Facts</vt:lpstr>
      <vt:lpstr>E-Mail (Quoted from Stewart, 160)</vt:lpstr>
      <vt:lpstr>Basic Facts</vt:lpstr>
      <vt:lpstr>Basic Facts</vt:lpstr>
      <vt:lpstr>Leaks: A “steam valve” or a violation of trust?</vt:lpstr>
      <vt:lpstr>Perkins on leaks</vt:lpstr>
      <vt:lpstr>Leaks or press handling?</vt:lpstr>
      <vt:lpstr>Keyworth on Leaks</vt:lpstr>
      <vt:lpstr>Fiorina on Leaks</vt:lpstr>
      <vt:lpstr>Conclusion</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Governance</dc:title>
  <dc:creator> </dc:creator>
  <cp:lastModifiedBy>frey.william</cp:lastModifiedBy>
  <cp:revision>17</cp:revision>
  <dcterms:created xsi:type="dcterms:W3CDTF">2010-12-13T10:27:56Z</dcterms:created>
  <dcterms:modified xsi:type="dcterms:W3CDTF">2010-12-15T12:39:43Z</dcterms:modified>
</cp:coreProperties>
</file>