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305" r:id="rId4"/>
    <p:sldId id="264" r:id="rId5"/>
    <p:sldId id="268" r:id="rId6"/>
    <p:sldId id="265" r:id="rId7"/>
    <p:sldId id="259" r:id="rId8"/>
    <p:sldId id="260" r:id="rId9"/>
    <p:sldId id="261" r:id="rId10"/>
    <p:sldId id="262" r:id="rId11"/>
    <p:sldId id="297" r:id="rId12"/>
    <p:sldId id="263" r:id="rId13"/>
    <p:sldId id="257" r:id="rId14"/>
    <p:sldId id="258" r:id="rId15"/>
    <p:sldId id="294" r:id="rId16"/>
    <p:sldId id="295" r:id="rId17"/>
    <p:sldId id="298" r:id="rId18"/>
    <p:sldId id="275" r:id="rId19"/>
    <p:sldId id="301" r:id="rId20"/>
    <p:sldId id="302" r:id="rId21"/>
    <p:sldId id="303" r:id="rId22"/>
    <p:sldId id="304" r:id="rId23"/>
    <p:sldId id="299" r:id="rId24"/>
    <p:sldId id="311" r:id="rId25"/>
    <p:sldId id="276" r:id="rId26"/>
    <p:sldId id="277" r:id="rId27"/>
    <p:sldId id="309" r:id="rId28"/>
    <p:sldId id="310" r:id="rId29"/>
    <p:sldId id="278" r:id="rId30"/>
    <p:sldId id="279" r:id="rId31"/>
    <p:sldId id="280" r:id="rId32"/>
    <p:sldId id="274" r:id="rId33"/>
    <p:sldId id="281" r:id="rId34"/>
    <p:sldId id="282" r:id="rId35"/>
    <p:sldId id="283" r:id="rId36"/>
    <p:sldId id="306" r:id="rId37"/>
    <p:sldId id="289" r:id="rId38"/>
    <p:sldId id="312" r:id="rId39"/>
    <p:sldId id="313" r:id="rId40"/>
    <p:sldId id="314" r:id="rId41"/>
    <p:sldId id="315" r:id="rId42"/>
    <p:sldId id="290" r:id="rId43"/>
    <p:sldId id="307" r:id="rId44"/>
    <p:sldId id="308" r:id="rId45"/>
    <p:sldId id="291" r:id="rId46"/>
    <p:sldId id="292" r:id="rId47"/>
    <p:sldId id="293" r:id="rId48"/>
    <p:sldId id="26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969" autoAdjust="0"/>
    <p:restoredTop sz="86364" autoAdjust="0"/>
  </p:normalViewPr>
  <p:slideViewPr>
    <p:cSldViewPr>
      <p:cViewPr varScale="1">
        <p:scale>
          <a:sx n="97" d="100"/>
          <a:sy n="97" d="100"/>
        </p:scale>
        <p:origin x="-114" y="-348"/>
      </p:cViewPr>
      <p:guideLst>
        <p:guide orient="horz" pos="2160"/>
        <p:guide pos="2880"/>
      </p:guideLst>
    </p:cSldViewPr>
  </p:slideViewPr>
  <p:outlineViewPr>
    <p:cViewPr>
      <p:scale>
        <a:sx n="33" d="100"/>
        <a:sy n="33" d="100"/>
      </p:scale>
      <p:origin x="0" y="15240"/>
    </p:cViewPr>
  </p:outlineViewPr>
  <p:notesTextViewPr>
    <p:cViewPr>
      <p:scale>
        <a:sx n="100" d="100"/>
        <a:sy n="100" d="100"/>
      </p:scale>
      <p:origin x="0" y="0"/>
    </p:cViewPr>
  </p:notesTextViewPr>
  <p:sorterViewPr>
    <p:cViewPr>
      <p:scale>
        <a:sx n="100" d="100"/>
        <a:sy n="100" d="100"/>
      </p:scale>
      <p:origin x="0" y="911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1F6CF-47FF-4D3D-AB8F-E6750AC1816F}"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n-US"/>
        </a:p>
      </dgm:t>
    </dgm:pt>
    <dgm:pt modelId="{1F1EBBA7-C0B2-4CA2-A431-44F1B5733C63}">
      <dgm:prSet phldrT="[Text]"/>
      <dgm:spPr/>
      <dgm:t>
        <a:bodyPr/>
        <a:lstStyle/>
        <a:p>
          <a:r>
            <a:rPr lang="en-US" dirty="0" smtClean="0"/>
            <a:t>Directors (Voting members of crew)</a:t>
          </a:r>
          <a:endParaRPr lang="en-US" dirty="0"/>
        </a:p>
      </dgm:t>
    </dgm:pt>
    <dgm:pt modelId="{B04B17F7-AA8E-48E9-A153-4C31A86A5365}" type="parTrans" cxnId="{55A970BE-4EF9-4E2D-95D8-349B4A0C7BB1}">
      <dgm:prSet/>
      <dgm:spPr/>
      <dgm:t>
        <a:bodyPr/>
        <a:lstStyle/>
        <a:p>
          <a:endParaRPr lang="en-US"/>
        </a:p>
      </dgm:t>
    </dgm:pt>
    <dgm:pt modelId="{CA3D684B-3271-4B3C-B7F0-7ABA2725A8EA}" type="sibTrans" cxnId="{55A970BE-4EF9-4E2D-95D8-349B4A0C7BB1}">
      <dgm:prSet/>
      <dgm:spPr/>
      <dgm:t>
        <a:bodyPr/>
        <a:lstStyle/>
        <a:p>
          <a:endParaRPr lang="en-US"/>
        </a:p>
      </dgm:t>
    </dgm:pt>
    <dgm:pt modelId="{84CAEA6A-F7A8-4215-9A5C-8A5BB5C728F1}" type="asst">
      <dgm:prSet phldrT="[Text]"/>
      <dgm:spPr/>
      <dgm:t>
        <a:bodyPr/>
        <a:lstStyle/>
        <a:p>
          <a:r>
            <a:rPr lang="en-US" dirty="0" smtClean="0"/>
            <a:t>Elect a Captain &amp; Quartermaster</a:t>
          </a:r>
        </a:p>
        <a:p>
          <a:r>
            <a:rPr lang="en-US" dirty="0" smtClean="0"/>
            <a:t>These appoint…</a:t>
          </a:r>
          <a:endParaRPr lang="en-US" dirty="0"/>
        </a:p>
      </dgm:t>
    </dgm:pt>
    <dgm:pt modelId="{6648A07C-FDF3-4900-A660-73FE9F4D84FB}" type="parTrans" cxnId="{8EE32DD3-764D-43BB-8866-664CA8517D39}">
      <dgm:prSet/>
      <dgm:spPr/>
      <dgm:t>
        <a:bodyPr/>
        <a:lstStyle/>
        <a:p>
          <a:endParaRPr lang="en-US"/>
        </a:p>
      </dgm:t>
    </dgm:pt>
    <dgm:pt modelId="{24192719-E51C-404E-9D98-B8FB912455E7}" type="sibTrans" cxnId="{8EE32DD3-764D-43BB-8866-664CA8517D39}">
      <dgm:prSet/>
      <dgm:spPr/>
      <dgm:t>
        <a:bodyPr/>
        <a:lstStyle/>
        <a:p>
          <a:endParaRPr lang="en-US"/>
        </a:p>
      </dgm:t>
    </dgm:pt>
    <dgm:pt modelId="{499E39EA-907F-4DCD-8A61-46ACED573AD6}">
      <dgm:prSet phldrT="[Text]"/>
      <dgm:spPr/>
      <dgm:t>
        <a:bodyPr/>
        <a:lstStyle/>
        <a:p>
          <a:r>
            <a:rPr lang="en-US" dirty="0" smtClean="0"/>
            <a:t>Skilled Crew: surgeon, carpenter, caulker, </a:t>
          </a:r>
          <a:r>
            <a:rPr lang="en-US" dirty="0" err="1" smtClean="0"/>
            <a:t>armorer</a:t>
          </a:r>
          <a:r>
            <a:rPr lang="en-US" dirty="0" smtClean="0"/>
            <a:t>, </a:t>
          </a:r>
          <a:r>
            <a:rPr lang="en-US" dirty="0" smtClean="0"/>
            <a:t>musician</a:t>
          </a:r>
          <a:endParaRPr lang="en-US" dirty="0"/>
        </a:p>
      </dgm:t>
    </dgm:pt>
    <dgm:pt modelId="{20344D05-EE11-4545-A10E-33022448B7EE}" type="parTrans" cxnId="{D48A2328-9125-4E5F-B146-AA3BA805A752}">
      <dgm:prSet/>
      <dgm:spPr/>
      <dgm:t>
        <a:bodyPr/>
        <a:lstStyle/>
        <a:p>
          <a:endParaRPr lang="en-US"/>
        </a:p>
      </dgm:t>
    </dgm:pt>
    <dgm:pt modelId="{7D755B2B-C3A8-4798-8F99-AAA361B8CB75}" type="sibTrans" cxnId="{D48A2328-9125-4E5F-B146-AA3BA805A752}">
      <dgm:prSet/>
      <dgm:spPr/>
      <dgm:t>
        <a:bodyPr/>
        <a:lstStyle/>
        <a:p>
          <a:endParaRPr lang="en-US"/>
        </a:p>
      </dgm:t>
    </dgm:pt>
    <dgm:pt modelId="{07061FE5-F2DC-471C-8D0E-B3CA0AE00CCC}">
      <dgm:prSet phldrT="[Text]"/>
      <dgm:spPr/>
      <dgm:t>
        <a:bodyPr/>
        <a:lstStyle/>
        <a:p>
          <a:r>
            <a:rPr lang="en-US" dirty="0" smtClean="0"/>
            <a:t>Unskilled Crew (Volunteers)</a:t>
          </a:r>
          <a:endParaRPr lang="en-US" dirty="0"/>
        </a:p>
      </dgm:t>
    </dgm:pt>
    <dgm:pt modelId="{E837AED5-CB43-4F38-9BA9-8FEEBC5447FE}" type="parTrans" cxnId="{C5DDB346-294F-4874-82ED-6FD344729928}">
      <dgm:prSet/>
      <dgm:spPr/>
      <dgm:t>
        <a:bodyPr/>
        <a:lstStyle/>
        <a:p>
          <a:endParaRPr lang="en-US"/>
        </a:p>
      </dgm:t>
    </dgm:pt>
    <dgm:pt modelId="{2DCF9F2C-851D-4132-9A76-B02AD9918824}" type="sibTrans" cxnId="{C5DDB346-294F-4874-82ED-6FD344729928}">
      <dgm:prSet/>
      <dgm:spPr/>
      <dgm:t>
        <a:bodyPr/>
        <a:lstStyle/>
        <a:p>
          <a:endParaRPr lang="en-US"/>
        </a:p>
      </dgm:t>
    </dgm:pt>
    <dgm:pt modelId="{D06B7EB6-1AC2-40ED-830A-798D0E2752FE}">
      <dgm:prSet phldrT="[Text]"/>
      <dgm:spPr/>
      <dgm:t>
        <a:bodyPr/>
        <a:lstStyle/>
        <a:p>
          <a:r>
            <a:rPr lang="en-US" dirty="0" smtClean="0"/>
            <a:t>Unskilled crew: Draftees (Shanghaied) </a:t>
          </a:r>
          <a:endParaRPr lang="en-US" dirty="0"/>
        </a:p>
      </dgm:t>
    </dgm:pt>
    <dgm:pt modelId="{D8033953-8A3F-4E60-B014-7D827F099DF5}" type="parTrans" cxnId="{9B69AD93-D63B-4967-9BC8-E417726B8D30}">
      <dgm:prSet/>
      <dgm:spPr/>
      <dgm:t>
        <a:bodyPr/>
        <a:lstStyle/>
        <a:p>
          <a:endParaRPr lang="en-US"/>
        </a:p>
      </dgm:t>
    </dgm:pt>
    <dgm:pt modelId="{5423988C-2278-4FBB-B417-C41A6D048F66}" type="sibTrans" cxnId="{9B69AD93-D63B-4967-9BC8-E417726B8D30}">
      <dgm:prSet/>
      <dgm:spPr/>
      <dgm:t>
        <a:bodyPr/>
        <a:lstStyle/>
        <a:p>
          <a:endParaRPr lang="en-US"/>
        </a:p>
      </dgm:t>
    </dgm:pt>
    <dgm:pt modelId="{D82A6456-65CA-43CA-A1A6-4D28075EFC7E}" type="pres">
      <dgm:prSet presAssocID="{6F91F6CF-47FF-4D3D-AB8F-E6750AC1816F}" presName="hierChild1" presStyleCnt="0">
        <dgm:presLayoutVars>
          <dgm:orgChart val="1"/>
          <dgm:chPref val="1"/>
          <dgm:dir/>
          <dgm:animOne val="branch"/>
          <dgm:animLvl val="lvl"/>
          <dgm:resizeHandles/>
        </dgm:presLayoutVars>
      </dgm:prSet>
      <dgm:spPr/>
      <dgm:t>
        <a:bodyPr/>
        <a:lstStyle/>
        <a:p>
          <a:endParaRPr lang="en-US"/>
        </a:p>
      </dgm:t>
    </dgm:pt>
    <dgm:pt modelId="{7F67C410-25A8-4070-B0F4-8EC2AB953F11}" type="pres">
      <dgm:prSet presAssocID="{1F1EBBA7-C0B2-4CA2-A431-44F1B5733C63}" presName="hierRoot1" presStyleCnt="0">
        <dgm:presLayoutVars>
          <dgm:hierBranch/>
        </dgm:presLayoutVars>
      </dgm:prSet>
      <dgm:spPr/>
    </dgm:pt>
    <dgm:pt modelId="{43578AEE-4BB0-4576-BA17-A67F2ECA73EB}" type="pres">
      <dgm:prSet presAssocID="{1F1EBBA7-C0B2-4CA2-A431-44F1B5733C63}" presName="rootComposite1" presStyleCnt="0"/>
      <dgm:spPr/>
    </dgm:pt>
    <dgm:pt modelId="{C2216EAC-0FCA-4A86-9B79-E57FF43D5315}" type="pres">
      <dgm:prSet presAssocID="{1F1EBBA7-C0B2-4CA2-A431-44F1B5733C63}" presName="rootText1" presStyleLbl="node0" presStyleIdx="0" presStyleCnt="1">
        <dgm:presLayoutVars>
          <dgm:chPref val="3"/>
        </dgm:presLayoutVars>
      </dgm:prSet>
      <dgm:spPr/>
      <dgm:t>
        <a:bodyPr/>
        <a:lstStyle/>
        <a:p>
          <a:endParaRPr lang="en-US"/>
        </a:p>
      </dgm:t>
    </dgm:pt>
    <dgm:pt modelId="{76493A4E-EC67-4814-8594-E1FC7C2EEAC7}" type="pres">
      <dgm:prSet presAssocID="{1F1EBBA7-C0B2-4CA2-A431-44F1B5733C63}" presName="rootConnector1" presStyleLbl="node1" presStyleIdx="0" presStyleCnt="0"/>
      <dgm:spPr/>
      <dgm:t>
        <a:bodyPr/>
        <a:lstStyle/>
        <a:p>
          <a:endParaRPr lang="en-US"/>
        </a:p>
      </dgm:t>
    </dgm:pt>
    <dgm:pt modelId="{59E36547-D889-45AA-9A23-078E03DC4A28}" type="pres">
      <dgm:prSet presAssocID="{1F1EBBA7-C0B2-4CA2-A431-44F1B5733C63}" presName="hierChild2" presStyleCnt="0"/>
      <dgm:spPr/>
    </dgm:pt>
    <dgm:pt modelId="{C67D827B-96A6-43C4-ADA5-AC95156DF410}" type="pres">
      <dgm:prSet presAssocID="{20344D05-EE11-4545-A10E-33022448B7EE}" presName="Name35" presStyleLbl="parChTrans1D2" presStyleIdx="0" presStyleCnt="4"/>
      <dgm:spPr/>
      <dgm:t>
        <a:bodyPr/>
        <a:lstStyle/>
        <a:p>
          <a:endParaRPr lang="en-US"/>
        </a:p>
      </dgm:t>
    </dgm:pt>
    <dgm:pt modelId="{22D02211-6BE2-4D9A-872A-9AD67351EE7F}" type="pres">
      <dgm:prSet presAssocID="{499E39EA-907F-4DCD-8A61-46ACED573AD6}" presName="hierRoot2" presStyleCnt="0">
        <dgm:presLayoutVars>
          <dgm:hierBranch val="init"/>
        </dgm:presLayoutVars>
      </dgm:prSet>
      <dgm:spPr/>
    </dgm:pt>
    <dgm:pt modelId="{881DE4C6-9749-45CA-BBF4-37E0B5AE7542}" type="pres">
      <dgm:prSet presAssocID="{499E39EA-907F-4DCD-8A61-46ACED573AD6}" presName="rootComposite" presStyleCnt="0"/>
      <dgm:spPr/>
    </dgm:pt>
    <dgm:pt modelId="{2BA768E5-5473-4339-B88F-C46268459208}" type="pres">
      <dgm:prSet presAssocID="{499E39EA-907F-4DCD-8A61-46ACED573AD6}" presName="rootText" presStyleLbl="node2" presStyleIdx="0" presStyleCnt="3">
        <dgm:presLayoutVars>
          <dgm:chPref val="3"/>
        </dgm:presLayoutVars>
      </dgm:prSet>
      <dgm:spPr/>
      <dgm:t>
        <a:bodyPr/>
        <a:lstStyle/>
        <a:p>
          <a:endParaRPr lang="en-US"/>
        </a:p>
      </dgm:t>
    </dgm:pt>
    <dgm:pt modelId="{7AAF6257-B5ED-4B23-8EF2-15D67BA0BA35}" type="pres">
      <dgm:prSet presAssocID="{499E39EA-907F-4DCD-8A61-46ACED573AD6}" presName="rootConnector" presStyleLbl="node2" presStyleIdx="0" presStyleCnt="3"/>
      <dgm:spPr/>
      <dgm:t>
        <a:bodyPr/>
        <a:lstStyle/>
        <a:p>
          <a:endParaRPr lang="en-US"/>
        </a:p>
      </dgm:t>
    </dgm:pt>
    <dgm:pt modelId="{9697A422-F7B0-4FC3-9610-D75E58B8976C}" type="pres">
      <dgm:prSet presAssocID="{499E39EA-907F-4DCD-8A61-46ACED573AD6}" presName="hierChild4" presStyleCnt="0"/>
      <dgm:spPr/>
    </dgm:pt>
    <dgm:pt modelId="{C332FA49-9077-4545-BBFD-4E8982F95606}" type="pres">
      <dgm:prSet presAssocID="{499E39EA-907F-4DCD-8A61-46ACED573AD6}" presName="hierChild5" presStyleCnt="0"/>
      <dgm:spPr/>
    </dgm:pt>
    <dgm:pt modelId="{18733FF3-DB7A-49DD-90E8-C65D0269B571}" type="pres">
      <dgm:prSet presAssocID="{E837AED5-CB43-4F38-9BA9-8FEEBC5447FE}" presName="Name35" presStyleLbl="parChTrans1D2" presStyleIdx="1" presStyleCnt="4"/>
      <dgm:spPr/>
      <dgm:t>
        <a:bodyPr/>
        <a:lstStyle/>
        <a:p>
          <a:endParaRPr lang="en-US"/>
        </a:p>
      </dgm:t>
    </dgm:pt>
    <dgm:pt modelId="{ADE4FA5C-1AA4-4076-A20D-BA76E1A59CE6}" type="pres">
      <dgm:prSet presAssocID="{07061FE5-F2DC-471C-8D0E-B3CA0AE00CCC}" presName="hierRoot2" presStyleCnt="0">
        <dgm:presLayoutVars>
          <dgm:hierBranch val="init"/>
        </dgm:presLayoutVars>
      </dgm:prSet>
      <dgm:spPr/>
    </dgm:pt>
    <dgm:pt modelId="{66E07B8A-1A2E-4235-AEA4-ADF25C157F04}" type="pres">
      <dgm:prSet presAssocID="{07061FE5-F2DC-471C-8D0E-B3CA0AE00CCC}" presName="rootComposite" presStyleCnt="0"/>
      <dgm:spPr/>
    </dgm:pt>
    <dgm:pt modelId="{0DBC434C-DBBB-4753-9A91-E08BC39DAC96}" type="pres">
      <dgm:prSet presAssocID="{07061FE5-F2DC-471C-8D0E-B3CA0AE00CCC}" presName="rootText" presStyleLbl="node2" presStyleIdx="1" presStyleCnt="3">
        <dgm:presLayoutVars>
          <dgm:chPref val="3"/>
        </dgm:presLayoutVars>
      </dgm:prSet>
      <dgm:spPr/>
      <dgm:t>
        <a:bodyPr/>
        <a:lstStyle/>
        <a:p>
          <a:endParaRPr lang="en-US"/>
        </a:p>
      </dgm:t>
    </dgm:pt>
    <dgm:pt modelId="{61179683-B876-43B6-957D-382618F0C2A9}" type="pres">
      <dgm:prSet presAssocID="{07061FE5-F2DC-471C-8D0E-B3CA0AE00CCC}" presName="rootConnector" presStyleLbl="node2" presStyleIdx="1" presStyleCnt="3"/>
      <dgm:spPr/>
      <dgm:t>
        <a:bodyPr/>
        <a:lstStyle/>
        <a:p>
          <a:endParaRPr lang="en-US"/>
        </a:p>
      </dgm:t>
    </dgm:pt>
    <dgm:pt modelId="{72E7E33A-B240-42F1-A092-8D3B88CD1A59}" type="pres">
      <dgm:prSet presAssocID="{07061FE5-F2DC-471C-8D0E-B3CA0AE00CCC}" presName="hierChild4" presStyleCnt="0"/>
      <dgm:spPr/>
    </dgm:pt>
    <dgm:pt modelId="{1916FFDC-F8DD-4D69-B8CA-9C3E1CBEEFCA}" type="pres">
      <dgm:prSet presAssocID="{07061FE5-F2DC-471C-8D0E-B3CA0AE00CCC}" presName="hierChild5" presStyleCnt="0"/>
      <dgm:spPr/>
    </dgm:pt>
    <dgm:pt modelId="{991776FF-8BA8-45D1-82F6-3117435364AF}" type="pres">
      <dgm:prSet presAssocID="{D8033953-8A3F-4E60-B014-7D827F099DF5}" presName="Name35" presStyleLbl="parChTrans1D2" presStyleIdx="2" presStyleCnt="4"/>
      <dgm:spPr/>
      <dgm:t>
        <a:bodyPr/>
        <a:lstStyle/>
        <a:p>
          <a:endParaRPr lang="en-US"/>
        </a:p>
      </dgm:t>
    </dgm:pt>
    <dgm:pt modelId="{EB3EB248-01EF-4859-9431-3BDD02E56981}" type="pres">
      <dgm:prSet presAssocID="{D06B7EB6-1AC2-40ED-830A-798D0E2752FE}" presName="hierRoot2" presStyleCnt="0">
        <dgm:presLayoutVars>
          <dgm:hierBranch val="init"/>
        </dgm:presLayoutVars>
      </dgm:prSet>
      <dgm:spPr/>
    </dgm:pt>
    <dgm:pt modelId="{69492341-804E-4177-871A-A76E0916B563}" type="pres">
      <dgm:prSet presAssocID="{D06B7EB6-1AC2-40ED-830A-798D0E2752FE}" presName="rootComposite" presStyleCnt="0"/>
      <dgm:spPr/>
    </dgm:pt>
    <dgm:pt modelId="{78FD4219-8D07-4A14-8F53-BC06CE7E9F99}" type="pres">
      <dgm:prSet presAssocID="{D06B7EB6-1AC2-40ED-830A-798D0E2752FE}" presName="rootText" presStyleLbl="node2" presStyleIdx="2" presStyleCnt="3">
        <dgm:presLayoutVars>
          <dgm:chPref val="3"/>
        </dgm:presLayoutVars>
      </dgm:prSet>
      <dgm:spPr/>
      <dgm:t>
        <a:bodyPr/>
        <a:lstStyle/>
        <a:p>
          <a:endParaRPr lang="en-US"/>
        </a:p>
      </dgm:t>
    </dgm:pt>
    <dgm:pt modelId="{44F1E7E4-98BA-4828-A1CF-B00FD50AFEF2}" type="pres">
      <dgm:prSet presAssocID="{D06B7EB6-1AC2-40ED-830A-798D0E2752FE}" presName="rootConnector" presStyleLbl="node2" presStyleIdx="2" presStyleCnt="3"/>
      <dgm:spPr/>
      <dgm:t>
        <a:bodyPr/>
        <a:lstStyle/>
        <a:p>
          <a:endParaRPr lang="en-US"/>
        </a:p>
      </dgm:t>
    </dgm:pt>
    <dgm:pt modelId="{D998319B-C086-4DCB-B16D-718F6BD4A22A}" type="pres">
      <dgm:prSet presAssocID="{D06B7EB6-1AC2-40ED-830A-798D0E2752FE}" presName="hierChild4" presStyleCnt="0"/>
      <dgm:spPr/>
    </dgm:pt>
    <dgm:pt modelId="{AAABD8F7-A6D5-4580-8172-F2F9A37E2BA6}" type="pres">
      <dgm:prSet presAssocID="{D06B7EB6-1AC2-40ED-830A-798D0E2752FE}" presName="hierChild5" presStyleCnt="0"/>
      <dgm:spPr/>
    </dgm:pt>
    <dgm:pt modelId="{397D9E06-3A5B-4680-A351-EA7199D67307}" type="pres">
      <dgm:prSet presAssocID="{1F1EBBA7-C0B2-4CA2-A431-44F1B5733C63}" presName="hierChild3" presStyleCnt="0"/>
      <dgm:spPr/>
    </dgm:pt>
    <dgm:pt modelId="{23F019C1-0FF1-4E55-9D38-873FE8402D2C}" type="pres">
      <dgm:prSet presAssocID="{6648A07C-FDF3-4900-A660-73FE9F4D84FB}" presName="Name111" presStyleLbl="parChTrans1D2" presStyleIdx="3" presStyleCnt="4"/>
      <dgm:spPr/>
      <dgm:t>
        <a:bodyPr/>
        <a:lstStyle/>
        <a:p>
          <a:endParaRPr lang="en-US"/>
        </a:p>
      </dgm:t>
    </dgm:pt>
    <dgm:pt modelId="{4ACD990A-DB61-4D3E-9A63-071C2ED7CC40}" type="pres">
      <dgm:prSet presAssocID="{84CAEA6A-F7A8-4215-9A5C-8A5BB5C728F1}" presName="hierRoot3" presStyleCnt="0">
        <dgm:presLayoutVars>
          <dgm:hierBranch val="init"/>
        </dgm:presLayoutVars>
      </dgm:prSet>
      <dgm:spPr/>
    </dgm:pt>
    <dgm:pt modelId="{51961662-D056-440B-8119-9A0E47AD7237}" type="pres">
      <dgm:prSet presAssocID="{84CAEA6A-F7A8-4215-9A5C-8A5BB5C728F1}" presName="rootComposite3" presStyleCnt="0"/>
      <dgm:spPr/>
    </dgm:pt>
    <dgm:pt modelId="{C9A17F42-4101-4892-8767-9E793B505166}" type="pres">
      <dgm:prSet presAssocID="{84CAEA6A-F7A8-4215-9A5C-8A5BB5C728F1}" presName="rootText3" presStyleLbl="asst1" presStyleIdx="0" presStyleCnt="1">
        <dgm:presLayoutVars>
          <dgm:chPref val="3"/>
        </dgm:presLayoutVars>
      </dgm:prSet>
      <dgm:spPr/>
      <dgm:t>
        <a:bodyPr/>
        <a:lstStyle/>
        <a:p>
          <a:endParaRPr lang="en-US"/>
        </a:p>
      </dgm:t>
    </dgm:pt>
    <dgm:pt modelId="{3D591993-4D45-49A1-A044-E97341E463F5}" type="pres">
      <dgm:prSet presAssocID="{84CAEA6A-F7A8-4215-9A5C-8A5BB5C728F1}" presName="rootConnector3" presStyleLbl="asst1" presStyleIdx="0" presStyleCnt="1"/>
      <dgm:spPr/>
      <dgm:t>
        <a:bodyPr/>
        <a:lstStyle/>
        <a:p>
          <a:endParaRPr lang="en-US"/>
        </a:p>
      </dgm:t>
    </dgm:pt>
    <dgm:pt modelId="{CC43530E-1D16-4469-875E-5C9E33282136}" type="pres">
      <dgm:prSet presAssocID="{84CAEA6A-F7A8-4215-9A5C-8A5BB5C728F1}" presName="hierChild6" presStyleCnt="0"/>
      <dgm:spPr/>
    </dgm:pt>
    <dgm:pt modelId="{64450931-CDC8-4356-99E4-EFABBD353EBC}" type="pres">
      <dgm:prSet presAssocID="{84CAEA6A-F7A8-4215-9A5C-8A5BB5C728F1}" presName="hierChild7" presStyleCnt="0"/>
      <dgm:spPr/>
    </dgm:pt>
  </dgm:ptLst>
  <dgm:cxnLst>
    <dgm:cxn modelId="{C5DDB346-294F-4874-82ED-6FD344729928}" srcId="{1F1EBBA7-C0B2-4CA2-A431-44F1B5733C63}" destId="{07061FE5-F2DC-471C-8D0E-B3CA0AE00CCC}" srcOrd="2" destOrd="0" parTransId="{E837AED5-CB43-4F38-9BA9-8FEEBC5447FE}" sibTransId="{2DCF9F2C-851D-4132-9A76-B02AD9918824}"/>
    <dgm:cxn modelId="{8AB828BA-B2A2-431A-A09F-F8C3E03307DE}" type="presOf" srcId="{D06B7EB6-1AC2-40ED-830A-798D0E2752FE}" destId="{44F1E7E4-98BA-4828-A1CF-B00FD50AFEF2}" srcOrd="1" destOrd="0" presId="urn:microsoft.com/office/officeart/2005/8/layout/orgChart1"/>
    <dgm:cxn modelId="{8EE32DD3-764D-43BB-8866-664CA8517D39}" srcId="{1F1EBBA7-C0B2-4CA2-A431-44F1B5733C63}" destId="{84CAEA6A-F7A8-4215-9A5C-8A5BB5C728F1}" srcOrd="0" destOrd="0" parTransId="{6648A07C-FDF3-4900-A660-73FE9F4D84FB}" sibTransId="{24192719-E51C-404E-9D98-B8FB912455E7}"/>
    <dgm:cxn modelId="{7ECF152F-388F-4B27-BEBE-0201C4EAD1EE}" type="presOf" srcId="{D06B7EB6-1AC2-40ED-830A-798D0E2752FE}" destId="{78FD4219-8D07-4A14-8F53-BC06CE7E9F99}" srcOrd="0" destOrd="0" presId="urn:microsoft.com/office/officeart/2005/8/layout/orgChart1"/>
    <dgm:cxn modelId="{E9904673-0252-4C00-9EB8-FEAC3431C9C7}" type="presOf" srcId="{6F91F6CF-47FF-4D3D-AB8F-E6750AC1816F}" destId="{D82A6456-65CA-43CA-A1A6-4D28075EFC7E}" srcOrd="0" destOrd="0" presId="urn:microsoft.com/office/officeart/2005/8/layout/orgChart1"/>
    <dgm:cxn modelId="{2241C3C1-B9D7-4135-8020-3E0CD5122BFD}" type="presOf" srcId="{84CAEA6A-F7A8-4215-9A5C-8A5BB5C728F1}" destId="{3D591993-4D45-49A1-A044-E97341E463F5}" srcOrd="1" destOrd="0" presId="urn:microsoft.com/office/officeart/2005/8/layout/orgChart1"/>
    <dgm:cxn modelId="{B39F9899-CBA8-4F68-9762-499E209E8C13}" type="presOf" srcId="{84CAEA6A-F7A8-4215-9A5C-8A5BB5C728F1}" destId="{C9A17F42-4101-4892-8767-9E793B505166}" srcOrd="0" destOrd="0" presId="urn:microsoft.com/office/officeart/2005/8/layout/orgChart1"/>
    <dgm:cxn modelId="{CAACFC74-8B07-4B6E-95AB-1FD862FD46BF}" type="presOf" srcId="{E837AED5-CB43-4F38-9BA9-8FEEBC5447FE}" destId="{18733FF3-DB7A-49DD-90E8-C65D0269B571}" srcOrd="0" destOrd="0" presId="urn:microsoft.com/office/officeart/2005/8/layout/orgChart1"/>
    <dgm:cxn modelId="{55A970BE-4EF9-4E2D-95D8-349B4A0C7BB1}" srcId="{6F91F6CF-47FF-4D3D-AB8F-E6750AC1816F}" destId="{1F1EBBA7-C0B2-4CA2-A431-44F1B5733C63}" srcOrd="0" destOrd="0" parTransId="{B04B17F7-AA8E-48E9-A153-4C31A86A5365}" sibTransId="{CA3D684B-3271-4B3C-B7F0-7ABA2725A8EA}"/>
    <dgm:cxn modelId="{687EB456-596B-4D09-AD43-D721FF7FF675}" type="presOf" srcId="{07061FE5-F2DC-471C-8D0E-B3CA0AE00CCC}" destId="{0DBC434C-DBBB-4753-9A91-E08BC39DAC96}" srcOrd="0" destOrd="0" presId="urn:microsoft.com/office/officeart/2005/8/layout/orgChart1"/>
    <dgm:cxn modelId="{D5B297F5-EDE5-4515-A49C-6613B8D14660}" type="presOf" srcId="{20344D05-EE11-4545-A10E-33022448B7EE}" destId="{C67D827B-96A6-43C4-ADA5-AC95156DF410}" srcOrd="0" destOrd="0" presId="urn:microsoft.com/office/officeart/2005/8/layout/orgChart1"/>
    <dgm:cxn modelId="{1AAA1B8B-4BD0-4614-9FEE-DFFA82036F0C}" type="presOf" srcId="{D8033953-8A3F-4E60-B014-7D827F099DF5}" destId="{991776FF-8BA8-45D1-82F6-3117435364AF}" srcOrd="0" destOrd="0" presId="urn:microsoft.com/office/officeart/2005/8/layout/orgChart1"/>
    <dgm:cxn modelId="{268E0520-F505-4CE5-A005-658ADA8E6602}" type="presOf" srcId="{07061FE5-F2DC-471C-8D0E-B3CA0AE00CCC}" destId="{61179683-B876-43B6-957D-382618F0C2A9}" srcOrd="1" destOrd="0" presId="urn:microsoft.com/office/officeart/2005/8/layout/orgChart1"/>
    <dgm:cxn modelId="{6EC1F832-375E-4238-ACD4-3355979ED162}" type="presOf" srcId="{1F1EBBA7-C0B2-4CA2-A431-44F1B5733C63}" destId="{C2216EAC-0FCA-4A86-9B79-E57FF43D5315}" srcOrd="0" destOrd="0" presId="urn:microsoft.com/office/officeart/2005/8/layout/orgChart1"/>
    <dgm:cxn modelId="{4277557B-74EC-4A84-8319-2CB53AD09F3C}" type="presOf" srcId="{6648A07C-FDF3-4900-A660-73FE9F4D84FB}" destId="{23F019C1-0FF1-4E55-9D38-873FE8402D2C}" srcOrd="0" destOrd="0" presId="urn:microsoft.com/office/officeart/2005/8/layout/orgChart1"/>
    <dgm:cxn modelId="{D48A2328-9125-4E5F-B146-AA3BA805A752}" srcId="{1F1EBBA7-C0B2-4CA2-A431-44F1B5733C63}" destId="{499E39EA-907F-4DCD-8A61-46ACED573AD6}" srcOrd="1" destOrd="0" parTransId="{20344D05-EE11-4545-A10E-33022448B7EE}" sibTransId="{7D755B2B-C3A8-4798-8F99-AAA361B8CB75}"/>
    <dgm:cxn modelId="{296A3A4D-0AFB-4927-8E1B-D92B50111758}" type="presOf" srcId="{1F1EBBA7-C0B2-4CA2-A431-44F1B5733C63}" destId="{76493A4E-EC67-4814-8594-E1FC7C2EEAC7}" srcOrd="1" destOrd="0" presId="urn:microsoft.com/office/officeart/2005/8/layout/orgChart1"/>
    <dgm:cxn modelId="{B29A4A82-1702-41FB-821A-7C8C7533F22D}" type="presOf" srcId="{499E39EA-907F-4DCD-8A61-46ACED573AD6}" destId="{7AAF6257-B5ED-4B23-8EF2-15D67BA0BA35}" srcOrd="1" destOrd="0" presId="urn:microsoft.com/office/officeart/2005/8/layout/orgChart1"/>
    <dgm:cxn modelId="{9B69AD93-D63B-4967-9BC8-E417726B8D30}" srcId="{1F1EBBA7-C0B2-4CA2-A431-44F1B5733C63}" destId="{D06B7EB6-1AC2-40ED-830A-798D0E2752FE}" srcOrd="3" destOrd="0" parTransId="{D8033953-8A3F-4E60-B014-7D827F099DF5}" sibTransId="{5423988C-2278-4FBB-B417-C41A6D048F66}"/>
    <dgm:cxn modelId="{C7B9BB11-88E8-4A07-B440-0A89A3C1112A}" type="presOf" srcId="{499E39EA-907F-4DCD-8A61-46ACED573AD6}" destId="{2BA768E5-5473-4339-B88F-C46268459208}" srcOrd="0" destOrd="0" presId="urn:microsoft.com/office/officeart/2005/8/layout/orgChart1"/>
    <dgm:cxn modelId="{98D27B30-6BB3-4787-A96F-5C67D2FBF306}" type="presParOf" srcId="{D82A6456-65CA-43CA-A1A6-4D28075EFC7E}" destId="{7F67C410-25A8-4070-B0F4-8EC2AB953F11}" srcOrd="0" destOrd="0" presId="urn:microsoft.com/office/officeart/2005/8/layout/orgChart1"/>
    <dgm:cxn modelId="{48FC20B7-0869-4B3F-A101-A8E9A4976E07}" type="presParOf" srcId="{7F67C410-25A8-4070-B0F4-8EC2AB953F11}" destId="{43578AEE-4BB0-4576-BA17-A67F2ECA73EB}" srcOrd="0" destOrd="0" presId="urn:microsoft.com/office/officeart/2005/8/layout/orgChart1"/>
    <dgm:cxn modelId="{19743D60-4018-4A28-A530-CB42AE0667A4}" type="presParOf" srcId="{43578AEE-4BB0-4576-BA17-A67F2ECA73EB}" destId="{C2216EAC-0FCA-4A86-9B79-E57FF43D5315}" srcOrd="0" destOrd="0" presId="urn:microsoft.com/office/officeart/2005/8/layout/orgChart1"/>
    <dgm:cxn modelId="{A1A5D0B0-5AA6-4C27-A1C2-BE8DF11C2CA9}" type="presParOf" srcId="{43578AEE-4BB0-4576-BA17-A67F2ECA73EB}" destId="{76493A4E-EC67-4814-8594-E1FC7C2EEAC7}" srcOrd="1" destOrd="0" presId="urn:microsoft.com/office/officeart/2005/8/layout/orgChart1"/>
    <dgm:cxn modelId="{BB0B9CC5-6100-46C8-8EAA-BAB909FE4453}" type="presParOf" srcId="{7F67C410-25A8-4070-B0F4-8EC2AB953F11}" destId="{59E36547-D889-45AA-9A23-078E03DC4A28}" srcOrd="1" destOrd="0" presId="urn:microsoft.com/office/officeart/2005/8/layout/orgChart1"/>
    <dgm:cxn modelId="{93A21ACB-78ED-4967-BC1F-A83252F60456}" type="presParOf" srcId="{59E36547-D889-45AA-9A23-078E03DC4A28}" destId="{C67D827B-96A6-43C4-ADA5-AC95156DF410}" srcOrd="0" destOrd="0" presId="urn:microsoft.com/office/officeart/2005/8/layout/orgChart1"/>
    <dgm:cxn modelId="{34DEA2F1-EF85-457E-BD85-540AEC2BEE61}" type="presParOf" srcId="{59E36547-D889-45AA-9A23-078E03DC4A28}" destId="{22D02211-6BE2-4D9A-872A-9AD67351EE7F}" srcOrd="1" destOrd="0" presId="urn:microsoft.com/office/officeart/2005/8/layout/orgChart1"/>
    <dgm:cxn modelId="{DEDF9946-2387-4E0B-B3CB-49683B47D828}" type="presParOf" srcId="{22D02211-6BE2-4D9A-872A-9AD67351EE7F}" destId="{881DE4C6-9749-45CA-BBF4-37E0B5AE7542}" srcOrd="0" destOrd="0" presId="urn:microsoft.com/office/officeart/2005/8/layout/orgChart1"/>
    <dgm:cxn modelId="{B6AC8978-F0F6-4035-9E78-8B5C68187870}" type="presParOf" srcId="{881DE4C6-9749-45CA-BBF4-37E0B5AE7542}" destId="{2BA768E5-5473-4339-B88F-C46268459208}" srcOrd="0" destOrd="0" presId="urn:microsoft.com/office/officeart/2005/8/layout/orgChart1"/>
    <dgm:cxn modelId="{8DE90680-FEB5-4C3B-A1AB-54423C29977E}" type="presParOf" srcId="{881DE4C6-9749-45CA-BBF4-37E0B5AE7542}" destId="{7AAF6257-B5ED-4B23-8EF2-15D67BA0BA35}" srcOrd="1" destOrd="0" presId="urn:microsoft.com/office/officeart/2005/8/layout/orgChart1"/>
    <dgm:cxn modelId="{646CC506-AAB6-46A2-9FA0-7886DE0D7C80}" type="presParOf" srcId="{22D02211-6BE2-4D9A-872A-9AD67351EE7F}" destId="{9697A422-F7B0-4FC3-9610-D75E58B8976C}" srcOrd="1" destOrd="0" presId="urn:microsoft.com/office/officeart/2005/8/layout/orgChart1"/>
    <dgm:cxn modelId="{0A4844B6-5B76-4324-90BF-894505120D68}" type="presParOf" srcId="{22D02211-6BE2-4D9A-872A-9AD67351EE7F}" destId="{C332FA49-9077-4545-BBFD-4E8982F95606}" srcOrd="2" destOrd="0" presId="urn:microsoft.com/office/officeart/2005/8/layout/orgChart1"/>
    <dgm:cxn modelId="{0FC336FA-B97E-4D1E-B9EA-4D39F88F074D}" type="presParOf" srcId="{59E36547-D889-45AA-9A23-078E03DC4A28}" destId="{18733FF3-DB7A-49DD-90E8-C65D0269B571}" srcOrd="2" destOrd="0" presId="urn:microsoft.com/office/officeart/2005/8/layout/orgChart1"/>
    <dgm:cxn modelId="{1740C1AC-71CC-40B5-8E66-D460FFCAE6B3}" type="presParOf" srcId="{59E36547-D889-45AA-9A23-078E03DC4A28}" destId="{ADE4FA5C-1AA4-4076-A20D-BA76E1A59CE6}" srcOrd="3" destOrd="0" presId="urn:microsoft.com/office/officeart/2005/8/layout/orgChart1"/>
    <dgm:cxn modelId="{898BACD5-011E-45B4-8447-92220FAD6D23}" type="presParOf" srcId="{ADE4FA5C-1AA4-4076-A20D-BA76E1A59CE6}" destId="{66E07B8A-1A2E-4235-AEA4-ADF25C157F04}" srcOrd="0" destOrd="0" presId="urn:microsoft.com/office/officeart/2005/8/layout/orgChart1"/>
    <dgm:cxn modelId="{E30D1391-29F5-4678-A7E9-2FD6A9CA11A3}" type="presParOf" srcId="{66E07B8A-1A2E-4235-AEA4-ADF25C157F04}" destId="{0DBC434C-DBBB-4753-9A91-E08BC39DAC96}" srcOrd="0" destOrd="0" presId="urn:microsoft.com/office/officeart/2005/8/layout/orgChart1"/>
    <dgm:cxn modelId="{3B787E4C-97F8-4621-974D-FD138F4408F7}" type="presParOf" srcId="{66E07B8A-1A2E-4235-AEA4-ADF25C157F04}" destId="{61179683-B876-43B6-957D-382618F0C2A9}" srcOrd="1" destOrd="0" presId="urn:microsoft.com/office/officeart/2005/8/layout/orgChart1"/>
    <dgm:cxn modelId="{D5490EE9-4AD0-4DEE-AA81-7538C734C100}" type="presParOf" srcId="{ADE4FA5C-1AA4-4076-A20D-BA76E1A59CE6}" destId="{72E7E33A-B240-42F1-A092-8D3B88CD1A59}" srcOrd="1" destOrd="0" presId="urn:microsoft.com/office/officeart/2005/8/layout/orgChart1"/>
    <dgm:cxn modelId="{38111AC4-B62C-4A03-A694-F1B28B70A28A}" type="presParOf" srcId="{ADE4FA5C-1AA4-4076-A20D-BA76E1A59CE6}" destId="{1916FFDC-F8DD-4D69-B8CA-9C3E1CBEEFCA}" srcOrd="2" destOrd="0" presId="urn:microsoft.com/office/officeart/2005/8/layout/orgChart1"/>
    <dgm:cxn modelId="{68CA3D9F-EC6F-4864-8BB7-9A9AF4C75C10}" type="presParOf" srcId="{59E36547-D889-45AA-9A23-078E03DC4A28}" destId="{991776FF-8BA8-45D1-82F6-3117435364AF}" srcOrd="4" destOrd="0" presId="urn:microsoft.com/office/officeart/2005/8/layout/orgChart1"/>
    <dgm:cxn modelId="{BB99AFEB-240F-4274-90F4-81FE529275BD}" type="presParOf" srcId="{59E36547-D889-45AA-9A23-078E03DC4A28}" destId="{EB3EB248-01EF-4859-9431-3BDD02E56981}" srcOrd="5" destOrd="0" presId="urn:microsoft.com/office/officeart/2005/8/layout/orgChart1"/>
    <dgm:cxn modelId="{751C5676-446C-4CF9-A581-9BE46808F82F}" type="presParOf" srcId="{EB3EB248-01EF-4859-9431-3BDD02E56981}" destId="{69492341-804E-4177-871A-A76E0916B563}" srcOrd="0" destOrd="0" presId="urn:microsoft.com/office/officeart/2005/8/layout/orgChart1"/>
    <dgm:cxn modelId="{0C71B64C-3E21-4189-AD49-40C19201B4A6}" type="presParOf" srcId="{69492341-804E-4177-871A-A76E0916B563}" destId="{78FD4219-8D07-4A14-8F53-BC06CE7E9F99}" srcOrd="0" destOrd="0" presId="urn:microsoft.com/office/officeart/2005/8/layout/orgChart1"/>
    <dgm:cxn modelId="{BDCD607E-9260-43D0-A7AD-E3C57F47C6CA}" type="presParOf" srcId="{69492341-804E-4177-871A-A76E0916B563}" destId="{44F1E7E4-98BA-4828-A1CF-B00FD50AFEF2}" srcOrd="1" destOrd="0" presId="urn:microsoft.com/office/officeart/2005/8/layout/orgChart1"/>
    <dgm:cxn modelId="{6DDF816F-6350-4EFE-AC41-9976DDC0D330}" type="presParOf" srcId="{EB3EB248-01EF-4859-9431-3BDD02E56981}" destId="{D998319B-C086-4DCB-B16D-718F6BD4A22A}" srcOrd="1" destOrd="0" presId="urn:microsoft.com/office/officeart/2005/8/layout/orgChart1"/>
    <dgm:cxn modelId="{3337E31A-3D99-4DC6-AA16-FB1985196054}" type="presParOf" srcId="{EB3EB248-01EF-4859-9431-3BDD02E56981}" destId="{AAABD8F7-A6D5-4580-8172-F2F9A37E2BA6}" srcOrd="2" destOrd="0" presId="urn:microsoft.com/office/officeart/2005/8/layout/orgChart1"/>
    <dgm:cxn modelId="{09760299-D12D-4A84-B61D-091D6BC54A00}" type="presParOf" srcId="{7F67C410-25A8-4070-B0F4-8EC2AB953F11}" destId="{397D9E06-3A5B-4680-A351-EA7199D67307}" srcOrd="2" destOrd="0" presId="urn:microsoft.com/office/officeart/2005/8/layout/orgChart1"/>
    <dgm:cxn modelId="{D1AEABFD-B223-4B09-A9A8-71CF2AE799FE}" type="presParOf" srcId="{397D9E06-3A5B-4680-A351-EA7199D67307}" destId="{23F019C1-0FF1-4E55-9D38-873FE8402D2C}" srcOrd="0" destOrd="0" presId="urn:microsoft.com/office/officeart/2005/8/layout/orgChart1"/>
    <dgm:cxn modelId="{FEB2B5AC-301C-466F-BBFD-34DD04BEEF0A}" type="presParOf" srcId="{397D9E06-3A5B-4680-A351-EA7199D67307}" destId="{4ACD990A-DB61-4D3E-9A63-071C2ED7CC40}" srcOrd="1" destOrd="0" presId="urn:microsoft.com/office/officeart/2005/8/layout/orgChart1"/>
    <dgm:cxn modelId="{D0B88C48-1676-4BFC-9799-1CF0E6105EE6}" type="presParOf" srcId="{4ACD990A-DB61-4D3E-9A63-071C2ED7CC40}" destId="{51961662-D056-440B-8119-9A0E47AD7237}" srcOrd="0" destOrd="0" presId="urn:microsoft.com/office/officeart/2005/8/layout/orgChart1"/>
    <dgm:cxn modelId="{39A922C3-6624-491F-BD4A-CB214990B327}" type="presParOf" srcId="{51961662-D056-440B-8119-9A0E47AD7237}" destId="{C9A17F42-4101-4892-8767-9E793B505166}" srcOrd="0" destOrd="0" presId="urn:microsoft.com/office/officeart/2005/8/layout/orgChart1"/>
    <dgm:cxn modelId="{46C28FBE-1215-4B0C-AB89-8618C2FE7570}" type="presParOf" srcId="{51961662-D056-440B-8119-9A0E47AD7237}" destId="{3D591993-4D45-49A1-A044-E97341E463F5}" srcOrd="1" destOrd="0" presId="urn:microsoft.com/office/officeart/2005/8/layout/orgChart1"/>
    <dgm:cxn modelId="{E3CBADA7-78BE-4F39-8332-9505A303D812}" type="presParOf" srcId="{4ACD990A-DB61-4D3E-9A63-071C2ED7CC40}" destId="{CC43530E-1D16-4469-875E-5C9E33282136}" srcOrd="1" destOrd="0" presId="urn:microsoft.com/office/officeart/2005/8/layout/orgChart1"/>
    <dgm:cxn modelId="{3A230417-0736-4824-8E02-AB8154B20065}" type="presParOf" srcId="{4ACD990A-DB61-4D3E-9A63-071C2ED7CC40}" destId="{64450931-CDC8-4356-99E4-EFABBD353EBC}"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F019C1-0FF1-4E55-9D38-873FE8402D2C}">
      <dsp:nvSpPr>
        <dsp:cNvPr id="0" name=""/>
        <dsp:cNvSpPr/>
      </dsp:nvSpPr>
      <dsp:spPr>
        <a:xfrm>
          <a:off x="3867444" y="1179330"/>
          <a:ext cx="247355" cy="1083651"/>
        </a:xfrm>
        <a:custGeom>
          <a:avLst/>
          <a:gdLst/>
          <a:ahLst/>
          <a:cxnLst/>
          <a:rect l="0" t="0" r="0" b="0"/>
          <a:pathLst>
            <a:path>
              <a:moveTo>
                <a:pt x="247355" y="0"/>
              </a:moveTo>
              <a:lnTo>
                <a:pt x="247355" y="1083651"/>
              </a:lnTo>
              <a:lnTo>
                <a:pt x="0" y="1083651"/>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776FF-8BA8-45D1-82F6-3117435364AF}">
      <dsp:nvSpPr>
        <dsp:cNvPr id="0" name=""/>
        <dsp:cNvSpPr/>
      </dsp:nvSpPr>
      <dsp:spPr>
        <a:xfrm>
          <a:off x="4114800" y="1179330"/>
          <a:ext cx="2850473" cy="2167302"/>
        </a:xfrm>
        <a:custGeom>
          <a:avLst/>
          <a:gdLst/>
          <a:ahLst/>
          <a:cxnLst/>
          <a:rect l="0" t="0" r="0" b="0"/>
          <a:pathLst>
            <a:path>
              <a:moveTo>
                <a:pt x="0" y="0"/>
              </a:moveTo>
              <a:lnTo>
                <a:pt x="0" y="1919946"/>
              </a:lnTo>
              <a:lnTo>
                <a:pt x="2850473" y="1919946"/>
              </a:lnTo>
              <a:lnTo>
                <a:pt x="2850473"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33FF3-DB7A-49DD-90E8-C65D0269B571}">
      <dsp:nvSpPr>
        <dsp:cNvPr id="0" name=""/>
        <dsp:cNvSpPr/>
      </dsp:nvSpPr>
      <dsp:spPr>
        <a:xfrm>
          <a:off x="4069080" y="1179330"/>
          <a:ext cx="91440" cy="2167302"/>
        </a:xfrm>
        <a:custGeom>
          <a:avLst/>
          <a:gdLst/>
          <a:ahLst/>
          <a:cxnLst/>
          <a:rect l="0" t="0" r="0" b="0"/>
          <a:pathLst>
            <a:path>
              <a:moveTo>
                <a:pt x="45720" y="0"/>
              </a:moveTo>
              <a:lnTo>
                <a:pt x="45720"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D827B-96A6-43C4-ADA5-AC95156DF410}">
      <dsp:nvSpPr>
        <dsp:cNvPr id="0" name=""/>
        <dsp:cNvSpPr/>
      </dsp:nvSpPr>
      <dsp:spPr>
        <a:xfrm>
          <a:off x="1264326" y="1179330"/>
          <a:ext cx="2850473" cy="2167302"/>
        </a:xfrm>
        <a:custGeom>
          <a:avLst/>
          <a:gdLst/>
          <a:ahLst/>
          <a:cxnLst/>
          <a:rect l="0" t="0" r="0" b="0"/>
          <a:pathLst>
            <a:path>
              <a:moveTo>
                <a:pt x="2850473" y="0"/>
              </a:moveTo>
              <a:lnTo>
                <a:pt x="2850473" y="1919946"/>
              </a:lnTo>
              <a:lnTo>
                <a:pt x="0" y="1919946"/>
              </a:lnTo>
              <a:lnTo>
                <a:pt x="0"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16EAC-0FCA-4A86-9B79-E57FF43D5315}">
      <dsp:nvSpPr>
        <dsp:cNvPr id="0" name=""/>
        <dsp:cNvSpPr/>
      </dsp:nvSpPr>
      <dsp:spPr>
        <a:xfrm>
          <a:off x="2936918" y="1448"/>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Directors (Voting members of crew)</a:t>
          </a:r>
          <a:endParaRPr lang="en-US" sz="2000" kern="1200" dirty="0"/>
        </a:p>
      </dsp:txBody>
      <dsp:txXfrm>
        <a:off x="2936918" y="1448"/>
        <a:ext cx="2355763" cy="1177881"/>
      </dsp:txXfrm>
    </dsp:sp>
    <dsp:sp modelId="{2BA768E5-5473-4339-B88F-C46268459208}">
      <dsp:nvSpPr>
        <dsp:cNvPr id="0" name=""/>
        <dsp:cNvSpPr/>
      </dsp:nvSpPr>
      <dsp:spPr>
        <a:xfrm>
          <a:off x="86444"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Skilled Crew: surgeon, carpenter, caulker, </a:t>
          </a:r>
          <a:r>
            <a:rPr lang="en-US" sz="2000" kern="1200" dirty="0" err="1" smtClean="0"/>
            <a:t>armorer</a:t>
          </a:r>
          <a:r>
            <a:rPr lang="en-US" sz="2000" kern="1200" dirty="0" smtClean="0"/>
            <a:t>, </a:t>
          </a:r>
          <a:r>
            <a:rPr lang="en-US" sz="2000" kern="1200" dirty="0" smtClean="0"/>
            <a:t>musician</a:t>
          </a:r>
          <a:endParaRPr lang="en-US" sz="2000" kern="1200" dirty="0"/>
        </a:p>
      </dsp:txBody>
      <dsp:txXfrm>
        <a:off x="86444" y="3346632"/>
        <a:ext cx="2355763" cy="1177881"/>
      </dsp:txXfrm>
    </dsp:sp>
    <dsp:sp modelId="{0DBC434C-DBBB-4753-9A91-E08BC39DAC96}">
      <dsp:nvSpPr>
        <dsp:cNvPr id="0" name=""/>
        <dsp:cNvSpPr/>
      </dsp:nvSpPr>
      <dsp:spPr>
        <a:xfrm>
          <a:off x="2936918"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Unskilled Crew (Volunteers)</a:t>
          </a:r>
          <a:endParaRPr lang="en-US" sz="2000" kern="1200" dirty="0"/>
        </a:p>
      </dsp:txBody>
      <dsp:txXfrm>
        <a:off x="2936918" y="3346632"/>
        <a:ext cx="2355763" cy="1177881"/>
      </dsp:txXfrm>
    </dsp:sp>
    <dsp:sp modelId="{78FD4219-8D07-4A14-8F53-BC06CE7E9F99}">
      <dsp:nvSpPr>
        <dsp:cNvPr id="0" name=""/>
        <dsp:cNvSpPr/>
      </dsp:nvSpPr>
      <dsp:spPr>
        <a:xfrm>
          <a:off x="5787391"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Unskilled crew: Draftees (Shanghaied) </a:t>
          </a:r>
          <a:endParaRPr lang="en-US" sz="2000" kern="1200" dirty="0"/>
        </a:p>
      </dsp:txBody>
      <dsp:txXfrm>
        <a:off x="5787391" y="3346632"/>
        <a:ext cx="2355763" cy="1177881"/>
      </dsp:txXfrm>
    </dsp:sp>
    <dsp:sp modelId="{C9A17F42-4101-4892-8767-9E793B505166}">
      <dsp:nvSpPr>
        <dsp:cNvPr id="0" name=""/>
        <dsp:cNvSpPr/>
      </dsp:nvSpPr>
      <dsp:spPr>
        <a:xfrm>
          <a:off x="1511681" y="1674040"/>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Elect a Captain &amp; Quartermaster</a:t>
          </a:r>
        </a:p>
        <a:p>
          <a:pPr lvl="0" algn="ctr" defTabSz="889000">
            <a:lnSpc>
              <a:spcPct val="90000"/>
            </a:lnSpc>
            <a:spcBef>
              <a:spcPct val="0"/>
            </a:spcBef>
            <a:spcAft>
              <a:spcPct val="35000"/>
            </a:spcAft>
          </a:pPr>
          <a:r>
            <a:rPr lang="en-US" sz="2000" kern="1200" dirty="0" smtClean="0"/>
            <a:t>These appoint…</a:t>
          </a:r>
          <a:endParaRPr lang="en-US" sz="2000" kern="1200" dirty="0"/>
        </a:p>
      </dsp:txBody>
      <dsp:txXfrm>
        <a:off x="1511681" y="1674040"/>
        <a:ext cx="2355763" cy="11778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pPr/>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pPr/>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pPr/>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8B5EE-FF1E-4B9E-912F-4D51EACBBD3F}" type="datetimeFigureOut">
              <a:rPr lang="en-US" smtClean="0"/>
              <a:pPr/>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38B5EE-FF1E-4B9E-912F-4D51EACBBD3F}" type="datetimeFigureOut">
              <a:rPr lang="en-US" smtClean="0"/>
              <a:pPr/>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38B5EE-FF1E-4B9E-912F-4D51EACBBD3F}" type="datetimeFigureOut">
              <a:rPr lang="en-US" smtClean="0"/>
              <a:pPr/>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8B5EE-FF1E-4B9E-912F-4D51EACBBD3F}" type="datetimeFigureOut">
              <a:rPr lang="en-US" smtClean="0"/>
              <a:pPr/>
              <a:t>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8B5EE-FF1E-4B9E-912F-4D51EACBBD3F}" type="datetimeFigureOut">
              <a:rPr lang="en-US" smtClean="0"/>
              <a:pPr/>
              <a:t>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8B5EE-FF1E-4B9E-912F-4D51EACBBD3F}" type="datetimeFigureOut">
              <a:rPr lang="en-US" smtClean="0"/>
              <a:pPr/>
              <a:t>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8B5EE-FF1E-4B9E-912F-4D51EACBBD3F}" type="datetimeFigureOut">
              <a:rPr lang="en-US" smtClean="0"/>
              <a:pPr/>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8B5EE-FF1E-4B9E-912F-4D51EACBBD3F}" type="datetimeFigureOut">
              <a:rPr lang="en-US" smtClean="0"/>
              <a:pPr/>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88F20-57BA-45FC-9617-C26BEAD03F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8B5EE-FF1E-4B9E-912F-4D51EACBBD3F}" type="datetimeFigureOut">
              <a:rPr lang="en-US" smtClean="0"/>
              <a:pPr/>
              <a:t>11/4/2013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88F20-57BA-45FC-9617-C26BEAD03F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The Corporate Environment</a:t>
            </a:r>
            <a:endParaRPr lang="en-US" dirty="0">
              <a:solidFill>
                <a:srgbClr val="FF0000"/>
              </a:solidFill>
            </a:endParaRPr>
          </a:p>
        </p:txBody>
      </p:sp>
      <p:sp>
        <p:nvSpPr>
          <p:cNvPr id="3" name="Subtitle 2"/>
          <p:cNvSpPr>
            <a:spLocks noGrp="1"/>
          </p:cNvSpPr>
          <p:nvPr>
            <p:ph type="subTitle" idx="1"/>
          </p:nvPr>
        </p:nvSpPr>
        <p:spPr/>
        <p:txBody>
          <a:bodyPr>
            <a:normAutofit fontScale="92500"/>
          </a:bodyPr>
          <a:lstStyle/>
          <a:p>
            <a:r>
              <a:rPr lang="en-US" dirty="0" smtClean="0"/>
              <a:t>William J. Frey</a:t>
            </a:r>
          </a:p>
          <a:p>
            <a:r>
              <a:rPr lang="en-US" dirty="0" smtClean="0"/>
              <a:t>College of Business Administration</a:t>
            </a:r>
          </a:p>
          <a:p>
            <a:r>
              <a:rPr lang="en-US" dirty="0" smtClean="0"/>
              <a:t>University of Puerto Rico at Mayaguez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solidFill>
                  <a:srgbClr val="FF0000"/>
                </a:solidFill>
              </a:rPr>
              <a:t>4. Chartered Corporations</a:t>
            </a:r>
            <a:endParaRPr lang="en-US" sz="4800"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solidFill>
                  <a:srgbClr val="FF0000"/>
                </a:solidFill>
              </a:rPr>
              <a:t>Innovation: Limit Investor liability</a:t>
            </a:r>
            <a:endParaRPr lang="en-US" dirty="0" smtClean="0"/>
          </a:p>
          <a:p>
            <a:pPr lvl="1"/>
            <a:r>
              <a:rPr lang="en-US" dirty="0" smtClean="0"/>
              <a:t>Financial risk is necessary for the growth of business</a:t>
            </a:r>
          </a:p>
          <a:p>
            <a:pPr lvl="1"/>
            <a:r>
              <a:rPr lang="en-US" dirty="0" smtClean="0"/>
              <a:t>Unlimited liability discourages potential investors</a:t>
            </a:r>
          </a:p>
          <a:p>
            <a:pPr lvl="2"/>
            <a:r>
              <a:rPr lang="en-US" dirty="0" smtClean="0"/>
              <a:t>Investors back off due to fear of going to debtor’s prison</a:t>
            </a:r>
            <a:endParaRPr lang="en-US" dirty="0"/>
          </a:p>
          <a:p>
            <a:pPr lvl="1"/>
            <a:r>
              <a:rPr lang="en-US" dirty="0" smtClean="0"/>
              <a:t>Liability limited to original investment to distribute risk and encourages investment</a:t>
            </a:r>
          </a:p>
          <a:p>
            <a:pPr>
              <a:buNone/>
            </a:pPr>
            <a:endParaRPr lang="en-US" sz="900" dirty="0"/>
          </a:p>
          <a:p>
            <a:r>
              <a:rPr lang="en-US" dirty="0" smtClean="0">
                <a:solidFill>
                  <a:srgbClr val="FF0000"/>
                </a:solidFill>
              </a:rPr>
              <a:t>Innovation: Control Corporations by charter </a:t>
            </a:r>
          </a:p>
          <a:p>
            <a:pPr lvl="1"/>
            <a:r>
              <a:rPr lang="en-US" dirty="0" smtClean="0"/>
              <a:t>Legal device that sets boundaries by specifying a corporation’s legitimate activities</a:t>
            </a:r>
          </a:p>
          <a:p>
            <a:pPr lvl="1"/>
            <a:r>
              <a:rPr lang="en-US" dirty="0" smtClean="0"/>
              <a:t>Anything beyond the charter is “</a:t>
            </a:r>
            <a:r>
              <a:rPr lang="en-US" dirty="0" smtClean="0">
                <a:solidFill>
                  <a:srgbClr val="FF0000"/>
                </a:solidFill>
              </a:rPr>
              <a:t>ultra </a:t>
            </a:r>
            <a:r>
              <a:rPr lang="en-US" dirty="0" err="1" smtClean="0">
                <a:solidFill>
                  <a:srgbClr val="FF0000"/>
                </a:solidFill>
              </a:rPr>
              <a:t>vires</a:t>
            </a:r>
            <a:r>
              <a:rPr lang="en-US" dirty="0" smtClean="0"/>
              <a:t>” or beyond the power of the corporation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Problem: Charter Mongering</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Competition between States for incorporation privileges leads to watering down of effectiveness of charter</a:t>
            </a:r>
          </a:p>
          <a:p>
            <a:endParaRPr lang="en-US" dirty="0" smtClean="0"/>
          </a:p>
          <a:p>
            <a:r>
              <a:rPr lang="en-US" dirty="0" smtClean="0"/>
              <a:t>Charters now licenses all legally activities</a:t>
            </a:r>
          </a:p>
          <a:p>
            <a:pPr lvl="1"/>
            <a:r>
              <a:rPr lang="en-US" dirty="0" smtClean="0"/>
              <a:t>Illegal actions or activities are literally beyond the power of the corporation.</a:t>
            </a:r>
          </a:p>
          <a:p>
            <a:pPr lvl="1"/>
            <a:r>
              <a:rPr lang="en-US" dirty="0" smtClean="0"/>
              <a:t>Corporation can do no wrong.</a:t>
            </a:r>
          </a:p>
          <a:p>
            <a:pPr>
              <a:buNone/>
            </a:pPr>
            <a:endParaRPr lang="en-US" dirty="0" smtClean="0"/>
          </a:p>
          <a:p>
            <a:r>
              <a:rPr lang="en-US" dirty="0" smtClean="0"/>
              <a:t>Period of unprecedented growth in corporate scope and power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5. Corporations become legal persons</a:t>
            </a:r>
            <a:endParaRPr lang="en-US" dirty="0">
              <a:solidFill>
                <a:srgbClr val="FF0000"/>
              </a:solidFill>
            </a:endParaRPr>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dirty="0" smtClean="0"/>
              <a:t>Solution: Control corporations through law—corporation becomes a legal person</a:t>
            </a:r>
          </a:p>
          <a:p>
            <a:pPr lvl="1"/>
            <a:r>
              <a:rPr lang="en-US" dirty="0" smtClean="0"/>
              <a:t>Legal Standing: Right to sue and be sued</a:t>
            </a:r>
          </a:p>
          <a:p>
            <a:pPr lvl="1"/>
            <a:r>
              <a:rPr lang="en-US" dirty="0" smtClean="0"/>
              <a:t>Commercial Free Speech (Advertising)</a:t>
            </a:r>
          </a:p>
          <a:p>
            <a:pPr lvl="1"/>
            <a:r>
              <a:rPr lang="en-US" dirty="0" smtClean="0"/>
              <a:t>Non-commercial Speech (Political Speech)</a:t>
            </a:r>
          </a:p>
          <a:p>
            <a:pPr>
              <a:buNone/>
            </a:pPr>
            <a:endParaRPr lang="en-US" sz="1000" dirty="0" smtClean="0"/>
          </a:p>
          <a:p>
            <a:r>
              <a:rPr lang="en-US" dirty="0" smtClean="0"/>
              <a:t>First National Bank of Boston v. </a:t>
            </a:r>
            <a:r>
              <a:rPr lang="en-US" dirty="0" err="1" smtClean="0"/>
              <a:t>Bellotti</a:t>
            </a:r>
            <a:endParaRPr lang="en-US" dirty="0" smtClean="0"/>
          </a:p>
          <a:p>
            <a:pPr lvl="1"/>
            <a:r>
              <a:rPr lang="en-US" dirty="0" smtClean="0"/>
              <a:t>Majority Opinion: </a:t>
            </a:r>
          </a:p>
          <a:p>
            <a:pPr lvl="2"/>
            <a:r>
              <a:rPr lang="en-US" dirty="0" smtClean="0"/>
              <a:t>Regulating speech by speaker sets a dangerous precedent</a:t>
            </a:r>
          </a:p>
          <a:p>
            <a:pPr lvl="1"/>
            <a:r>
              <a:rPr lang="en-US" dirty="0" smtClean="0"/>
              <a:t>Minority Dissenting Opinion: </a:t>
            </a:r>
          </a:p>
          <a:p>
            <a:pPr lvl="2"/>
            <a:r>
              <a:rPr lang="en-US" dirty="0" smtClean="0"/>
              <a:t>Corporate non-commercial speech can </a:t>
            </a:r>
            <a:r>
              <a:rPr lang="en-US" dirty="0" smtClean="0">
                <a:solidFill>
                  <a:srgbClr val="FF0000"/>
                </a:solidFill>
              </a:rPr>
              <a:t>drown out </a:t>
            </a:r>
            <a:r>
              <a:rPr lang="en-US" dirty="0" smtClean="0"/>
              <a:t>the speech of natural/individual persons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The corporation can be understood as a series of interrelated solutions to different, successive historical problems</a:t>
            </a:r>
            <a:endParaRPr lang="en-US" sz="3600" dirty="0"/>
          </a:p>
        </p:txBody>
      </p:sp>
      <p:graphicFrame>
        <p:nvGraphicFramePr>
          <p:cNvPr id="4" name="Content Placeholder 3"/>
          <p:cNvGraphicFramePr>
            <a:graphicFrameLocks noGrp="1"/>
          </p:cNvGraphicFramePr>
          <p:nvPr>
            <p:ph idx="1"/>
          </p:nvPr>
        </p:nvGraphicFramePr>
        <p:xfrm>
          <a:off x="457200" y="1447800"/>
          <a:ext cx="8229600" cy="5142614"/>
        </p:xfrm>
        <a:graphic>
          <a:graphicData uri="http://schemas.openxmlformats.org/drawingml/2006/table">
            <a:tbl>
              <a:tblPr firstRow="1" bandRow="1">
                <a:tableStyleId>{073A0DAA-6AF3-43AB-8588-CEC1D06C72B9}</a:tableStyleId>
              </a:tblPr>
              <a:tblGrid>
                <a:gridCol w="2743200"/>
                <a:gridCol w="2743200"/>
                <a:gridCol w="2743200"/>
              </a:tblGrid>
              <a:tr h="428343">
                <a:tc>
                  <a:txBody>
                    <a:bodyPr/>
                    <a:lstStyle/>
                    <a:p>
                      <a:r>
                        <a:rPr lang="en-US" dirty="0" smtClean="0"/>
                        <a:t>Problem</a:t>
                      </a:r>
                      <a:endParaRPr lang="en-US" dirty="0"/>
                    </a:p>
                  </a:txBody>
                  <a:tcPr/>
                </a:tc>
                <a:tc>
                  <a:txBody>
                    <a:bodyPr/>
                    <a:lstStyle/>
                    <a:p>
                      <a:r>
                        <a:rPr lang="en-US" dirty="0" smtClean="0"/>
                        <a:t>Solution</a:t>
                      </a:r>
                      <a:endParaRPr lang="en-US" dirty="0"/>
                    </a:p>
                  </a:txBody>
                  <a:tcPr/>
                </a:tc>
                <a:tc>
                  <a:txBody>
                    <a:bodyPr/>
                    <a:lstStyle/>
                    <a:p>
                      <a:r>
                        <a:rPr lang="en-US" dirty="0" smtClean="0"/>
                        <a:t>Organizational Form</a:t>
                      </a:r>
                      <a:endParaRPr lang="en-US" dirty="0"/>
                    </a:p>
                  </a:txBody>
                  <a:tcPr/>
                </a:tc>
              </a:tr>
              <a:tr h="874403">
                <a:tc>
                  <a:txBody>
                    <a:bodyPr/>
                    <a:lstStyle/>
                    <a:p>
                      <a:r>
                        <a:rPr lang="en-US" dirty="0" smtClean="0"/>
                        <a:t>Successfully transferring stewardship over church holdings to new abbot</a:t>
                      </a:r>
                      <a:endParaRPr lang="en-US" dirty="0"/>
                    </a:p>
                  </a:txBody>
                  <a:tcPr/>
                </a:tc>
                <a:tc>
                  <a:txBody>
                    <a:bodyPr/>
                    <a:lstStyle/>
                    <a:p>
                      <a:r>
                        <a:rPr lang="en-US" dirty="0" smtClean="0"/>
                        <a:t>Create a “passive</a:t>
                      </a:r>
                      <a:r>
                        <a:rPr lang="en-US" baseline="0" dirty="0" smtClean="0"/>
                        <a:t> device to hold property” </a:t>
                      </a:r>
                      <a:endParaRPr lang="en-US" dirty="0"/>
                    </a:p>
                  </a:txBody>
                  <a:tcPr/>
                </a:tc>
                <a:tc>
                  <a:txBody>
                    <a:bodyPr/>
                    <a:lstStyle/>
                    <a:p>
                      <a:r>
                        <a:rPr lang="en-US" dirty="0" smtClean="0"/>
                        <a:t>Proto-corporation</a:t>
                      </a:r>
                      <a:endParaRPr lang="en-US" dirty="0"/>
                    </a:p>
                  </a:txBody>
                  <a:tcPr/>
                </a:tc>
              </a:tr>
              <a:tr h="2212582">
                <a:tc>
                  <a:txBody>
                    <a:bodyPr/>
                    <a:lstStyle/>
                    <a:p>
                      <a:r>
                        <a:rPr lang="en-US" dirty="0" smtClean="0"/>
                        <a:t>Control over and regulation of a practice</a:t>
                      </a:r>
                      <a:r>
                        <a:rPr lang="en-US" baseline="0" dirty="0" smtClean="0"/>
                        <a:t> or skill (monopoly / responsibility)</a:t>
                      </a:r>
                      <a:endParaRPr lang="en-US" dirty="0"/>
                    </a:p>
                  </a:txBody>
                  <a:tcPr/>
                </a:tc>
                <a:tc>
                  <a:txBody>
                    <a:bodyPr/>
                    <a:lstStyle/>
                    <a:p>
                      <a:r>
                        <a:rPr lang="en-US" sz="1800" dirty="0" smtClean="0"/>
                        <a:t>Create a device to (a) hold the privileges of some particular trade, (b) establish rules and regulations</a:t>
                      </a:r>
                      <a:r>
                        <a:rPr lang="en-US" sz="1800" baseline="0" dirty="0" smtClean="0"/>
                        <a:t> for commerce, and (c) holds courts to adjudicate grievances among members</a:t>
                      </a:r>
                      <a:endParaRPr lang="en-US" sz="1800" dirty="0"/>
                    </a:p>
                  </a:txBody>
                  <a:tcPr/>
                </a:tc>
                <a:tc>
                  <a:txBody>
                    <a:bodyPr/>
                    <a:lstStyle/>
                    <a:p>
                      <a:r>
                        <a:rPr lang="en-US" dirty="0" smtClean="0"/>
                        <a:t>Medieval guilds that evolve into regulated companies</a:t>
                      </a:r>
                      <a:endParaRPr lang="en-US" dirty="0"/>
                    </a:p>
                  </a:txBody>
                  <a:tcPr/>
                </a:tc>
              </a:tr>
              <a:tr h="1513871">
                <a:tc>
                  <a:txBody>
                    <a:bodyPr/>
                    <a:lstStyle/>
                    <a:p>
                      <a:r>
                        <a:rPr lang="en-US" dirty="0" smtClean="0"/>
                        <a:t>Pooling capital and resources and directing complex ventures</a:t>
                      </a:r>
                      <a:endParaRPr lang="en-US" dirty="0"/>
                    </a:p>
                  </a:txBody>
                  <a:tcPr/>
                </a:tc>
                <a:tc>
                  <a:txBody>
                    <a:bodyPr/>
                    <a:lstStyle/>
                    <a:p>
                      <a:r>
                        <a:rPr lang="en-US" sz="1600" dirty="0" smtClean="0"/>
                        <a:t>Create a device (a) to hold privileges of trade (b) where investors provide capital and (c) that delegates operations to managers </a:t>
                      </a:r>
                      <a:endParaRPr lang="en-US" sz="1600" dirty="0"/>
                    </a:p>
                  </a:txBody>
                  <a:tcPr/>
                </a:tc>
                <a:tc>
                  <a:txBody>
                    <a:bodyPr/>
                    <a:lstStyle/>
                    <a:p>
                      <a:r>
                        <a:rPr lang="en-US" dirty="0" smtClean="0"/>
                        <a:t>Unchartered joint stock companies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As modern corporation emerges, limiting but fixing liability becomes central concern</a:t>
            </a:r>
            <a:endParaRPr lang="en-US" sz="3600" dirty="0"/>
          </a:p>
        </p:txBody>
      </p:sp>
      <p:graphicFrame>
        <p:nvGraphicFramePr>
          <p:cNvPr id="4" name="Content Placeholder 3"/>
          <p:cNvGraphicFramePr>
            <a:graphicFrameLocks noGrp="1"/>
          </p:cNvGraphicFramePr>
          <p:nvPr>
            <p:ph idx="1"/>
          </p:nvPr>
        </p:nvGraphicFramePr>
        <p:xfrm>
          <a:off x="457200" y="1600200"/>
          <a:ext cx="8229600" cy="5105400"/>
        </p:xfrm>
        <a:graphic>
          <a:graphicData uri="http://schemas.openxmlformats.org/drawingml/2006/table">
            <a:tbl>
              <a:tblPr firstRow="1" bandRow="1">
                <a:tableStyleId>{073A0DAA-6AF3-43AB-8588-CEC1D06C72B9}</a:tableStyleId>
              </a:tblPr>
              <a:tblGrid>
                <a:gridCol w="2743200"/>
                <a:gridCol w="2743200"/>
                <a:gridCol w="2743200"/>
              </a:tblGrid>
              <a:tr h="390256">
                <a:tc>
                  <a:txBody>
                    <a:bodyPr/>
                    <a:lstStyle/>
                    <a:p>
                      <a:r>
                        <a:rPr lang="en-US" dirty="0" smtClean="0"/>
                        <a:t>Problem</a:t>
                      </a:r>
                      <a:endParaRPr lang="en-US" dirty="0"/>
                    </a:p>
                  </a:txBody>
                  <a:tcPr/>
                </a:tc>
                <a:tc>
                  <a:txBody>
                    <a:bodyPr/>
                    <a:lstStyle/>
                    <a:p>
                      <a:r>
                        <a:rPr lang="en-US" dirty="0" smtClean="0"/>
                        <a:t>Solution</a:t>
                      </a:r>
                      <a:endParaRPr lang="en-US" dirty="0"/>
                    </a:p>
                  </a:txBody>
                  <a:tcPr/>
                </a:tc>
                <a:tc>
                  <a:txBody>
                    <a:bodyPr/>
                    <a:lstStyle/>
                    <a:p>
                      <a:r>
                        <a:rPr lang="en-US" dirty="0" smtClean="0"/>
                        <a:t>Organizational Form</a:t>
                      </a:r>
                      <a:endParaRPr lang="en-US" dirty="0"/>
                    </a:p>
                  </a:txBody>
                  <a:tcPr/>
                </a:tc>
              </a:tr>
              <a:tr h="2117004">
                <a:tc>
                  <a:txBody>
                    <a:bodyPr/>
                    <a:lstStyle/>
                    <a:p>
                      <a:r>
                        <a:rPr lang="en-US" dirty="0" smtClean="0"/>
                        <a:t>Limiting investor liability, limiting manager liability, and balancing the two</a:t>
                      </a:r>
                      <a:endParaRPr lang="en-US" dirty="0"/>
                    </a:p>
                  </a:txBody>
                  <a:tcPr/>
                </a:tc>
                <a:tc>
                  <a:txBody>
                    <a:bodyPr/>
                    <a:lstStyle/>
                    <a:p>
                      <a:r>
                        <a:rPr lang="en-US" dirty="0" smtClean="0"/>
                        <a:t>Corporation</a:t>
                      </a:r>
                      <a:r>
                        <a:rPr lang="en-US" baseline="0" dirty="0" smtClean="0"/>
                        <a:t> evolves into a legal person with (a) legal rights and duties, (b) owned by shareholders, (c) run by managers, (d) regulated through state charter</a:t>
                      </a:r>
                      <a:endParaRPr lang="en-US" dirty="0"/>
                    </a:p>
                  </a:txBody>
                  <a:tcPr/>
                </a:tc>
                <a:tc>
                  <a:txBody>
                    <a:bodyPr/>
                    <a:lstStyle/>
                    <a:p>
                      <a:r>
                        <a:rPr lang="en-US" dirty="0" smtClean="0"/>
                        <a:t>Limited corporation whose operations are defined in and limited by the charter</a:t>
                      </a:r>
                      <a:endParaRPr lang="en-US" dirty="0"/>
                    </a:p>
                  </a:txBody>
                  <a:tcPr/>
                </a:tc>
              </a:tr>
              <a:tr h="962274">
                <a:tc>
                  <a:txBody>
                    <a:bodyPr/>
                    <a:lstStyle/>
                    <a:p>
                      <a:r>
                        <a:rPr lang="en-US" dirty="0" smtClean="0"/>
                        <a:t>Ultra </a:t>
                      </a:r>
                      <a:r>
                        <a:rPr lang="en-US" dirty="0" err="1" smtClean="0"/>
                        <a:t>Vires</a:t>
                      </a:r>
                      <a:r>
                        <a:rPr lang="en-US" dirty="0" smtClean="0"/>
                        <a:t> (charter prevents growth) and Charter Mongering</a:t>
                      </a:r>
                      <a:endParaRPr lang="en-US" dirty="0"/>
                    </a:p>
                  </a:txBody>
                  <a:tcPr/>
                </a:tc>
                <a:tc>
                  <a:txBody>
                    <a:bodyPr/>
                    <a:lstStyle/>
                    <a:p>
                      <a:r>
                        <a:rPr lang="en-US" sz="1600" dirty="0" smtClean="0"/>
                        <a:t>Granted broad powers through more broadly defined charters</a:t>
                      </a:r>
                      <a:endParaRPr lang="en-US" sz="1600" dirty="0"/>
                    </a:p>
                  </a:txBody>
                  <a:tcPr/>
                </a:tc>
                <a:tc>
                  <a:txBody>
                    <a:bodyPr/>
                    <a:lstStyle/>
                    <a:p>
                      <a:r>
                        <a:rPr lang="en-US" baseline="0" dirty="0" smtClean="0"/>
                        <a:t>Corporation as an essential business tool</a:t>
                      </a:r>
                      <a:endParaRPr lang="en-US" dirty="0"/>
                    </a:p>
                  </a:txBody>
                  <a:tcPr/>
                </a:tc>
              </a:tr>
              <a:tr h="1635866">
                <a:tc>
                  <a:txBody>
                    <a:bodyPr/>
                    <a:lstStyle/>
                    <a:p>
                      <a:r>
                        <a:rPr lang="en-US" dirty="0" smtClean="0"/>
                        <a:t>Finding agent</a:t>
                      </a:r>
                      <a:r>
                        <a:rPr lang="en-US" baseline="0" dirty="0" smtClean="0"/>
                        <a:t> responsible for wrongdoing</a:t>
                      </a:r>
                      <a:endParaRPr lang="en-US" dirty="0"/>
                    </a:p>
                  </a:txBody>
                  <a:tcPr/>
                </a:tc>
                <a:tc>
                  <a:txBody>
                    <a:bodyPr/>
                    <a:lstStyle/>
                    <a:p>
                      <a:r>
                        <a:rPr lang="en-US" sz="1600" dirty="0" smtClean="0"/>
                        <a:t>(a) Due Process, equal protection, and free speech rights, (b) legal duties, (c) legal standing, (d) Federal Sentencing Guidelines, and Sarbanes-Oxley Act</a:t>
                      </a:r>
                      <a:endParaRPr lang="en-US" sz="1600" dirty="0"/>
                    </a:p>
                  </a:txBody>
                  <a:tcPr/>
                </a:tc>
                <a:tc>
                  <a:txBody>
                    <a:bodyPr/>
                    <a:lstStyle/>
                    <a:p>
                      <a:r>
                        <a:rPr lang="en-US" dirty="0" smtClean="0"/>
                        <a:t>Corporation as a legal person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Corporate Rights</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Conferred by common law precedent</a:t>
            </a:r>
          </a:p>
          <a:p>
            <a:r>
              <a:rPr lang="en-US" dirty="0" smtClean="0"/>
              <a:t>Right for judicial review on state legislation</a:t>
            </a:r>
          </a:p>
          <a:p>
            <a:r>
              <a:rPr lang="en-US" dirty="0" smtClean="0"/>
              <a:t>Right for judicial review for rights infringement by federal legislation</a:t>
            </a:r>
          </a:p>
          <a:p>
            <a:r>
              <a:rPr lang="en-US" dirty="0" smtClean="0"/>
              <a:t>Protection against “unreasonable searches and seizures”</a:t>
            </a:r>
          </a:p>
          <a:p>
            <a:r>
              <a:rPr lang="en-US" dirty="0" smtClean="0"/>
              <a:t>Right to trial by jury</a:t>
            </a:r>
          </a:p>
          <a:p>
            <a:r>
              <a:rPr lang="en-US" dirty="0" smtClean="0"/>
              <a:t>Right to compensation for government takings</a:t>
            </a:r>
          </a:p>
          <a:p>
            <a:r>
              <a:rPr lang="en-US" dirty="0" smtClean="0"/>
              <a:t>Right to freedom from double jeopardy</a:t>
            </a:r>
          </a:p>
          <a:p>
            <a:r>
              <a:rPr lang="en-US" dirty="0" smtClean="0"/>
              <a:t>Right to trial by jury in civil case</a:t>
            </a:r>
          </a:p>
          <a:p>
            <a:r>
              <a:rPr lang="en-US" dirty="0" smtClean="0"/>
              <a:t>Right to free commercial speech</a:t>
            </a:r>
          </a:p>
          <a:p>
            <a:r>
              <a:rPr lang="en-US" dirty="0" smtClean="0"/>
              <a:t>Right to corporate political speech</a:t>
            </a:r>
          </a:p>
          <a:p>
            <a:r>
              <a:rPr lang="en-US" dirty="0" smtClean="0"/>
              <a:t>Right against coerced speech</a:t>
            </a:r>
          </a:p>
          <a:p>
            <a:r>
              <a:rPr lang="en-US" dirty="0" smtClean="0"/>
              <a:t>Right to form Political Action Committees and fund them anonymously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A Problem From Theory of Agency</a:t>
            </a:r>
            <a:endParaRPr lang="en-US" dirty="0"/>
          </a:p>
        </p:txBody>
      </p:sp>
      <p:sp>
        <p:nvSpPr>
          <p:cNvPr id="3" name="Content Placeholder 2"/>
          <p:cNvSpPr>
            <a:spLocks noGrp="1"/>
          </p:cNvSpPr>
          <p:nvPr>
            <p:ph idx="1"/>
          </p:nvPr>
        </p:nvSpPr>
        <p:spPr>
          <a:xfrm>
            <a:off x="457200" y="1143000"/>
            <a:ext cx="8229600" cy="5715000"/>
          </a:xfrm>
        </p:spPr>
        <p:txBody>
          <a:bodyPr>
            <a:normAutofit fontScale="92500" lnSpcReduction="10000"/>
          </a:bodyPr>
          <a:lstStyle/>
          <a:p>
            <a:r>
              <a:rPr lang="en-US" dirty="0" smtClean="0"/>
              <a:t>Managers (agents) must remain faithful to owner (=principal) interests</a:t>
            </a:r>
          </a:p>
          <a:p>
            <a:r>
              <a:rPr lang="en-US" dirty="0" smtClean="0"/>
              <a:t>But managers are rational, self-interest </a:t>
            </a:r>
            <a:r>
              <a:rPr lang="en-US" dirty="0" err="1" smtClean="0"/>
              <a:t>maximizers</a:t>
            </a:r>
            <a:r>
              <a:rPr lang="en-US" dirty="0" smtClean="0"/>
              <a:t>, so…</a:t>
            </a:r>
          </a:p>
          <a:p>
            <a:pPr lvl="1"/>
            <a:r>
              <a:rPr lang="en-US" dirty="0" smtClean="0"/>
              <a:t>their interests do not coincide with those of owners</a:t>
            </a:r>
          </a:p>
          <a:p>
            <a:pPr lvl="1"/>
            <a:r>
              <a:rPr lang="en-US" dirty="0" smtClean="0"/>
              <a:t>nothing prevents them setting aside owner interests and pursuing their own. </a:t>
            </a:r>
          </a:p>
          <a:p>
            <a:r>
              <a:rPr lang="en-US" dirty="0" smtClean="0"/>
              <a:t>We need a strong Board of Directors where directors…</a:t>
            </a:r>
          </a:p>
          <a:p>
            <a:pPr lvl="1"/>
            <a:r>
              <a:rPr lang="en-US" dirty="0" smtClean="0"/>
              <a:t>set corporate policies and goals</a:t>
            </a:r>
          </a:p>
          <a:p>
            <a:pPr lvl="1"/>
            <a:r>
              <a:rPr lang="en-US" dirty="0" smtClean="0"/>
              <a:t>monitor management compliance</a:t>
            </a:r>
          </a:p>
          <a:p>
            <a:pPr lvl="1"/>
            <a:r>
              <a:rPr lang="en-US" dirty="0" smtClean="0"/>
              <a:t>punish non-compliance (</a:t>
            </a:r>
            <a:r>
              <a:rPr lang="en-US" dirty="0" smtClean="0">
                <a:solidFill>
                  <a:srgbClr val="FF0000"/>
                </a:solidFill>
              </a:rPr>
              <a:t>Business Judgment Rule</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punish corporations?</a:t>
            </a:r>
            <a:endParaRPr lang="en-US" dirty="0"/>
          </a:p>
        </p:txBody>
      </p:sp>
      <p:sp>
        <p:nvSpPr>
          <p:cNvPr id="3" name="Content Placeholder 2"/>
          <p:cNvSpPr>
            <a:spLocks noGrp="1"/>
          </p:cNvSpPr>
          <p:nvPr>
            <p:ph idx="1"/>
          </p:nvPr>
        </p:nvSpPr>
        <p:spPr>
          <a:xfrm>
            <a:off x="457200" y="1371600"/>
            <a:ext cx="8229600" cy="5486400"/>
          </a:xfrm>
        </p:spPr>
        <p:txBody>
          <a:bodyPr>
            <a:normAutofit/>
          </a:bodyPr>
          <a:lstStyle/>
          <a:p>
            <a:r>
              <a:rPr lang="en-US" dirty="0" smtClean="0"/>
              <a:t>Corporations have no soul to damn or body to kick</a:t>
            </a:r>
          </a:p>
          <a:p>
            <a:pPr lvl="1"/>
            <a:r>
              <a:rPr lang="en-US" dirty="0" smtClean="0"/>
              <a:t>Corporations have no </a:t>
            </a:r>
            <a:r>
              <a:rPr lang="en-US" dirty="0" err="1" smtClean="0">
                <a:solidFill>
                  <a:srgbClr val="FF0000"/>
                </a:solidFill>
              </a:rPr>
              <a:t>mens</a:t>
            </a:r>
            <a:r>
              <a:rPr lang="en-US" dirty="0" smtClean="0">
                <a:solidFill>
                  <a:srgbClr val="FF0000"/>
                </a:solidFill>
              </a:rPr>
              <a:t> </a:t>
            </a:r>
            <a:r>
              <a:rPr lang="en-US" dirty="0" err="1" smtClean="0">
                <a:solidFill>
                  <a:srgbClr val="FF0000"/>
                </a:solidFill>
              </a:rPr>
              <a:t>rea</a:t>
            </a:r>
            <a:r>
              <a:rPr lang="en-US" dirty="0" smtClean="0">
                <a:solidFill>
                  <a:srgbClr val="FF0000"/>
                </a:solidFill>
              </a:rPr>
              <a:t> </a:t>
            </a:r>
            <a:r>
              <a:rPr lang="en-US" dirty="0" smtClean="0"/>
              <a:t>or guilty state of mind</a:t>
            </a:r>
          </a:p>
          <a:p>
            <a:pPr>
              <a:buNone/>
            </a:pPr>
            <a:endParaRPr lang="en-US" sz="900" dirty="0" smtClean="0"/>
          </a:p>
          <a:p>
            <a:pPr lvl="1"/>
            <a:r>
              <a:rPr lang="en-US" dirty="0" smtClean="0"/>
              <a:t>Corporations cannot commit an </a:t>
            </a:r>
            <a:r>
              <a:rPr lang="en-US" dirty="0" err="1" smtClean="0">
                <a:solidFill>
                  <a:srgbClr val="FF0000"/>
                </a:solidFill>
              </a:rPr>
              <a:t>actus</a:t>
            </a:r>
            <a:r>
              <a:rPr lang="en-US" dirty="0" smtClean="0">
                <a:solidFill>
                  <a:srgbClr val="FF0000"/>
                </a:solidFill>
              </a:rPr>
              <a:t> </a:t>
            </a:r>
            <a:r>
              <a:rPr lang="en-US" dirty="0" err="1" smtClean="0">
                <a:solidFill>
                  <a:srgbClr val="FF0000"/>
                </a:solidFill>
              </a:rPr>
              <a:t>reus</a:t>
            </a:r>
            <a:r>
              <a:rPr lang="en-US" dirty="0" smtClean="0">
                <a:solidFill>
                  <a:srgbClr val="FF0000"/>
                </a:solidFill>
              </a:rPr>
              <a:t> </a:t>
            </a:r>
            <a:r>
              <a:rPr lang="en-US" dirty="0" smtClean="0"/>
              <a:t>(=guilty action) because corporations do not have bodies</a:t>
            </a:r>
          </a:p>
          <a:p>
            <a:pPr>
              <a:buNone/>
            </a:pPr>
            <a:endParaRPr lang="en-US" sz="900" dirty="0" smtClean="0"/>
          </a:p>
          <a:p>
            <a:pPr lvl="1"/>
            <a:r>
              <a:rPr lang="en-US" dirty="0" smtClean="0"/>
              <a:t>If there is no </a:t>
            </a:r>
            <a:r>
              <a:rPr lang="en-US" dirty="0" err="1" smtClean="0"/>
              <a:t>mens</a:t>
            </a:r>
            <a:r>
              <a:rPr lang="en-US" dirty="0" smtClean="0"/>
              <a:t> </a:t>
            </a:r>
            <a:r>
              <a:rPr lang="en-US" dirty="0" err="1" smtClean="0"/>
              <a:t>rea</a:t>
            </a:r>
            <a:r>
              <a:rPr lang="en-US" dirty="0" smtClean="0"/>
              <a:t> or </a:t>
            </a:r>
            <a:r>
              <a:rPr lang="en-US" dirty="0" err="1" smtClean="0"/>
              <a:t>actua</a:t>
            </a:r>
            <a:r>
              <a:rPr lang="en-US" dirty="0" smtClean="0"/>
              <a:t> </a:t>
            </a:r>
            <a:r>
              <a:rPr lang="en-US" dirty="0" err="1" smtClean="0"/>
              <a:t>reus</a:t>
            </a:r>
            <a:r>
              <a:rPr lang="en-US" dirty="0" smtClean="0"/>
              <a:t>, then there can be no causal relation between the two</a:t>
            </a:r>
          </a:p>
          <a:p>
            <a:pPr>
              <a:buNone/>
            </a:pPr>
            <a:endParaRPr lang="en-US" sz="900" dirty="0" smtClean="0"/>
          </a:p>
          <a:p>
            <a:r>
              <a:rPr lang="en-US" dirty="0" smtClean="0"/>
              <a:t>Therefore, corporations cannot be tried under criminal law</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Governance depends on theory of Human Nature</a:t>
            </a:r>
            <a:endParaRPr lang="en-US" dirty="0"/>
          </a:p>
        </p:txBody>
      </p:sp>
      <p:sp>
        <p:nvSpPr>
          <p:cNvPr id="5" name="Text Placeholder 4"/>
          <p:cNvSpPr>
            <a:spLocks noGrp="1"/>
          </p:cNvSpPr>
          <p:nvPr>
            <p:ph type="body" idx="1"/>
          </p:nvPr>
        </p:nvSpPr>
        <p:spPr>
          <a:xfrm>
            <a:off x="457200" y="1535112"/>
            <a:ext cx="4040188" cy="979487"/>
          </a:xfrm>
        </p:spPr>
        <p:txBody>
          <a:bodyPr>
            <a:normAutofit/>
          </a:bodyPr>
          <a:lstStyle/>
          <a:p>
            <a:r>
              <a:rPr lang="en-US" dirty="0" smtClean="0"/>
              <a:t>Homo </a:t>
            </a:r>
            <a:r>
              <a:rPr lang="en-US" dirty="0" err="1" smtClean="0"/>
              <a:t>Economicus</a:t>
            </a:r>
            <a:r>
              <a:rPr lang="en-US" dirty="0" smtClean="0"/>
              <a:t> requires compliance approach</a:t>
            </a:r>
            <a:endParaRPr lang="en-US" dirty="0"/>
          </a:p>
        </p:txBody>
      </p:sp>
      <p:sp>
        <p:nvSpPr>
          <p:cNvPr id="6" name="Content Placeholder 5"/>
          <p:cNvSpPr>
            <a:spLocks noGrp="1"/>
          </p:cNvSpPr>
          <p:nvPr>
            <p:ph sz="half" idx="2"/>
          </p:nvPr>
        </p:nvSpPr>
        <p:spPr>
          <a:xfrm>
            <a:off x="457200" y="2743200"/>
            <a:ext cx="4040188" cy="3951288"/>
          </a:xfrm>
        </p:spPr>
        <p:txBody>
          <a:bodyPr/>
          <a:lstStyle/>
          <a:p>
            <a:r>
              <a:rPr lang="en-US" dirty="0" smtClean="0"/>
              <a:t>Humans are rational self-interest </a:t>
            </a:r>
            <a:r>
              <a:rPr lang="en-US" dirty="0" err="1" smtClean="0"/>
              <a:t>maximizers</a:t>
            </a:r>
            <a:endParaRPr lang="en-US" dirty="0" smtClean="0"/>
          </a:p>
          <a:p>
            <a:r>
              <a:rPr lang="en-US" dirty="0" smtClean="0"/>
              <a:t>Human nature is complete apart from any relation to nature or society</a:t>
            </a:r>
          </a:p>
          <a:p>
            <a:r>
              <a:rPr lang="en-US" dirty="0" smtClean="0"/>
              <a:t>Principal-Agent relation requires external sanctions to keep agents aligned with principal interest</a:t>
            </a:r>
          </a:p>
          <a:p>
            <a:endParaRPr lang="en-US" dirty="0"/>
          </a:p>
        </p:txBody>
      </p:sp>
      <p:sp>
        <p:nvSpPr>
          <p:cNvPr id="7" name="Text Placeholder 6"/>
          <p:cNvSpPr>
            <a:spLocks noGrp="1"/>
          </p:cNvSpPr>
          <p:nvPr>
            <p:ph type="body" sz="quarter" idx="3"/>
          </p:nvPr>
        </p:nvSpPr>
        <p:spPr>
          <a:xfrm>
            <a:off x="4645025" y="1535112"/>
            <a:ext cx="4041775" cy="1055687"/>
          </a:xfrm>
        </p:spPr>
        <p:txBody>
          <a:bodyPr>
            <a:normAutofit fontScale="92500" lnSpcReduction="10000"/>
          </a:bodyPr>
          <a:lstStyle/>
          <a:p>
            <a:r>
              <a:rPr lang="en-US" dirty="0" smtClean="0"/>
              <a:t>Humans are political/social animals (Requires stewardship approach)</a:t>
            </a:r>
            <a:endParaRPr lang="en-US" dirty="0"/>
          </a:p>
        </p:txBody>
      </p:sp>
      <p:sp>
        <p:nvSpPr>
          <p:cNvPr id="8" name="Content Placeholder 7"/>
          <p:cNvSpPr>
            <a:spLocks noGrp="1"/>
          </p:cNvSpPr>
          <p:nvPr>
            <p:ph sz="quarter" idx="4"/>
          </p:nvPr>
        </p:nvSpPr>
        <p:spPr>
          <a:xfrm>
            <a:off x="4648200" y="2667000"/>
            <a:ext cx="4041775" cy="3951288"/>
          </a:xfrm>
        </p:spPr>
        <p:txBody>
          <a:bodyPr/>
          <a:lstStyle/>
          <a:p>
            <a:r>
              <a:rPr lang="en-US" dirty="0" smtClean="0"/>
              <a:t>Animal spirits deflect from rational self interest (justice)</a:t>
            </a:r>
          </a:p>
          <a:p>
            <a:r>
              <a:rPr lang="en-US" dirty="0" smtClean="0"/>
              <a:t>Humans are related essentially to social and natural surroundings</a:t>
            </a:r>
          </a:p>
          <a:p>
            <a:r>
              <a:rPr lang="en-US" dirty="0" smtClean="0"/>
              <a:t>Agents, because not self-interest </a:t>
            </a:r>
            <a:r>
              <a:rPr lang="en-US" dirty="0" err="1" smtClean="0"/>
              <a:t>maximizers</a:t>
            </a:r>
            <a:r>
              <a:rPr lang="en-US" dirty="0" smtClean="0"/>
              <a:t>, can exercise stewardship over principal interests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Burger Man</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Stakeholder: Animal Rights/Welfare Group and Agriculture Suppliers (Cattle People)</a:t>
            </a:r>
          </a:p>
          <a:p>
            <a:pPr>
              <a:buNone/>
            </a:pPr>
            <a:endParaRPr lang="en-US" sz="1200" dirty="0"/>
          </a:p>
          <a:p>
            <a:r>
              <a:rPr lang="en-US" dirty="0" smtClean="0"/>
              <a:t>Issue: Burger Man is responsible for humane treatment of animals and is culpable if suppliers mistreat animals</a:t>
            </a:r>
          </a:p>
          <a:p>
            <a:pPr>
              <a:buNone/>
            </a:pPr>
            <a:endParaRPr lang="en-US" sz="1100" dirty="0" smtClean="0"/>
          </a:p>
          <a:p>
            <a:r>
              <a:rPr lang="en-US" dirty="0" smtClean="0"/>
              <a:t>Argument: Burger Man can exercise control through supplier choice.  If they can exercise this control, then they ought to do so.  Also, this does not go beyond their responsibility as a business corporation since they are responsible for what they can causally influence.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sources</a:t>
            </a:r>
            <a:endParaRPr lang="en-US" dirty="0"/>
          </a:p>
        </p:txBody>
      </p:sp>
      <p:sp>
        <p:nvSpPr>
          <p:cNvPr id="3" name="Content Placeholder 2"/>
          <p:cNvSpPr>
            <a:spLocks noGrp="1"/>
          </p:cNvSpPr>
          <p:nvPr>
            <p:ph idx="1"/>
          </p:nvPr>
        </p:nvSpPr>
        <p:spPr>
          <a:xfrm>
            <a:off x="457200" y="1447800"/>
            <a:ext cx="8229600" cy="5410200"/>
          </a:xfrm>
        </p:spPr>
        <p:txBody>
          <a:bodyPr>
            <a:normAutofit fontScale="85000" lnSpcReduction="20000"/>
          </a:bodyPr>
          <a:lstStyle/>
          <a:p>
            <a:r>
              <a:rPr lang="en-US" dirty="0" smtClean="0"/>
              <a:t>Stone, C. D.  (1975)  Where the Law Ends: The Social Control of Corporate Behavior.  Prospect Heights, IL: Waveland Press, INC: 1-30. (History of Corporation)</a:t>
            </a:r>
          </a:p>
          <a:p>
            <a:r>
              <a:rPr lang="en-US" dirty="0" smtClean="0"/>
              <a:t>French, P.A.  (1984)  Collective and Corporate Responsibility.  New York: Columbia University Press. (Corporate Responsibility based on CIDS)</a:t>
            </a:r>
          </a:p>
          <a:p>
            <a:r>
              <a:rPr lang="en-US" dirty="0" err="1" smtClean="0"/>
              <a:t>Fisse</a:t>
            </a:r>
            <a:r>
              <a:rPr lang="en-US" dirty="0" smtClean="0"/>
              <a:t>, B. and French, P.A., eds.  (1985)  Corrigible Corporations and Unruly Law.  San Antonio, TX: Trinity University Press. (Corporate Punishment)</a:t>
            </a:r>
          </a:p>
          <a:p>
            <a:r>
              <a:rPr lang="en-US" dirty="0" smtClean="0"/>
              <a:t>P.T. </a:t>
            </a:r>
            <a:r>
              <a:rPr lang="en-US" dirty="0" err="1" smtClean="0"/>
              <a:t>Leeson</a:t>
            </a:r>
            <a:r>
              <a:rPr lang="en-US" dirty="0" smtClean="0"/>
              <a:t>. (2009). The Invisible Hook: The Hidden Economics of Pirates. Princeton: Princeton University Press: 44-81. (Pirate Articles of Agreement)</a:t>
            </a:r>
          </a:p>
          <a:p>
            <a:r>
              <a:rPr lang="en-US" dirty="0" smtClean="0"/>
              <a:t>Ritz, Dean. (2007) "Can Corporate Personhood Be Socially Responsible?" in eds. May, S., Cheney, G., and Roper, J., Oxford, UK: Oxford University Press: 194-195.</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Burger Man</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smtClean="0"/>
              <a:t>Stakeholders: Burger Man shareholders (</a:t>
            </a:r>
            <a:r>
              <a:rPr lang="en-US" dirty="0" err="1" smtClean="0"/>
              <a:t>accionistas</a:t>
            </a:r>
            <a:r>
              <a:rPr lang="en-US" dirty="0" smtClean="0"/>
              <a:t>) and Consumer Health Advocacy Group</a:t>
            </a:r>
          </a:p>
          <a:p>
            <a:endParaRPr lang="en-US" dirty="0"/>
          </a:p>
          <a:p>
            <a:r>
              <a:rPr lang="en-US" dirty="0" smtClean="0"/>
              <a:t>Issue: Burger Man is responsible for the bad dietary habits of its customers</a:t>
            </a:r>
          </a:p>
          <a:p>
            <a:endParaRPr lang="en-US" dirty="0" smtClean="0"/>
          </a:p>
          <a:p>
            <a:r>
              <a:rPr lang="en-US" dirty="0" smtClean="0"/>
              <a:t>Dietary habits are not entirely within the control of individuals, neither in their acquisition nor in changing them when they are found unhealthy.  Restaurants can influence the formation of dietary habits both in the menu options they provide and the way in which they prepare food (brain awards foods with salt, sugar, and fat).  Consequently, because they can form and change dietary habits, food servers are responsible for producing good habits and changing bad ones.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Burger Man</a:t>
            </a: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r>
              <a:rPr lang="en-US" dirty="0" smtClean="0"/>
              <a:t>Stakeholders: Local Government (representing local community in which Burger Man operates) and Burger Man management</a:t>
            </a:r>
          </a:p>
          <a:p>
            <a:pPr>
              <a:buNone/>
            </a:pPr>
            <a:endParaRPr lang="en-US" sz="1200" dirty="0"/>
          </a:p>
          <a:p>
            <a:r>
              <a:rPr lang="en-US" dirty="0" smtClean="0"/>
              <a:t>Issue: Burger Man has special responsibilities for the welfare and wellbeing of the local communities in which it operates</a:t>
            </a:r>
          </a:p>
          <a:p>
            <a:pPr>
              <a:buNone/>
            </a:pPr>
            <a:endParaRPr lang="en-US" sz="1200" dirty="0" smtClean="0"/>
          </a:p>
          <a:p>
            <a:r>
              <a:rPr lang="en-US" dirty="0" smtClean="0"/>
              <a:t>Corporations and the communities in which they operate are mutually dependent.  They have a self-interest stake in working toward mutual benefit.  Because companies have a huge impact on community wellbeing, they have a moral responsibility to choose their actions responsibly.  This includes developing community development projects beyond business scope as a part of their corporate social responsibility.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task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Assess and/or outline Burger Man’s social responsibilities as a corporation</a:t>
            </a:r>
          </a:p>
          <a:p>
            <a:pPr lvl="1"/>
            <a:r>
              <a:rPr lang="en-US" dirty="0" smtClean="0"/>
              <a:t>Make arguments with premises (evidence) and conclusions (Take a position and state it at the beginning and end of your </a:t>
            </a:r>
            <a:r>
              <a:rPr lang="en-US" dirty="0" err="1" smtClean="0"/>
              <a:t>presentaiton</a:t>
            </a:r>
            <a:r>
              <a:rPr lang="en-US" dirty="0" smtClean="0"/>
              <a:t>)</a:t>
            </a:r>
          </a:p>
          <a:p>
            <a:pPr lvl="1"/>
            <a:r>
              <a:rPr lang="en-US" dirty="0" smtClean="0"/>
              <a:t>Your arguments must support a position on corporate responsibility</a:t>
            </a:r>
          </a:p>
          <a:p>
            <a:pPr lvl="1"/>
            <a:r>
              <a:rPr lang="en-US" dirty="0" smtClean="0"/>
              <a:t>Your arguments must have ethical content (tests, values, concepts)</a:t>
            </a:r>
          </a:p>
          <a:p>
            <a:r>
              <a:rPr lang="en-US" dirty="0" smtClean="0"/>
              <a:t>Address responsibility specifically in the context of your issue from the point of view of your stakeholder</a:t>
            </a:r>
          </a:p>
          <a:p>
            <a:r>
              <a:rPr lang="en-US" dirty="0" smtClean="0"/>
              <a:t>Be civil and make a special effort to listen carefully and respond thoughtfully to the arguments of other groups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Pirate Inc.</a:t>
            </a:r>
            <a:endParaRPr lang="en-US" dirty="0"/>
          </a:p>
        </p:txBody>
      </p:sp>
      <p:sp>
        <p:nvSpPr>
          <p:cNvPr id="8" name="Subtitle 7"/>
          <p:cNvSpPr>
            <a:spLocks noGrp="1"/>
          </p:cNvSpPr>
          <p:nvPr>
            <p:ph type="subTitle" idx="1"/>
          </p:nvPr>
        </p:nvSpPr>
        <p:spPr/>
        <p:txBody>
          <a:bodyPr/>
          <a:lstStyle/>
          <a:p>
            <a:r>
              <a:rPr lang="en-US" dirty="0" smtClean="0">
                <a:solidFill>
                  <a:schemeClr val="tx1"/>
                </a:solidFill>
              </a:rPr>
              <a:t>The analogy between the modern corporation and the pirate ship</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CID Structures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Corporate Goals</a:t>
            </a:r>
          </a:p>
          <a:p>
            <a:r>
              <a:rPr lang="en-US" dirty="0" smtClean="0"/>
              <a:t>Decision Recognition Rules and Procedures</a:t>
            </a:r>
          </a:p>
          <a:p>
            <a:r>
              <a:rPr lang="en-US" dirty="0" smtClean="0"/>
              <a:t>Corporate Roles</a:t>
            </a:r>
          </a:p>
          <a:p>
            <a:r>
              <a:rPr lang="en-US" dirty="0" smtClean="0"/>
              <a:t>Corporate Organizational or Managerial System (Flow Chart)</a:t>
            </a:r>
          </a:p>
          <a:p>
            <a:endParaRPr lang="en-US" dirty="0" smtClean="0"/>
          </a:p>
          <a:p>
            <a:r>
              <a:rPr lang="en-US" dirty="0" smtClean="0"/>
              <a:t>In business corporations</a:t>
            </a:r>
          </a:p>
          <a:p>
            <a:r>
              <a:rPr lang="en-US" dirty="0" smtClean="0"/>
              <a:t>In Pirate Inc.</a:t>
            </a:r>
          </a:p>
          <a:p>
            <a:r>
              <a:rPr lang="en-US" dirty="0" smtClean="0"/>
              <a:t>In your work groups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Corporate Internal Decision Structures</a:t>
            </a:r>
            <a:endParaRPr lang="en-US" dirty="0"/>
          </a:p>
        </p:txBody>
      </p:sp>
      <p:sp>
        <p:nvSpPr>
          <p:cNvPr id="8" name="Content Placeholder 7"/>
          <p:cNvSpPr>
            <a:spLocks noGrp="1"/>
          </p:cNvSpPr>
          <p:nvPr>
            <p:ph idx="1"/>
          </p:nvPr>
        </p:nvSpPr>
        <p:spPr>
          <a:xfrm>
            <a:off x="457200" y="1600200"/>
            <a:ext cx="8229600" cy="4953000"/>
          </a:xfrm>
        </p:spPr>
        <p:txBody>
          <a:bodyPr>
            <a:normAutofit fontScale="92500" lnSpcReduction="10000"/>
          </a:bodyPr>
          <a:lstStyle/>
          <a:p>
            <a:r>
              <a:rPr lang="en-US" dirty="0" smtClean="0">
                <a:solidFill>
                  <a:srgbClr val="FF0000"/>
                </a:solidFill>
              </a:rPr>
              <a:t>Corporate Goals</a:t>
            </a:r>
            <a:r>
              <a:rPr lang="en-US" dirty="0" smtClean="0"/>
              <a:t>: Principle objective of the organization</a:t>
            </a:r>
          </a:p>
          <a:p>
            <a:pPr lvl="1"/>
            <a:r>
              <a:rPr lang="en-US" dirty="0" smtClean="0"/>
              <a:t>Charter</a:t>
            </a:r>
          </a:p>
          <a:p>
            <a:pPr lvl="1"/>
            <a:r>
              <a:rPr lang="en-US" dirty="0" smtClean="0"/>
              <a:t>Informal charter</a:t>
            </a:r>
          </a:p>
          <a:p>
            <a:pPr lvl="1"/>
            <a:r>
              <a:rPr lang="en-US" dirty="0" smtClean="0"/>
              <a:t>Core Values and Mission Statement</a:t>
            </a:r>
          </a:p>
          <a:p>
            <a:pPr lvl="1"/>
            <a:endParaRPr lang="en-US" dirty="0"/>
          </a:p>
          <a:p>
            <a:r>
              <a:rPr lang="en-US" dirty="0" smtClean="0">
                <a:solidFill>
                  <a:srgbClr val="FF0000"/>
                </a:solidFill>
              </a:rPr>
              <a:t>Decision Recognition Structures</a:t>
            </a:r>
          </a:p>
          <a:p>
            <a:pPr lvl="1"/>
            <a:r>
              <a:rPr lang="en-US" dirty="0" smtClean="0"/>
              <a:t>Rules and procedures that help us to recognize individual actions as a corporate actions</a:t>
            </a:r>
          </a:p>
          <a:p>
            <a:pPr lvl="1"/>
            <a:r>
              <a:rPr lang="en-US" dirty="0" smtClean="0"/>
              <a:t>Example: liquidating travel budget after a trip (Not a private vacation but a corporate activity)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Corporate Internal Decision Structures</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sz="3600" dirty="0" smtClean="0">
                <a:solidFill>
                  <a:srgbClr val="FF0000"/>
                </a:solidFill>
              </a:rPr>
              <a:t>Roles</a:t>
            </a:r>
          </a:p>
          <a:p>
            <a:pPr lvl="1"/>
            <a:r>
              <a:rPr lang="en-US" dirty="0" smtClean="0"/>
              <a:t>An individual’s station and its associated duties within the corporate hierarch itself</a:t>
            </a:r>
          </a:p>
          <a:p>
            <a:pPr>
              <a:buNone/>
            </a:pPr>
            <a:endParaRPr lang="en-US" sz="1000" dirty="0"/>
          </a:p>
          <a:p>
            <a:r>
              <a:rPr lang="en-US" dirty="0" smtClean="0"/>
              <a:t>Organizational management structure embodied in the </a:t>
            </a:r>
            <a:r>
              <a:rPr lang="en-US" sz="3600" dirty="0" smtClean="0">
                <a:solidFill>
                  <a:srgbClr val="FF0000"/>
                </a:solidFill>
              </a:rPr>
              <a:t>organization’s flow chart</a:t>
            </a:r>
            <a:endParaRPr lang="en-US" dirty="0" smtClean="0">
              <a:solidFill>
                <a:srgbClr val="FF0000"/>
              </a:solidFill>
            </a:endParaRPr>
          </a:p>
          <a:p>
            <a:pPr lvl="1"/>
            <a:r>
              <a:rPr lang="en-US" dirty="0" smtClean="0"/>
              <a:t>How the roles are coordinated with one another within the corporation’s managerial system.</a:t>
            </a:r>
          </a:p>
          <a:p>
            <a:pPr lvl="1"/>
            <a:r>
              <a:rPr lang="en-US" dirty="0" smtClean="0"/>
              <a:t>Reporting relations.  The corporate ombudsperson reports to the CEO.  </a:t>
            </a:r>
          </a:p>
          <a:p>
            <a:pPr>
              <a:buNone/>
            </a:pPr>
            <a:endParaRPr lang="en-US" sz="1000" dirty="0"/>
          </a:p>
          <a:p>
            <a:r>
              <a:rPr lang="en-US" b="1" dirty="0" smtClean="0">
                <a:solidFill>
                  <a:schemeClr val="accent6">
                    <a:lumMod val="50000"/>
                  </a:schemeClr>
                </a:solidFill>
              </a:rPr>
              <a:t>All four components of the CIDS work together to synthesize, coordinate and subordinate individuals and their actions in the performance of the corporations activities.</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of Teamwork</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dirty="0" smtClean="0"/>
              <a:t>Goals</a:t>
            </a:r>
          </a:p>
          <a:p>
            <a:pPr lvl="1"/>
            <a:r>
              <a:rPr lang="en-US" dirty="0" smtClean="0"/>
              <a:t>What are your value goals for the semester?</a:t>
            </a:r>
          </a:p>
          <a:p>
            <a:pPr>
              <a:buNone/>
            </a:pPr>
            <a:endParaRPr lang="en-US" sz="900" dirty="0" smtClean="0"/>
          </a:p>
          <a:p>
            <a:r>
              <a:rPr lang="en-US" dirty="0" smtClean="0"/>
              <a:t>Recognition rules and procedures</a:t>
            </a:r>
          </a:p>
          <a:p>
            <a:pPr lvl="1"/>
            <a:r>
              <a:rPr lang="en-US" dirty="0" smtClean="0"/>
              <a:t>What rules and procedures that signal when you are acting for your group?  (When are you subordinating individual interest to group interest?)</a:t>
            </a:r>
          </a:p>
          <a:p>
            <a:pPr>
              <a:buNone/>
            </a:pPr>
            <a:endParaRPr lang="en-US" sz="900" dirty="0" smtClean="0"/>
          </a:p>
          <a:p>
            <a:r>
              <a:rPr lang="en-US" dirty="0" smtClean="0"/>
              <a:t>Roles</a:t>
            </a:r>
          </a:p>
          <a:p>
            <a:pPr lvl="1"/>
            <a:r>
              <a:rPr lang="en-US" dirty="0" smtClean="0"/>
              <a:t>Leader, spokesperson, mediator, secretary/ documenter, devil’s advocate, motivator, conscience</a:t>
            </a:r>
          </a:p>
          <a:p>
            <a:pPr>
              <a:buNone/>
            </a:pPr>
            <a:endParaRPr lang="en-US" sz="1000" dirty="0" smtClean="0"/>
          </a:p>
          <a:p>
            <a:r>
              <a:rPr lang="en-US" dirty="0" smtClean="0"/>
              <a:t>Flow chart or management system</a:t>
            </a:r>
          </a:p>
          <a:p>
            <a:pPr lvl="1"/>
            <a:r>
              <a:rPr lang="en-US" dirty="0" smtClean="0"/>
              <a:t>How do you coordinate different individuals and their roles?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job this semester as you “incorporate your group”</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Build a Corporate (group) Internal Decision Structure</a:t>
            </a:r>
          </a:p>
          <a:p>
            <a:pPr lvl="1"/>
            <a:r>
              <a:rPr lang="en-US" dirty="0" smtClean="0"/>
              <a:t>Finalize your goals</a:t>
            </a:r>
          </a:p>
          <a:p>
            <a:pPr lvl="1"/>
            <a:r>
              <a:rPr lang="en-US" dirty="0" smtClean="0"/>
              <a:t>Identify and test procedures that help to recognize actions of your group’s members as group actions</a:t>
            </a:r>
          </a:p>
          <a:p>
            <a:pPr lvl="1"/>
            <a:r>
              <a:rPr lang="en-US" dirty="0" smtClean="0"/>
              <a:t>Identify and distribute the roles that individuals are playing in your group</a:t>
            </a:r>
          </a:p>
          <a:p>
            <a:pPr lvl="1"/>
            <a:r>
              <a:rPr lang="en-US" dirty="0" smtClean="0"/>
              <a:t>How is your group organized?  How do you synthesize and subordinate individual actions and decisions into group actions and decisions?</a:t>
            </a:r>
          </a:p>
          <a:p>
            <a:pPr>
              <a:buNone/>
            </a:pPr>
            <a:endParaRPr lang="en-US" sz="1300" dirty="0" smtClean="0"/>
          </a:p>
          <a:p>
            <a:r>
              <a:rPr lang="en-US" dirty="0" smtClean="0"/>
              <a:t>Draw a picture of your group’s CID Structure</a:t>
            </a:r>
          </a:p>
          <a:p>
            <a:pPr lvl="1"/>
            <a:r>
              <a:rPr lang="en-US" dirty="0" smtClean="0"/>
              <a:t>Organize it as a flow chart from a class assignment to final group product</a:t>
            </a:r>
          </a:p>
          <a:p>
            <a:pPr lvl="1"/>
            <a:r>
              <a:rPr lang="en-US" dirty="0" smtClean="0"/>
              <a:t>How does your group collect disseminated knowledge and skill from your individual members?</a:t>
            </a:r>
          </a:p>
          <a:p>
            <a:pPr>
              <a:buNone/>
            </a:pPr>
            <a:endParaRPr lang="en-US" sz="1300" dirty="0" smtClean="0"/>
          </a:p>
          <a:p>
            <a:r>
              <a:rPr lang="en-US" dirty="0" smtClean="0"/>
              <a:t>What is the greatest challenge you have faced so far?</a:t>
            </a:r>
          </a:p>
          <a:p>
            <a:pPr lvl="1"/>
            <a:r>
              <a:rPr lang="en-US" dirty="0" smtClean="0"/>
              <a:t>What is your response?</a:t>
            </a:r>
          </a:p>
          <a:p>
            <a:pPr lvl="1"/>
            <a:r>
              <a:rPr lang="en-US" dirty="0" smtClean="0"/>
              <a:t>Have you kept your goals and procedures “in tact” as you have faced these?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Pirate Charter</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sz="4100" dirty="0" smtClean="0">
                <a:solidFill>
                  <a:schemeClr val="accent6">
                    <a:lumMod val="50000"/>
                  </a:schemeClr>
                </a:solidFill>
              </a:rPr>
              <a:t>Articles of Agreement</a:t>
            </a:r>
          </a:p>
          <a:p>
            <a:pPr lvl="1"/>
            <a:r>
              <a:rPr lang="en-US" dirty="0" smtClean="0"/>
              <a:t>Signed by each member of the pirate crew</a:t>
            </a:r>
          </a:p>
          <a:p>
            <a:pPr lvl="1"/>
            <a:r>
              <a:rPr lang="en-US" dirty="0" smtClean="0"/>
              <a:t>Outline the ship’s hierarchical structure</a:t>
            </a:r>
          </a:p>
          <a:p>
            <a:pPr lvl="1"/>
            <a:r>
              <a:rPr lang="en-US" dirty="0" smtClean="0"/>
              <a:t>Detail the different roles of the pirate community</a:t>
            </a:r>
          </a:p>
          <a:p>
            <a:pPr>
              <a:buNone/>
            </a:pPr>
            <a:endParaRPr lang="en-US" sz="1000" dirty="0"/>
          </a:p>
          <a:p>
            <a:r>
              <a:rPr lang="en-US" sz="4100" dirty="0" smtClean="0">
                <a:solidFill>
                  <a:schemeClr val="accent6">
                    <a:lumMod val="50000"/>
                  </a:schemeClr>
                </a:solidFill>
              </a:rPr>
              <a:t>Recruitment and Public Relations</a:t>
            </a:r>
          </a:p>
          <a:p>
            <a:pPr lvl="1"/>
            <a:r>
              <a:rPr lang="en-US" dirty="0" smtClean="0"/>
              <a:t>Democratic election of captain offered alternative to authoritarian captains of military and merchant marine</a:t>
            </a:r>
          </a:p>
          <a:p>
            <a:pPr lvl="1"/>
            <a:r>
              <a:rPr lang="en-US" dirty="0" smtClean="0"/>
              <a:t>Attempted to overcome anti-pirate propaganda and portray pirates more as responders to injustice than parasitic thieves. </a:t>
            </a:r>
            <a:endParaRPr lang="en-US" dirty="0"/>
          </a:p>
          <a:p>
            <a:endParaRPr lang="en-US" sz="1000" dirty="0" smtClean="0"/>
          </a:p>
          <a:p>
            <a:r>
              <a:rPr lang="en-US" dirty="0" smtClean="0"/>
              <a:t>Pirate crew, itself, plays the </a:t>
            </a:r>
            <a:r>
              <a:rPr lang="en-US" sz="3800" dirty="0" smtClean="0">
                <a:solidFill>
                  <a:schemeClr val="accent6">
                    <a:lumMod val="50000"/>
                  </a:schemeClr>
                </a:solidFill>
              </a:rPr>
              <a:t>role of directors </a:t>
            </a:r>
            <a:r>
              <a:rPr lang="en-US" dirty="0" smtClean="0"/>
              <a:t>of the pirate corporation when it holds an election of captain and quartermaster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dirty="0" smtClean="0"/>
              <a:t> Tentative Schedule</a:t>
            </a:r>
            <a:endParaRPr lang="en-US" dirty="0"/>
          </a:p>
        </p:txBody>
      </p:sp>
      <p:sp>
        <p:nvSpPr>
          <p:cNvPr id="3" name="Content Placeholder 2"/>
          <p:cNvSpPr>
            <a:spLocks noGrp="1"/>
          </p:cNvSpPr>
          <p:nvPr>
            <p:ph idx="1"/>
          </p:nvPr>
        </p:nvSpPr>
        <p:spPr>
          <a:xfrm>
            <a:off x="457200" y="838200"/>
            <a:ext cx="8229600" cy="5867400"/>
          </a:xfrm>
        </p:spPr>
        <p:txBody>
          <a:bodyPr>
            <a:normAutofit fontScale="62500" lnSpcReduction="20000"/>
          </a:bodyPr>
          <a:lstStyle/>
          <a:p>
            <a:r>
              <a:rPr lang="en-US" sz="3600" dirty="0" smtClean="0"/>
              <a:t>October and November</a:t>
            </a:r>
            <a:endParaRPr lang="en-US" dirty="0" smtClean="0"/>
          </a:p>
          <a:p>
            <a:pPr lvl="1"/>
            <a:r>
              <a:rPr lang="en-US" dirty="0" smtClean="0"/>
              <a:t>28—Introduce Corporate responsibility</a:t>
            </a:r>
          </a:p>
          <a:p>
            <a:pPr lvl="1"/>
            <a:r>
              <a:rPr lang="en-US" dirty="0" smtClean="0"/>
              <a:t>30—Groups prepare for town meeting</a:t>
            </a:r>
          </a:p>
          <a:p>
            <a:pPr lvl="1"/>
            <a:r>
              <a:rPr lang="en-US" dirty="0" smtClean="0"/>
              <a:t>1—Burger Man town meeting</a:t>
            </a:r>
          </a:p>
          <a:p>
            <a:pPr>
              <a:buNone/>
            </a:pPr>
            <a:endParaRPr lang="en-US" sz="1800" dirty="0"/>
          </a:p>
          <a:p>
            <a:r>
              <a:rPr lang="en-US" sz="3600" dirty="0" smtClean="0"/>
              <a:t>November</a:t>
            </a:r>
            <a:r>
              <a:rPr lang="en-US" dirty="0" smtClean="0"/>
              <a:t> </a:t>
            </a:r>
          </a:p>
          <a:p>
            <a:pPr lvl="1"/>
            <a:r>
              <a:rPr lang="en-US" dirty="0" smtClean="0"/>
              <a:t>4—Debrief Burger Man and Pirate-Corporate Analogy (Corporate Internal Decision Structures)</a:t>
            </a:r>
          </a:p>
          <a:p>
            <a:pPr lvl="1"/>
            <a:r>
              <a:rPr lang="en-US" dirty="0" smtClean="0"/>
              <a:t>6—Prisoner’s Dilemma (Cooperation versus Competition)</a:t>
            </a:r>
          </a:p>
          <a:p>
            <a:pPr lvl="1"/>
            <a:r>
              <a:rPr lang="en-US" dirty="0" smtClean="0"/>
              <a:t>8—Milgram and </a:t>
            </a:r>
            <a:r>
              <a:rPr lang="en-US" dirty="0" err="1" smtClean="0"/>
              <a:t>Zimbardo</a:t>
            </a:r>
            <a:r>
              <a:rPr lang="en-US" dirty="0" smtClean="0"/>
              <a:t> (How organizational environments constrain human action and identity)</a:t>
            </a:r>
            <a:endParaRPr lang="en-US" sz="3600" dirty="0" smtClean="0"/>
          </a:p>
          <a:p>
            <a:pPr lvl="1"/>
            <a:r>
              <a:rPr lang="en-US" dirty="0" smtClean="0"/>
              <a:t>13—Review for Exam</a:t>
            </a:r>
          </a:p>
          <a:p>
            <a:pPr lvl="1"/>
            <a:r>
              <a:rPr lang="en-US" dirty="0" smtClean="0"/>
              <a:t>15—Third Exam (Codes and Organizations)</a:t>
            </a:r>
          </a:p>
          <a:p>
            <a:pPr lvl="1"/>
            <a:r>
              <a:rPr lang="en-US" dirty="0" smtClean="0"/>
              <a:t>20—Hughes Case</a:t>
            </a:r>
          </a:p>
          <a:p>
            <a:pPr lvl="1"/>
            <a:r>
              <a:rPr lang="en-US" dirty="0" smtClean="0"/>
              <a:t>22—Group Preparation for Dramatic Rehearsals</a:t>
            </a:r>
          </a:p>
          <a:p>
            <a:pPr lvl="1"/>
            <a:r>
              <a:rPr lang="en-US" dirty="0" smtClean="0"/>
              <a:t>25—Dramatic Rehearsals (Acting, Storyboards, Reflections)</a:t>
            </a:r>
          </a:p>
          <a:p>
            <a:pPr lvl="1"/>
            <a:r>
              <a:rPr lang="en-US" dirty="0" smtClean="0"/>
              <a:t>27—Responsible Dissent (Exit, Voice, Loyalty)</a:t>
            </a:r>
          </a:p>
          <a:p>
            <a:pPr lvl="1"/>
            <a:endParaRPr lang="en-US" dirty="0" smtClean="0"/>
          </a:p>
          <a:p>
            <a:r>
              <a:rPr lang="en-US" dirty="0" smtClean="0"/>
              <a:t>December </a:t>
            </a:r>
          </a:p>
          <a:p>
            <a:pPr lvl="1"/>
            <a:r>
              <a:rPr lang="en-US" dirty="0" smtClean="0"/>
              <a:t>2—Class Evaluations/Group Self Evaluations/Hughes Storyboard  &amp; Reflections</a:t>
            </a:r>
          </a:p>
          <a:p>
            <a:pPr lvl="1"/>
            <a:r>
              <a:rPr lang="en-US" dirty="0" smtClean="0"/>
              <a:t>4—Class Evaluations/Group Self-Evaluations/Hughes Reflections &amp; Reflections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Pirate Decision Recognition Rules</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Majority vote by crew to elect captain and quartermaster</a:t>
            </a:r>
          </a:p>
          <a:p>
            <a:pPr lvl="1"/>
            <a:r>
              <a:rPr lang="en-US" dirty="0" smtClean="0"/>
              <a:t>Captain Roberts: “Every Man has a Vote in the Affairs of Moment; has equal Title to the fresh Provisions, or strong Liquors, at any Time seized, and may use them at Pleasure, unless a Scarcity make it necessary, for the Good of all, to vote a Retrenchment.” From </a:t>
            </a:r>
            <a:r>
              <a:rPr lang="en-US" dirty="0" err="1" smtClean="0"/>
              <a:t>Leeson</a:t>
            </a:r>
            <a:r>
              <a:rPr lang="en-US" dirty="0" smtClean="0"/>
              <a:t>, 62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solidFill>
                  <a:schemeClr val="accent6">
                    <a:lumMod val="50000"/>
                  </a:schemeClr>
                </a:solidFill>
              </a:rPr>
              <a:t>Pirate Roles</a:t>
            </a:r>
            <a:endParaRPr lang="en-US" dirty="0">
              <a:solidFill>
                <a:schemeClr val="accent6">
                  <a:lumMod val="50000"/>
                </a:schemeClr>
              </a:solidFill>
            </a:endParaRPr>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r>
              <a:rPr lang="en-US" dirty="0" smtClean="0">
                <a:solidFill>
                  <a:schemeClr val="accent6">
                    <a:lumMod val="50000"/>
                  </a:schemeClr>
                </a:solidFill>
              </a:rPr>
              <a:t>Directors</a:t>
            </a:r>
          </a:p>
          <a:p>
            <a:pPr lvl="1"/>
            <a:r>
              <a:rPr lang="en-US" dirty="0" smtClean="0"/>
              <a:t>By charter, members of crew become directors when they elect by vote the captain and quartermaster</a:t>
            </a:r>
          </a:p>
          <a:p>
            <a:pPr>
              <a:buNone/>
            </a:pPr>
            <a:endParaRPr lang="en-US" sz="1100" dirty="0"/>
          </a:p>
          <a:p>
            <a:r>
              <a:rPr lang="en-US" dirty="0" smtClean="0">
                <a:solidFill>
                  <a:schemeClr val="accent6">
                    <a:lumMod val="50000"/>
                  </a:schemeClr>
                </a:solidFill>
              </a:rPr>
              <a:t>Managers</a:t>
            </a:r>
          </a:p>
          <a:p>
            <a:pPr lvl="1"/>
            <a:r>
              <a:rPr lang="en-US" dirty="0" smtClean="0"/>
              <a:t>Captain and Quartermaster: Crew has to follow orders of captain when the ship is engaged in battle; otherwise, they can remove “managers” by vote (Something like the Business Judgment rule which allows stakeholders to sue managers)</a:t>
            </a:r>
          </a:p>
          <a:p>
            <a:pPr>
              <a:buNone/>
            </a:pPr>
            <a:endParaRPr lang="en-US" sz="1100" dirty="0"/>
          </a:p>
          <a:p>
            <a:r>
              <a:rPr lang="en-US" dirty="0" smtClean="0">
                <a:solidFill>
                  <a:schemeClr val="accent6">
                    <a:lumMod val="50000"/>
                  </a:schemeClr>
                </a:solidFill>
              </a:rPr>
              <a:t>Professional Crew </a:t>
            </a:r>
            <a:r>
              <a:rPr lang="en-US" dirty="0" smtClean="0"/>
              <a:t>(individuals with highly valued knowledge and skill)</a:t>
            </a:r>
          </a:p>
          <a:p>
            <a:pPr lvl="1"/>
            <a:r>
              <a:rPr lang="en-US" dirty="0" smtClean="0"/>
              <a:t>Surgeon, carpenter, caulker, </a:t>
            </a:r>
            <a:r>
              <a:rPr lang="en-US" dirty="0" err="1" smtClean="0"/>
              <a:t>armorer</a:t>
            </a:r>
            <a:r>
              <a:rPr lang="en-US" dirty="0" smtClean="0"/>
              <a:t>, musician</a:t>
            </a:r>
          </a:p>
          <a:p>
            <a:pPr lvl="1"/>
            <a:r>
              <a:rPr lang="en-US" dirty="0" smtClean="0"/>
              <a:t>“Ye ship’s surgeon shall have two hundred crowns for the maintenance of his medicine chest and he shall receive one part of the spoil.” (Custom of the Brothers of the Coast)</a:t>
            </a:r>
          </a:p>
          <a:p>
            <a:pPr lvl="1"/>
            <a:r>
              <a:rPr lang="en-US" dirty="0" smtClean="0"/>
              <a:t>Unskilled Crew</a:t>
            </a:r>
          </a:p>
          <a:p>
            <a:pPr lvl="1"/>
            <a:r>
              <a:rPr lang="en-US" dirty="0" smtClean="0"/>
              <a:t>Draftees (Kidnapped)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Pirate Flow Chart</a:t>
            </a:r>
            <a:endParaRPr lang="en-US" dirty="0">
              <a:solidFill>
                <a:schemeClr val="accent6">
                  <a:lumMod val="50000"/>
                </a:schemeClr>
              </a:solidFill>
            </a:endParaRPr>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Corporate Responsibility and Agency by Re-Description from CIDS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solidFill>
                  <a:srgbClr val="FF0000"/>
                </a:solidFill>
              </a:rPr>
              <a:t>CID Structure licenses (permits) a re-description of a human action as a corporate action if it can be directly related to all elements of the corporation’s Internal Decision Structure.</a:t>
            </a:r>
          </a:p>
          <a:p>
            <a:r>
              <a:rPr lang="en-US" dirty="0" smtClean="0"/>
              <a:t>Thus X (an action performed by an individual) can be re-described as Y (a corporate action) if…</a:t>
            </a:r>
          </a:p>
          <a:p>
            <a:pPr lvl="1"/>
            <a:r>
              <a:rPr lang="en-US" b="1" dirty="0" smtClean="0">
                <a:solidFill>
                  <a:schemeClr val="accent3">
                    <a:lumMod val="75000"/>
                  </a:schemeClr>
                </a:solidFill>
              </a:rPr>
              <a:t>It carries out a corporate policy as outlined in the charter, mission statement, or values statement</a:t>
            </a:r>
          </a:p>
          <a:p>
            <a:pPr lvl="1"/>
            <a:r>
              <a:rPr lang="en-US" b="1" dirty="0" smtClean="0">
                <a:solidFill>
                  <a:schemeClr val="accent3">
                    <a:lumMod val="75000"/>
                  </a:schemeClr>
                </a:solidFill>
              </a:rPr>
              <a:t>Takes place in accordance with a decision recognition rule</a:t>
            </a:r>
          </a:p>
          <a:p>
            <a:pPr lvl="1"/>
            <a:r>
              <a:rPr lang="en-US" b="1" dirty="0" smtClean="0">
                <a:solidFill>
                  <a:schemeClr val="accent3">
                    <a:lumMod val="75000"/>
                  </a:schemeClr>
                </a:solidFill>
              </a:rPr>
              <a:t>Is performed as a part of carrying out a corporate role</a:t>
            </a:r>
          </a:p>
          <a:p>
            <a:pPr lvl="1"/>
            <a:r>
              <a:rPr lang="en-US" b="1" dirty="0" smtClean="0">
                <a:solidFill>
                  <a:schemeClr val="accent3">
                    <a:lumMod val="75000"/>
                  </a:schemeClr>
                </a:solidFill>
              </a:rPr>
              <a:t>And this role has a clear and designated location in the corporate flow chart</a:t>
            </a:r>
            <a:endParaRPr lang="en-US"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Pirate World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Setting aside 200 crowns for the maintenance of the surgeon’s medicine chest…</a:t>
            </a:r>
          </a:p>
          <a:p>
            <a:pPr lvl="1"/>
            <a:r>
              <a:rPr lang="en-US" dirty="0" smtClean="0"/>
              <a:t>Contributes to the pirate ship’s overall objective of maintaining a healthy crew</a:t>
            </a:r>
          </a:p>
          <a:p>
            <a:pPr lvl="1"/>
            <a:r>
              <a:rPr lang="en-US" dirty="0" smtClean="0"/>
              <a:t>Conforms to a decision recognition rule spelled out in the pirate ship “Articles of Agreement”</a:t>
            </a:r>
          </a:p>
          <a:p>
            <a:pPr lvl="1"/>
            <a:r>
              <a:rPr lang="en-US" dirty="0" smtClean="0"/>
              <a:t>Carries out a role responsibility (It’s the quartermaster’s job who has the overall responsibility of distributing spoils)</a:t>
            </a:r>
          </a:p>
          <a:p>
            <a:pPr lvl="1"/>
            <a:r>
              <a:rPr lang="en-US" dirty="0" smtClean="0"/>
              <a:t>And the quartermaster role has a clearly designated place in the overall pirate ship hierarchy (Quartermaster is selected by the crew serving as directors, reports to the captain, etc.)</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Business</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r>
              <a:rPr lang="en-US" sz="3600" dirty="0" smtClean="0"/>
              <a:t>Arthur Andersen (consulting, not accounting) shred documents to </a:t>
            </a:r>
            <a:r>
              <a:rPr lang="en-US" sz="3600" dirty="0" err="1" smtClean="0"/>
              <a:t>coverup</a:t>
            </a:r>
            <a:r>
              <a:rPr lang="en-US" sz="3600" dirty="0" smtClean="0"/>
              <a:t> accounting irregularities with  Enron</a:t>
            </a:r>
          </a:p>
          <a:p>
            <a:r>
              <a:rPr lang="en-US" sz="3600" dirty="0" smtClean="0"/>
              <a:t>AA charter (any corporate charter) stipulates that illegal activities are ultra </a:t>
            </a:r>
            <a:r>
              <a:rPr lang="en-US" sz="3600" dirty="0" err="1" smtClean="0"/>
              <a:t>vires</a:t>
            </a:r>
            <a:r>
              <a:rPr lang="en-US" sz="3600" dirty="0" smtClean="0"/>
              <a:t> (beyond the power of the corporation)</a:t>
            </a:r>
          </a:p>
          <a:p>
            <a:pPr lvl="1"/>
            <a:r>
              <a:rPr lang="en-US" sz="3200" dirty="0" smtClean="0"/>
              <a:t>So blame our employees who were acting alone without corporate sanction or authority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Arthur Andersen continued</a:t>
            </a:r>
            <a:endParaRPr lang="en-US" dirty="0"/>
          </a:p>
        </p:txBody>
      </p:sp>
      <p:sp>
        <p:nvSpPr>
          <p:cNvPr id="3" name="Content Placeholder 2"/>
          <p:cNvSpPr>
            <a:spLocks noGrp="1"/>
          </p:cNvSpPr>
          <p:nvPr>
            <p:ph idx="1"/>
          </p:nvPr>
        </p:nvSpPr>
        <p:spPr>
          <a:xfrm>
            <a:off x="457200" y="1371600"/>
            <a:ext cx="8229600" cy="5257800"/>
          </a:xfrm>
        </p:spPr>
        <p:txBody>
          <a:bodyPr>
            <a:normAutofit/>
          </a:bodyPr>
          <a:lstStyle/>
          <a:p>
            <a:r>
              <a:rPr lang="en-US" sz="3600" dirty="0" smtClean="0"/>
              <a:t>Nevertheless the U.S. prosecutor decided to prosecute AA to the fullest extent of the law</a:t>
            </a:r>
          </a:p>
          <a:p>
            <a:pPr lvl="1"/>
            <a:r>
              <a:rPr lang="en-US" sz="3200" dirty="0" smtClean="0"/>
              <a:t>Their actions, for a time, benefitted the corporation</a:t>
            </a:r>
          </a:p>
          <a:p>
            <a:pPr lvl="1"/>
            <a:r>
              <a:rPr lang="en-US" sz="3200" dirty="0" smtClean="0"/>
              <a:t>Supervisors did not stop them (=implied powers)</a:t>
            </a:r>
          </a:p>
          <a:p>
            <a:r>
              <a:rPr lang="en-US" sz="3600" dirty="0" smtClean="0"/>
              <a:t>AA no longer exists</a:t>
            </a:r>
          </a:p>
          <a:p>
            <a:pPr lvl="1"/>
            <a:r>
              <a:rPr lang="en-US" sz="3200" dirty="0" smtClean="0"/>
              <a:t>Corporate death sentence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Organizational Environment</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Enables</a:t>
            </a:r>
          </a:p>
          <a:p>
            <a:pPr lvl="1"/>
            <a:r>
              <a:rPr lang="en-US" dirty="0" smtClean="0"/>
              <a:t>Distributes risk</a:t>
            </a:r>
          </a:p>
          <a:p>
            <a:pPr lvl="1"/>
            <a:r>
              <a:rPr lang="en-US" dirty="0" smtClean="0"/>
              <a:t>Carries out complex ventures</a:t>
            </a:r>
          </a:p>
          <a:p>
            <a:pPr lvl="1"/>
            <a:r>
              <a:rPr lang="en-US" dirty="0" smtClean="0"/>
              <a:t>Pools capital, expertise, and human resources</a:t>
            </a:r>
          </a:p>
          <a:p>
            <a:pPr>
              <a:buNone/>
            </a:pPr>
            <a:endParaRPr lang="en-US" sz="1100" dirty="0" smtClean="0"/>
          </a:p>
          <a:p>
            <a:r>
              <a:rPr lang="en-US" dirty="0" smtClean="0"/>
              <a:t>Constrains</a:t>
            </a:r>
          </a:p>
          <a:p>
            <a:pPr lvl="1"/>
            <a:r>
              <a:rPr lang="en-US" dirty="0" smtClean="0"/>
              <a:t>Roles become a part of our identity</a:t>
            </a:r>
          </a:p>
          <a:p>
            <a:pPr lvl="2"/>
            <a:r>
              <a:rPr lang="en-US" dirty="0" smtClean="0"/>
              <a:t>No long act for self but for organization</a:t>
            </a:r>
          </a:p>
          <a:p>
            <a:pPr lvl="1"/>
            <a:r>
              <a:rPr lang="en-US" dirty="0" smtClean="0"/>
              <a:t>Roles set boundaries for what we can do from within role (Teacher can’t sell insurance to students)</a:t>
            </a:r>
          </a:p>
          <a:p>
            <a:pPr lvl="1"/>
            <a:r>
              <a:rPr lang="en-US" dirty="0" smtClean="0"/>
              <a:t>Roles conflict with one another</a:t>
            </a:r>
          </a:p>
          <a:p>
            <a:pPr lvl="1"/>
            <a:r>
              <a:rPr lang="en-US" dirty="0" smtClean="0"/>
              <a:t>Roles can be wrong or evil (The “morality of the role”)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Finance-Driven Companies</a:t>
            </a:r>
            <a:endParaRPr lang="en-US" dirty="0"/>
          </a:p>
        </p:txBody>
      </p:sp>
      <p:sp>
        <p:nvSpPr>
          <p:cNvPr id="3" name="Content Placeholder 2"/>
          <p:cNvSpPr>
            <a:spLocks noGrp="1"/>
          </p:cNvSpPr>
          <p:nvPr>
            <p:ph idx="1"/>
          </p:nvPr>
        </p:nvSpPr>
        <p:spPr/>
        <p:txBody>
          <a:bodyPr>
            <a:normAutofit lnSpcReduction="10000"/>
          </a:bodyPr>
          <a:lstStyle/>
          <a:p>
            <a:r>
              <a:rPr lang="en-US" dirty="0" smtClean="0"/>
              <a:t>Managers (line role) make decisions while professionals (staff role) provide information</a:t>
            </a:r>
          </a:p>
          <a:p>
            <a:r>
              <a:rPr lang="en-US" dirty="0" smtClean="0"/>
              <a:t>Ethical values are side constraints to the pursuit of financial value</a:t>
            </a:r>
          </a:p>
          <a:p>
            <a:r>
              <a:rPr lang="en-US" dirty="0" smtClean="0"/>
              <a:t>Praise goes up while blame goes down the corporate hierarchy</a:t>
            </a:r>
          </a:p>
          <a:p>
            <a:r>
              <a:rPr lang="en-US" dirty="0" smtClean="0"/>
              <a:t>Employees generally withhold bad news from supervisors</a:t>
            </a:r>
          </a:p>
          <a:p>
            <a:r>
              <a:rPr lang="en-US" dirty="0" smtClean="0"/>
              <a:t>DPOs are considered to be breaches of loyalty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Driven Companies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Managers make final decisions but professional employees are expected to advocate for ethical and professional standards</a:t>
            </a:r>
          </a:p>
          <a:p>
            <a:r>
              <a:rPr lang="en-US" dirty="0" smtClean="0"/>
              <a:t>Customer satisfaction trumps ethical considerations when the two conflict; ethical values are still side constraints but closer to center</a:t>
            </a:r>
          </a:p>
          <a:p>
            <a:r>
              <a:rPr lang="en-US" dirty="0" smtClean="0"/>
              <a:t>Professional employees can be blamed for failing to raise ethical and technical issues</a:t>
            </a:r>
          </a:p>
          <a:p>
            <a:r>
              <a:rPr lang="en-US" dirty="0" smtClean="0"/>
              <a:t>Bad news is no longer withheld</a:t>
            </a:r>
          </a:p>
          <a:p>
            <a:r>
              <a:rPr lang="en-US" dirty="0" smtClean="0"/>
              <a:t>Dissent (Bad News) is a part of role responsibility rather than disloyalty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Terms from History of Corporation</a:t>
            </a:r>
            <a:endParaRPr lang="en-US" dirty="0"/>
          </a:p>
        </p:txBody>
      </p:sp>
      <p:sp>
        <p:nvSpPr>
          <p:cNvPr id="3" name="Content Placeholder 2"/>
          <p:cNvSpPr>
            <a:spLocks noGrp="1"/>
          </p:cNvSpPr>
          <p:nvPr>
            <p:ph idx="1"/>
          </p:nvPr>
        </p:nvSpPr>
        <p:spPr>
          <a:xfrm>
            <a:off x="457200" y="1219200"/>
            <a:ext cx="8229600" cy="5486400"/>
          </a:xfrm>
        </p:spPr>
        <p:txBody>
          <a:bodyPr>
            <a:normAutofit fontScale="62500" lnSpcReduction="20000"/>
          </a:bodyPr>
          <a:lstStyle/>
          <a:p>
            <a:r>
              <a:rPr lang="en-US" dirty="0" smtClean="0">
                <a:solidFill>
                  <a:srgbClr val="FF0000"/>
                </a:solidFill>
              </a:rPr>
              <a:t>Property</a:t>
            </a:r>
          </a:p>
          <a:p>
            <a:pPr lvl="1"/>
            <a:r>
              <a:rPr lang="en-US" dirty="0" smtClean="0"/>
              <a:t>Des </a:t>
            </a:r>
            <a:r>
              <a:rPr lang="en-US" dirty="0" err="1" smtClean="0"/>
              <a:t>Jardins</a:t>
            </a:r>
            <a:r>
              <a:rPr lang="en-US" dirty="0" smtClean="0"/>
              <a:t> (a business ethicist) characterizes property, not as a single right, but as a “bundle of associated rights.”  These include the right to “possess, control, use, benefit from, dispose of, and exclude others” from one’s property</a:t>
            </a:r>
          </a:p>
          <a:p>
            <a:r>
              <a:rPr lang="en-US" dirty="0" smtClean="0">
                <a:solidFill>
                  <a:srgbClr val="FF0000"/>
                </a:solidFill>
              </a:rPr>
              <a:t>Ultra </a:t>
            </a:r>
            <a:r>
              <a:rPr lang="en-US" dirty="0" err="1" smtClean="0">
                <a:solidFill>
                  <a:srgbClr val="FF0000"/>
                </a:solidFill>
              </a:rPr>
              <a:t>Vires</a:t>
            </a:r>
            <a:endParaRPr lang="en-US" dirty="0" smtClean="0">
              <a:solidFill>
                <a:srgbClr val="FF0000"/>
              </a:solidFill>
            </a:endParaRPr>
          </a:p>
          <a:p>
            <a:pPr lvl="1"/>
            <a:r>
              <a:rPr lang="en-US" dirty="0" smtClean="0"/>
              <a:t>Literally “beyond the power”.  If a corporate charter designates something as “ultra </a:t>
            </a:r>
            <a:r>
              <a:rPr lang="en-US" dirty="0" err="1" smtClean="0"/>
              <a:t>vires</a:t>
            </a:r>
            <a:r>
              <a:rPr lang="en-US" dirty="0" smtClean="0"/>
              <a:t>” in relation to the corporation, it literally means that this action goes beyond the legitimate powers of the corporation.</a:t>
            </a:r>
          </a:p>
          <a:p>
            <a:r>
              <a:rPr lang="en-US" dirty="0" smtClean="0">
                <a:solidFill>
                  <a:srgbClr val="FF0000"/>
                </a:solidFill>
              </a:rPr>
              <a:t>Implied Powers</a:t>
            </a:r>
          </a:p>
          <a:p>
            <a:pPr lvl="1"/>
            <a:r>
              <a:rPr lang="en-US" dirty="0" smtClean="0"/>
              <a:t>If a company knows of an activity (or should know of it) and still permits the activity to continue, then its consent is implied and the power to perform the action implied.</a:t>
            </a:r>
          </a:p>
          <a:p>
            <a:r>
              <a:rPr lang="en-US" dirty="0" smtClean="0">
                <a:solidFill>
                  <a:srgbClr val="FF0000"/>
                </a:solidFill>
              </a:rPr>
              <a:t>Joint stock company</a:t>
            </a:r>
          </a:p>
          <a:p>
            <a:pPr lvl="1"/>
            <a:r>
              <a:rPr lang="en-US" dirty="0" smtClean="0"/>
              <a:t>17</a:t>
            </a:r>
            <a:r>
              <a:rPr lang="en-US" baseline="30000" dirty="0" smtClean="0"/>
              <a:t>th</a:t>
            </a:r>
            <a:r>
              <a:rPr lang="en-US" dirty="0" smtClean="0"/>
              <a:t> and 18</a:t>
            </a:r>
            <a:r>
              <a:rPr lang="en-US" baseline="30000" dirty="0" smtClean="0"/>
              <a:t>th</a:t>
            </a:r>
            <a:r>
              <a:rPr lang="en-US" dirty="0" smtClean="0"/>
              <a:t> centuries in Great Britain.  Companies were formed to carry out  complex business activities.  Investors put their money into the venture and managers oversaw the activities.  Joint Stock Companies produced problems because of unlimited liability</a:t>
            </a:r>
          </a:p>
          <a:p>
            <a:r>
              <a:rPr lang="en-US" dirty="0" smtClean="0">
                <a:solidFill>
                  <a:srgbClr val="FF0000"/>
                </a:solidFill>
              </a:rPr>
              <a:t>Corporate shield</a:t>
            </a:r>
          </a:p>
          <a:p>
            <a:pPr lvl="1"/>
            <a:r>
              <a:rPr lang="en-US" dirty="0" smtClean="0"/>
              <a:t>The corporate shield protects investors by distributing financial risk.  Investor liability limited to amount of investment.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Driven Companies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Decisions made in interdisciplinary teams where all have equal participation (emphasis on reaching consensus)</a:t>
            </a:r>
          </a:p>
          <a:p>
            <a:r>
              <a:rPr lang="en-US" dirty="0" smtClean="0"/>
              <a:t>Ethical values are central</a:t>
            </a:r>
          </a:p>
          <a:p>
            <a:r>
              <a:rPr lang="en-US" dirty="0" smtClean="0"/>
              <a:t>Ethical advocacy no longer necessary; rather professionals provide effective means to realize ethical ends</a:t>
            </a:r>
          </a:p>
          <a:p>
            <a:r>
              <a:rPr lang="en-US" dirty="0" smtClean="0"/>
              <a:t>Bad news not withheld</a:t>
            </a:r>
          </a:p>
          <a:p>
            <a:r>
              <a:rPr lang="en-US" dirty="0" smtClean="0"/>
              <a:t>Dissent dissolves into lack of consensus which is met by more discussion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How the organization constrains the individual</a:t>
            </a:r>
            <a:endParaRPr lang="en-US" dirty="0"/>
          </a:p>
        </p:txBody>
      </p:sp>
      <p:sp>
        <p:nvSpPr>
          <p:cNvPr id="5" name="Subtitle 4"/>
          <p:cNvSpPr>
            <a:spLocks noGrp="1"/>
          </p:cNvSpPr>
          <p:nvPr>
            <p:ph type="subTitle" idx="1"/>
          </p:nvPr>
        </p:nvSpPr>
        <p:spPr/>
        <p:txBody>
          <a:bodyPr/>
          <a:lstStyle/>
          <a:p>
            <a:r>
              <a:rPr lang="en-US" dirty="0" err="1" smtClean="0"/>
              <a:t>Milgram</a:t>
            </a:r>
            <a:r>
              <a:rPr lang="en-US" dirty="0" smtClean="0"/>
              <a:t> </a:t>
            </a:r>
            <a:r>
              <a:rPr lang="en-US" dirty="0" smtClean="0"/>
              <a:t>and authority</a:t>
            </a:r>
          </a:p>
          <a:p>
            <a:r>
              <a:rPr lang="en-US" dirty="0" err="1" smtClean="0"/>
              <a:t>Zimbardo’s</a:t>
            </a:r>
            <a:r>
              <a:rPr lang="en-US" dirty="0" smtClean="0"/>
              <a:t> Prison Experiments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Milgram</a:t>
            </a:r>
            <a:r>
              <a:rPr lang="en-US" dirty="0" smtClean="0"/>
              <a:t> Experiments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How much of an electric shock would experimental subjects give on the basis of authority?</a:t>
            </a:r>
          </a:p>
          <a:p>
            <a:endParaRPr lang="en-US" dirty="0" smtClean="0"/>
          </a:p>
          <a:p>
            <a:r>
              <a:rPr lang="en-US" dirty="0" smtClean="0"/>
              <a:t>Many gave what they thought was a lethal shock on the basis of the authority of the “scientist”</a:t>
            </a:r>
          </a:p>
          <a:p>
            <a:endParaRPr lang="en-US" dirty="0" smtClean="0"/>
          </a:p>
          <a:p>
            <a:r>
              <a:rPr lang="en-US" dirty="0" smtClean="0"/>
              <a:t>But they evidenced conflict</a:t>
            </a:r>
          </a:p>
          <a:p>
            <a:pPr lvl="1"/>
            <a:r>
              <a:rPr lang="en-US" dirty="0" smtClean="0"/>
              <a:t>Acting on their own, they wouldn’t have done it</a:t>
            </a:r>
          </a:p>
          <a:p>
            <a:pPr lvl="1"/>
            <a:r>
              <a:rPr lang="en-US" dirty="0" smtClean="0"/>
              <a:t>But they were playing the role of “teacher” in the experiment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Zimbardo</a:t>
            </a:r>
            <a:r>
              <a:rPr lang="en-US" dirty="0" smtClean="0"/>
              <a:t> Prison Experiments</a:t>
            </a:r>
            <a:endParaRPr lang="en-US" dirty="0"/>
          </a:p>
        </p:txBody>
      </p:sp>
      <p:sp>
        <p:nvSpPr>
          <p:cNvPr id="3" name="Content Placeholder 2"/>
          <p:cNvSpPr>
            <a:spLocks noGrp="1"/>
          </p:cNvSpPr>
          <p:nvPr>
            <p:ph idx="1"/>
          </p:nvPr>
        </p:nvSpPr>
        <p:spPr/>
        <p:txBody>
          <a:bodyPr/>
          <a:lstStyle/>
          <a:p>
            <a:r>
              <a:rPr lang="en-US" dirty="0" smtClean="0"/>
              <a:t>Stanford University students role play as prisoners and prison guards in experiment carried out in 1970s</a:t>
            </a:r>
          </a:p>
          <a:p>
            <a:r>
              <a:rPr lang="en-US" dirty="0" smtClean="0"/>
              <a:t>Prisoners lose their personal identities and become “prisoners” and numbers</a:t>
            </a:r>
          </a:p>
          <a:p>
            <a:r>
              <a:rPr lang="en-US" dirty="0" smtClean="0"/>
              <a:t>Guards become sadistic and become psychologically and physically abusive</a:t>
            </a:r>
          </a:p>
          <a:p>
            <a:r>
              <a:rPr lang="en-US" dirty="0" smtClean="0"/>
              <a:t>The roles we play can take over our identities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Counter Activities</a:t>
            </a:r>
            <a:endParaRPr lang="en-US" dirty="0"/>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r>
              <a:rPr lang="en-US" dirty="0" smtClean="0"/>
              <a:t>Ten-Step Program advocated by </a:t>
            </a:r>
            <a:r>
              <a:rPr lang="en-US" dirty="0" err="1" smtClean="0"/>
              <a:t>Zimbardo</a:t>
            </a:r>
            <a:r>
              <a:rPr lang="en-US" dirty="0" smtClean="0"/>
              <a:t> in the </a:t>
            </a:r>
            <a:r>
              <a:rPr lang="en-US" i="1" dirty="0" smtClean="0"/>
              <a:t>Lucifer Effect</a:t>
            </a:r>
            <a:r>
              <a:rPr lang="en-US" dirty="0" smtClean="0"/>
              <a:t> (453-4)</a:t>
            </a:r>
          </a:p>
          <a:p>
            <a:pPr lvl="1"/>
            <a:r>
              <a:rPr lang="en-US" dirty="0" smtClean="0"/>
              <a:t>I am responsible</a:t>
            </a:r>
          </a:p>
          <a:p>
            <a:pPr lvl="1"/>
            <a:r>
              <a:rPr lang="en-US" dirty="0" smtClean="0"/>
              <a:t>I will assert my unique identity</a:t>
            </a:r>
          </a:p>
          <a:p>
            <a:pPr lvl="1"/>
            <a:r>
              <a:rPr lang="en-US" dirty="0" smtClean="0"/>
              <a:t>I respect just authority but rebel against unjust authority</a:t>
            </a:r>
          </a:p>
          <a:p>
            <a:pPr lvl="1"/>
            <a:r>
              <a:rPr lang="en-US" dirty="0" smtClean="0"/>
              <a:t>I will not sacrifice personal or civic freedoms for the illusion of security</a:t>
            </a:r>
          </a:p>
          <a:p>
            <a:r>
              <a:rPr lang="en-US" dirty="0" smtClean="0"/>
              <a:t>When </a:t>
            </a:r>
            <a:r>
              <a:rPr lang="en-US" dirty="0" err="1" smtClean="0"/>
              <a:t>Milgram</a:t>
            </a:r>
            <a:r>
              <a:rPr lang="en-US" dirty="0" smtClean="0"/>
              <a:t> said, “You have no choice but to continue with the experiment…” </a:t>
            </a:r>
          </a:p>
          <a:p>
            <a:pPr lvl="1"/>
            <a:r>
              <a:rPr lang="en-US" dirty="0" smtClean="0"/>
              <a:t>Jan </a:t>
            </a:r>
            <a:r>
              <a:rPr lang="en-US" dirty="0" err="1" smtClean="0"/>
              <a:t>Rensaleer</a:t>
            </a:r>
            <a:r>
              <a:rPr lang="en-US" dirty="0" smtClean="0"/>
              <a:t>: “I came here on my own free will”</a:t>
            </a:r>
          </a:p>
          <a:p>
            <a:pPr lvl="1"/>
            <a:r>
              <a:rPr lang="en-US" dirty="0" smtClean="0"/>
              <a:t>Gretchen Brandt: “I think we are here on our own free </a:t>
            </a:r>
            <a:r>
              <a:rPr lang="en-US" dirty="0" smtClean="0"/>
              <a:t>will</a:t>
            </a:r>
          </a:p>
          <a:p>
            <a:pPr lvl="1"/>
            <a:r>
              <a:rPr lang="en-US" dirty="0" smtClean="0"/>
              <a:t>“Perhaps we have seen too much pain”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Corporate Control through Punishment</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Fining doesn’t work</a:t>
            </a:r>
          </a:p>
          <a:p>
            <a:pPr lvl="1"/>
            <a:r>
              <a:rPr lang="en-US" dirty="0" smtClean="0"/>
              <a:t>Deterrence is a function of risk of getting caught times the gain of breaking the law</a:t>
            </a:r>
          </a:p>
          <a:p>
            <a:pPr lvl="1"/>
            <a:r>
              <a:rPr lang="en-US" dirty="0" smtClean="0"/>
              <a:t>Frequently, to deter the fine must be more than the worth of the corporation</a:t>
            </a:r>
          </a:p>
          <a:p>
            <a:pPr lvl="1"/>
            <a:endParaRPr lang="en-US" dirty="0" smtClean="0"/>
          </a:p>
          <a:p>
            <a:r>
              <a:rPr lang="en-US" dirty="0" smtClean="0"/>
              <a:t>Stock dilution gets beyond the deterrence trap by tapping into the future earnings of the corporation</a:t>
            </a:r>
          </a:p>
          <a:p>
            <a:endParaRPr lang="en-US" dirty="0" smtClean="0"/>
          </a:p>
          <a:p>
            <a:r>
              <a:rPr lang="en-US" dirty="0" smtClean="0"/>
              <a:t>But corporations do wrong not just in pursuit of financial values</a:t>
            </a:r>
          </a:p>
          <a:p>
            <a:pPr lvl="1"/>
            <a:r>
              <a:rPr lang="en-US" dirty="0" smtClean="0"/>
              <a:t>Sub-group power plays</a:t>
            </a:r>
          </a:p>
          <a:p>
            <a:pPr lvl="1"/>
            <a:r>
              <a:rPr lang="en-US" dirty="0" smtClean="0"/>
              <a:t>Individuals who go maverick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Punishment criteria (Table in Module)</a:t>
            </a:r>
            <a:endParaRPr lang="en-US" dirty="0"/>
          </a:p>
        </p:txBody>
      </p:sp>
      <p:sp>
        <p:nvSpPr>
          <p:cNvPr id="3" name="Content Placeholder 2"/>
          <p:cNvSpPr>
            <a:spLocks noGrp="1"/>
          </p:cNvSpPr>
          <p:nvPr>
            <p:ph idx="1"/>
          </p:nvPr>
        </p:nvSpPr>
        <p:spPr>
          <a:xfrm>
            <a:off x="457200" y="1295400"/>
            <a:ext cx="8229600" cy="5334000"/>
          </a:xfrm>
        </p:spPr>
        <p:txBody>
          <a:bodyPr>
            <a:normAutofit fontScale="70000" lnSpcReduction="20000"/>
          </a:bodyPr>
          <a:lstStyle/>
          <a:p>
            <a:r>
              <a:rPr lang="en-US" dirty="0" smtClean="0"/>
              <a:t>Go after the CEO</a:t>
            </a:r>
          </a:p>
          <a:p>
            <a:pPr lvl="1"/>
            <a:r>
              <a:rPr lang="en-US" dirty="0" smtClean="0"/>
              <a:t>But the corporation functions as a shield (See, hear, speak no evil defense)</a:t>
            </a:r>
          </a:p>
          <a:p>
            <a:r>
              <a:rPr lang="en-US" dirty="0" smtClean="0"/>
              <a:t>Target </a:t>
            </a:r>
            <a:r>
              <a:rPr lang="en-US" dirty="0" smtClean="0"/>
              <a:t>of the Punishment</a:t>
            </a:r>
          </a:p>
          <a:p>
            <a:pPr lvl="1"/>
            <a:r>
              <a:rPr lang="en-US" dirty="0" smtClean="0"/>
              <a:t>Financial and Non-financial values (like reputation)</a:t>
            </a:r>
          </a:p>
          <a:p>
            <a:r>
              <a:rPr lang="en-US" dirty="0" smtClean="0"/>
              <a:t>Does </a:t>
            </a:r>
            <a:r>
              <a:rPr lang="en-US" dirty="0" smtClean="0"/>
              <a:t>the punishment deter (i.e., get around the “Deterrence Trap”)? </a:t>
            </a:r>
          </a:p>
          <a:p>
            <a:pPr lvl="1"/>
            <a:r>
              <a:rPr lang="en-US" dirty="0" smtClean="0"/>
              <a:t>Deterrence is a function of risk times gain</a:t>
            </a:r>
          </a:p>
          <a:p>
            <a:pPr lvl="1"/>
            <a:r>
              <a:rPr lang="en-US" dirty="0" smtClean="0"/>
              <a:t>Deterrence could require setting find beyond worth of corporation</a:t>
            </a:r>
            <a:endParaRPr lang="en-US" dirty="0" smtClean="0"/>
          </a:p>
          <a:p>
            <a:pPr lvl="1"/>
            <a:r>
              <a:rPr lang="en-US" dirty="0" smtClean="0"/>
              <a:t>Stock </a:t>
            </a:r>
            <a:r>
              <a:rPr lang="en-US" dirty="0" smtClean="0"/>
              <a:t>Dilution does because it taps into future earnings of the </a:t>
            </a:r>
            <a:r>
              <a:rPr lang="en-US" dirty="0" smtClean="0"/>
              <a:t>company</a:t>
            </a:r>
            <a:endParaRPr lang="en-US" dirty="0" smtClean="0"/>
          </a:p>
          <a:p>
            <a:r>
              <a:rPr lang="en-US" dirty="0" smtClean="0"/>
              <a:t>Does </a:t>
            </a:r>
            <a:r>
              <a:rPr lang="en-US" dirty="0" smtClean="0"/>
              <a:t>the punishment address non-financial values?</a:t>
            </a:r>
          </a:p>
          <a:p>
            <a:pPr lvl="1"/>
            <a:r>
              <a:rPr lang="en-US" dirty="0" smtClean="0"/>
              <a:t>Sub-group conflicts may lead to corporate wrongdoing</a:t>
            </a:r>
          </a:p>
          <a:p>
            <a:r>
              <a:rPr lang="en-US" dirty="0" smtClean="0"/>
              <a:t>Does punish lead corporation to change itself or is change imposed from the outside?</a:t>
            </a:r>
          </a:p>
          <a:p>
            <a:pPr lvl="1"/>
            <a:r>
              <a:rPr lang="en-US" dirty="0" smtClean="0"/>
              <a:t>Court ordered adverse publicity or “shaming” the corporation</a:t>
            </a:r>
          </a:p>
          <a:p>
            <a:pPr lvl="1"/>
            <a:r>
              <a:rPr lang="en-US" dirty="0" smtClean="0"/>
              <a:t>Probationary Orders </a:t>
            </a: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Punishment criteria (Table in Module)</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Does the punishment encourage a responsive adjustment?</a:t>
            </a:r>
          </a:p>
          <a:p>
            <a:pPr lvl="1"/>
            <a:r>
              <a:rPr lang="en-US" dirty="0" smtClean="0"/>
              <a:t>Federal Sentencing guidelines require proof of the corporation’s having taken preventive measures (social and legal audits)</a:t>
            </a:r>
          </a:p>
          <a:p>
            <a:pPr lvl="1"/>
            <a:r>
              <a:rPr lang="en-US" dirty="0" smtClean="0"/>
              <a:t>Does the punishment encourage a company to “change its ways” to avoid repeating the wrongdoing?</a:t>
            </a:r>
          </a:p>
          <a:p>
            <a:pPr>
              <a:buNone/>
            </a:pPr>
            <a:endParaRPr lang="en-US" sz="900" dirty="0" smtClean="0"/>
          </a:p>
          <a:p>
            <a:r>
              <a:rPr lang="en-US" dirty="0" smtClean="0"/>
              <a:t>Does the punishment interfere with corporate autonomy (=corporate black box)</a:t>
            </a:r>
          </a:p>
          <a:p>
            <a:pPr lvl="1"/>
            <a:r>
              <a:rPr lang="en-US" dirty="0" smtClean="0"/>
              <a:t>Stone argues that probationary orders that mandate changes in  CIDS are necessary for habitual offenders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dirty="0" smtClean="0"/>
              <a:t> Tentative Schedule</a:t>
            </a:r>
            <a:endParaRPr lang="en-US" dirty="0"/>
          </a:p>
        </p:txBody>
      </p:sp>
      <p:sp>
        <p:nvSpPr>
          <p:cNvPr id="3" name="Content Placeholder 2"/>
          <p:cNvSpPr>
            <a:spLocks noGrp="1"/>
          </p:cNvSpPr>
          <p:nvPr>
            <p:ph idx="1"/>
          </p:nvPr>
        </p:nvSpPr>
        <p:spPr>
          <a:xfrm>
            <a:off x="457200" y="838200"/>
            <a:ext cx="8229600" cy="5867400"/>
          </a:xfrm>
        </p:spPr>
        <p:txBody>
          <a:bodyPr>
            <a:normAutofit fontScale="62500" lnSpcReduction="20000"/>
          </a:bodyPr>
          <a:lstStyle/>
          <a:p>
            <a:r>
              <a:rPr lang="en-US" sz="3600" dirty="0" smtClean="0"/>
              <a:t>October and November</a:t>
            </a:r>
            <a:endParaRPr lang="en-US" dirty="0" smtClean="0"/>
          </a:p>
          <a:p>
            <a:pPr lvl="1"/>
            <a:r>
              <a:rPr lang="en-US" dirty="0" smtClean="0"/>
              <a:t>28—Introduce Corporate responsibility</a:t>
            </a:r>
          </a:p>
          <a:p>
            <a:pPr lvl="1"/>
            <a:r>
              <a:rPr lang="en-US" dirty="0" smtClean="0"/>
              <a:t>30—Groups prepare for town meeting</a:t>
            </a:r>
          </a:p>
          <a:p>
            <a:pPr lvl="1"/>
            <a:r>
              <a:rPr lang="en-US" dirty="0" smtClean="0"/>
              <a:t>1—Burger Man town meeting</a:t>
            </a:r>
          </a:p>
          <a:p>
            <a:pPr>
              <a:buNone/>
            </a:pPr>
            <a:endParaRPr lang="en-US" sz="1800" dirty="0"/>
          </a:p>
          <a:p>
            <a:r>
              <a:rPr lang="en-US" sz="3600" dirty="0" smtClean="0"/>
              <a:t>November</a:t>
            </a:r>
            <a:r>
              <a:rPr lang="en-US" dirty="0" smtClean="0"/>
              <a:t> </a:t>
            </a:r>
          </a:p>
          <a:p>
            <a:pPr lvl="1"/>
            <a:r>
              <a:rPr lang="en-US" dirty="0" smtClean="0"/>
              <a:t>4—Debrief Burger Man and Pirate-Corporate Analogy (Corporate Internal Decision Structures)</a:t>
            </a:r>
          </a:p>
          <a:p>
            <a:pPr lvl="1"/>
            <a:r>
              <a:rPr lang="en-US" dirty="0" smtClean="0"/>
              <a:t>6—Prisoner’s Dilemma (Cooperation versus Competition)</a:t>
            </a:r>
          </a:p>
          <a:p>
            <a:pPr lvl="1"/>
            <a:r>
              <a:rPr lang="en-US" dirty="0" smtClean="0"/>
              <a:t>8—Milgram and </a:t>
            </a:r>
            <a:r>
              <a:rPr lang="en-US" dirty="0" err="1" smtClean="0"/>
              <a:t>Zimbardo</a:t>
            </a:r>
            <a:r>
              <a:rPr lang="en-US" dirty="0" smtClean="0"/>
              <a:t> (How organizational environments constrain human action and identity)</a:t>
            </a:r>
            <a:endParaRPr lang="en-US" sz="3600" dirty="0" smtClean="0"/>
          </a:p>
          <a:p>
            <a:pPr lvl="1"/>
            <a:r>
              <a:rPr lang="en-US" dirty="0" smtClean="0"/>
              <a:t>13—Review for Exam</a:t>
            </a:r>
          </a:p>
          <a:p>
            <a:pPr lvl="1"/>
            <a:r>
              <a:rPr lang="en-US" dirty="0" smtClean="0"/>
              <a:t>15—Third Exam (Codes and Organizations)</a:t>
            </a:r>
          </a:p>
          <a:p>
            <a:pPr lvl="1"/>
            <a:r>
              <a:rPr lang="en-US" dirty="0" smtClean="0"/>
              <a:t>20—Hughes Case</a:t>
            </a:r>
          </a:p>
          <a:p>
            <a:pPr lvl="1"/>
            <a:r>
              <a:rPr lang="en-US" dirty="0" smtClean="0"/>
              <a:t>22—Group Preparation for Dramatic Rehearsals</a:t>
            </a:r>
          </a:p>
          <a:p>
            <a:pPr lvl="1"/>
            <a:r>
              <a:rPr lang="en-US" dirty="0" smtClean="0"/>
              <a:t>25—Dramatic Rehearsals (Acting, Storyboards, Reflections)</a:t>
            </a:r>
          </a:p>
          <a:p>
            <a:pPr lvl="1"/>
            <a:r>
              <a:rPr lang="en-US" dirty="0" smtClean="0"/>
              <a:t>27—Responsible Dissent (Exit, Voice, Loyalty)</a:t>
            </a:r>
          </a:p>
          <a:p>
            <a:pPr lvl="1"/>
            <a:endParaRPr lang="en-US" dirty="0" smtClean="0"/>
          </a:p>
          <a:p>
            <a:r>
              <a:rPr lang="en-US" dirty="0" smtClean="0"/>
              <a:t>December </a:t>
            </a:r>
          </a:p>
          <a:p>
            <a:pPr lvl="1"/>
            <a:r>
              <a:rPr lang="en-US" dirty="0" smtClean="0"/>
              <a:t>2—Class Evaluations/Group Self Evaluations/Hughes Storyboard  &amp; Reflections</a:t>
            </a:r>
          </a:p>
          <a:p>
            <a:pPr lvl="1"/>
            <a:r>
              <a:rPr lang="en-US" dirty="0" smtClean="0"/>
              <a:t>4—Class Evaluations/Group Self-Evaluations/Hughes Reflections &amp; Reflections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Agency and Charters</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solidFill>
                  <a:srgbClr val="FF0000"/>
                </a:solidFill>
              </a:rPr>
              <a:t>Law of Agency</a:t>
            </a:r>
          </a:p>
          <a:p>
            <a:pPr lvl="1"/>
            <a:r>
              <a:rPr lang="en-US" dirty="0" smtClean="0"/>
              <a:t>Responsibility of agents to remain faithful to the interests of principals</a:t>
            </a:r>
          </a:p>
          <a:p>
            <a:r>
              <a:rPr lang="en-US" dirty="0" smtClean="0">
                <a:solidFill>
                  <a:srgbClr val="FF0000"/>
                </a:solidFill>
              </a:rPr>
              <a:t>Principal</a:t>
            </a:r>
          </a:p>
          <a:p>
            <a:pPr lvl="1"/>
            <a:r>
              <a:rPr lang="en-US" dirty="0" smtClean="0"/>
              <a:t>Originate action and determine its goal.  Delegate executive authority to agent if unable to execute action working alone</a:t>
            </a:r>
          </a:p>
          <a:p>
            <a:r>
              <a:rPr lang="en-US" dirty="0" smtClean="0">
                <a:solidFill>
                  <a:srgbClr val="FF0000"/>
                </a:solidFill>
              </a:rPr>
              <a:t>Agent</a:t>
            </a:r>
          </a:p>
          <a:p>
            <a:pPr lvl="1"/>
            <a:r>
              <a:rPr lang="en-US" dirty="0" smtClean="0"/>
              <a:t>Carries out or completes action originated by another.  Responsible to principal to remain faithful to the principal’s goals and interests</a:t>
            </a:r>
          </a:p>
          <a:p>
            <a:r>
              <a:rPr lang="en-US" dirty="0" smtClean="0">
                <a:solidFill>
                  <a:srgbClr val="FF0000"/>
                </a:solidFill>
              </a:rPr>
              <a:t>Corporate Charter</a:t>
            </a:r>
          </a:p>
          <a:p>
            <a:pPr lvl="1"/>
            <a:r>
              <a:rPr lang="en-US" dirty="0" smtClean="0"/>
              <a:t>Founding document of corporation</a:t>
            </a:r>
          </a:p>
          <a:p>
            <a:pPr lvl="1"/>
            <a:r>
              <a:rPr lang="en-US" dirty="0" smtClean="0"/>
              <a:t>Originally the charter was a device of corporate control because it outlined what the corporation could and could not do.  If not permitted by charter it was ultra </a:t>
            </a:r>
            <a:r>
              <a:rPr lang="en-US" dirty="0" err="1" smtClean="0"/>
              <a:t>vires</a:t>
            </a:r>
            <a:r>
              <a:rPr lang="en-US" dirty="0" smtClean="0"/>
              <a:t> (=beyond the power).</a:t>
            </a:r>
          </a:p>
          <a:p>
            <a:r>
              <a:rPr lang="en-US" dirty="0" smtClean="0">
                <a:solidFill>
                  <a:srgbClr val="FF0000"/>
                </a:solidFill>
              </a:rPr>
              <a:t>Charter Mongering</a:t>
            </a:r>
          </a:p>
          <a:p>
            <a:pPr lvl="1"/>
            <a:r>
              <a:rPr lang="en-US" dirty="0" smtClean="0"/>
              <a:t>Charters allow incorporation for all legal activities.  Charter no longer defines boundaries for legitimate and illegitimate corporate activities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Autofit/>
          </a:bodyPr>
          <a:lstStyle/>
          <a:p>
            <a:r>
              <a:rPr lang="en-US" sz="3600" dirty="0" smtClean="0"/>
              <a:t>Corporate legal and moral responsibility</a:t>
            </a:r>
            <a:endParaRPr lang="en-US" sz="3600" dirty="0"/>
          </a:p>
        </p:txBody>
      </p:sp>
      <p:sp>
        <p:nvSpPr>
          <p:cNvPr id="3" name="Content Placeholder 2"/>
          <p:cNvSpPr>
            <a:spLocks noGrp="1"/>
          </p:cNvSpPr>
          <p:nvPr>
            <p:ph idx="1"/>
          </p:nvPr>
        </p:nvSpPr>
        <p:spPr>
          <a:xfrm>
            <a:off x="228600" y="533400"/>
            <a:ext cx="8686800" cy="6324600"/>
          </a:xfrm>
        </p:spPr>
        <p:txBody>
          <a:bodyPr>
            <a:normAutofit fontScale="62500" lnSpcReduction="20000"/>
          </a:bodyPr>
          <a:lstStyle/>
          <a:p>
            <a:r>
              <a:rPr lang="en-US" dirty="0" smtClean="0">
                <a:solidFill>
                  <a:srgbClr val="FF0000"/>
                </a:solidFill>
              </a:rPr>
              <a:t>Corporation Internal Decision Structure or CIDS</a:t>
            </a:r>
          </a:p>
          <a:p>
            <a:pPr lvl="1"/>
            <a:r>
              <a:rPr lang="en-US" dirty="0" smtClean="0"/>
              <a:t>Corporate goals, decision recognition rules, roles, and organizational flow chart</a:t>
            </a:r>
          </a:p>
          <a:p>
            <a:pPr lvl="1"/>
            <a:r>
              <a:rPr lang="en-US" dirty="0" smtClean="0"/>
              <a:t>Licenses re-describing individual actions as corporate actions.</a:t>
            </a:r>
          </a:p>
          <a:p>
            <a:r>
              <a:rPr lang="en-US" dirty="0" smtClean="0">
                <a:solidFill>
                  <a:srgbClr val="FF0000"/>
                </a:solidFill>
              </a:rPr>
              <a:t>Corporate Responsibility</a:t>
            </a:r>
          </a:p>
          <a:p>
            <a:pPr lvl="1"/>
            <a:r>
              <a:rPr lang="en-US" dirty="0" smtClean="0"/>
              <a:t>Holding corporations legally and morally responsible for actions performed in their name.  Creates philosophical problems concerning the meaning of “personhood” and “agency.”</a:t>
            </a:r>
          </a:p>
          <a:p>
            <a:r>
              <a:rPr lang="en-US" dirty="0" smtClean="0">
                <a:solidFill>
                  <a:srgbClr val="FF0000"/>
                </a:solidFill>
              </a:rPr>
              <a:t>Legal Person</a:t>
            </a:r>
          </a:p>
          <a:p>
            <a:pPr lvl="1"/>
            <a:r>
              <a:rPr lang="en-US" dirty="0" smtClean="0"/>
              <a:t>Created in and through the law.  A legal person has legal standing: it can sue and be sued.  Legal persons also have legal rights and duties.</a:t>
            </a:r>
          </a:p>
          <a:p>
            <a:r>
              <a:rPr lang="en-US" dirty="0" smtClean="0">
                <a:solidFill>
                  <a:srgbClr val="FF0000"/>
                </a:solidFill>
              </a:rPr>
              <a:t>Natural Person</a:t>
            </a:r>
          </a:p>
          <a:p>
            <a:pPr lvl="1"/>
            <a:r>
              <a:rPr lang="en-US" dirty="0" smtClean="0"/>
              <a:t>Primarily human beings.  Natural persons act through the medium of their bodies.  Natural persons also have minds which form intentions (goals, purposes).  Criminal law applies to natural persons who have minds (that form intentions), bodies (that act to realize intentions) and a connection between the two such that minds direct the activities of bodies.</a:t>
            </a:r>
          </a:p>
          <a:p>
            <a:r>
              <a:rPr lang="en-US" dirty="0" smtClean="0">
                <a:solidFill>
                  <a:srgbClr val="FF0000"/>
                </a:solidFill>
              </a:rPr>
              <a:t>Principle of Responsive Adjustment</a:t>
            </a:r>
          </a:p>
          <a:p>
            <a:pPr lvl="1"/>
            <a:r>
              <a:rPr lang="en-US" dirty="0" smtClean="0"/>
              <a:t>Moral agents have an obligation to adjust their actions and habits to respond to lessons learned from the past.</a:t>
            </a:r>
          </a:p>
          <a:p>
            <a:r>
              <a:rPr lang="en-US" dirty="0" smtClean="0">
                <a:solidFill>
                  <a:srgbClr val="FF0000"/>
                </a:solidFill>
              </a:rPr>
              <a:t>Stock Dilution</a:t>
            </a:r>
          </a:p>
          <a:p>
            <a:pPr lvl="1"/>
            <a:r>
              <a:rPr lang="en-US" dirty="0" smtClean="0"/>
              <a:t>A corporate punishment (a fine) that goes beyond the deterrence trap by tapping into the future earnings of a corporation.  The stock of a company is divided (or diluted) and the additional shares are distributed to the victims of corporate wrongdoing or to the state.  These shares are, then, liquidated at some future date.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1. Proto-Corporation is a Passive Device to hold property</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A monastery is not just the private property of the abbot</a:t>
            </a:r>
          </a:p>
          <a:p>
            <a:endParaRPr lang="en-US" dirty="0"/>
          </a:p>
          <a:p>
            <a:r>
              <a:rPr lang="en-US" dirty="0" smtClean="0"/>
              <a:t>The Church emerges as an abstract legal entity that holds property</a:t>
            </a:r>
          </a:p>
          <a:p>
            <a:pPr lvl="1"/>
            <a:r>
              <a:rPr lang="en-US" dirty="0" smtClean="0"/>
              <a:t>No problem of succession when abbot dies; abbot doesn’t own it—the Church does</a:t>
            </a:r>
          </a:p>
          <a:p>
            <a:pPr lvl="1"/>
            <a:r>
              <a:rPr lang="en-US" dirty="0" smtClean="0"/>
              <a:t>What’s the Church?  Something that “owns” property</a:t>
            </a:r>
          </a:p>
          <a:p>
            <a:endParaRPr lang="en-US" dirty="0"/>
          </a:p>
          <a:p>
            <a:r>
              <a:rPr lang="en-US" dirty="0" smtClean="0"/>
              <a:t>Passive: it doesn’t do anything but own property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rPr>
              <a:t>2. Proto Corporations called Trade Guilds self-regulate the practice of a trade</a:t>
            </a:r>
            <a:endParaRPr lang="en-US" sz="3600" dirty="0">
              <a:solidFill>
                <a:srgbClr val="FF0000"/>
              </a:solidFill>
            </a:endParaRPr>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dirty="0" smtClean="0"/>
              <a:t>Proto Corporations created called Trade Guilds to self-regulate the practice of a trade</a:t>
            </a:r>
          </a:p>
          <a:p>
            <a:pPr>
              <a:buNone/>
            </a:pPr>
            <a:endParaRPr lang="en-US" sz="900" dirty="0" smtClean="0"/>
          </a:p>
          <a:p>
            <a:r>
              <a:rPr lang="en-US" dirty="0" smtClean="0"/>
              <a:t>Example: Shoe Makers</a:t>
            </a:r>
          </a:p>
          <a:p>
            <a:pPr lvl="1"/>
            <a:r>
              <a:rPr lang="en-US" dirty="0" smtClean="0"/>
              <a:t>A skilled craft or trade</a:t>
            </a:r>
          </a:p>
          <a:p>
            <a:pPr lvl="1"/>
            <a:r>
              <a:rPr lang="en-US" dirty="0" smtClean="0"/>
              <a:t>Learn through apprenticeship</a:t>
            </a:r>
          </a:p>
          <a:p>
            <a:pPr lvl="1"/>
            <a:r>
              <a:rPr lang="en-US" dirty="0" smtClean="0"/>
              <a:t>Self-regulation</a:t>
            </a:r>
          </a:p>
          <a:p>
            <a:pPr>
              <a:buNone/>
            </a:pPr>
            <a:endParaRPr lang="en-US" sz="900" dirty="0"/>
          </a:p>
          <a:p>
            <a:r>
              <a:rPr lang="en-US" dirty="0" smtClean="0"/>
              <a:t>Purpose: to regulate a practice or trade.   Why…?</a:t>
            </a:r>
          </a:p>
          <a:p>
            <a:pPr lvl="1"/>
            <a:r>
              <a:rPr lang="en-US" dirty="0" smtClean="0"/>
              <a:t>Members make more money—guild becomes monopoly (controls who can practice) and dictates prices for services</a:t>
            </a:r>
          </a:p>
          <a:p>
            <a:pPr lvl="1"/>
            <a:r>
              <a:rPr lang="en-US" dirty="0" smtClean="0"/>
              <a:t>More social responsibility exercised: sets standards and punishes individuals who fail to meet standards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066800"/>
          </a:xfrm>
        </p:spPr>
        <p:txBody>
          <a:bodyPr>
            <a:noAutofit/>
          </a:bodyPr>
          <a:lstStyle/>
          <a:p>
            <a:r>
              <a:rPr lang="en-US" sz="3200" dirty="0" smtClean="0">
                <a:solidFill>
                  <a:srgbClr val="FF0000"/>
                </a:solidFill>
              </a:rPr>
              <a:t>3. Proto-Corporations called Joint Stock Companies pool capital to oversee complex ventures</a:t>
            </a:r>
            <a:endParaRPr lang="en-US" sz="3200" dirty="0">
              <a:solidFill>
                <a:srgbClr val="FF0000"/>
              </a:solidFill>
            </a:endParaRPr>
          </a:p>
        </p:txBody>
      </p:sp>
      <p:sp>
        <p:nvSpPr>
          <p:cNvPr id="3" name="Content Placeholder 2"/>
          <p:cNvSpPr>
            <a:spLocks noGrp="1"/>
          </p:cNvSpPr>
          <p:nvPr>
            <p:ph idx="1"/>
          </p:nvPr>
        </p:nvSpPr>
        <p:spPr>
          <a:xfrm>
            <a:off x="457200" y="1371600"/>
            <a:ext cx="8229600" cy="5486400"/>
          </a:xfrm>
        </p:spPr>
        <p:txBody>
          <a:bodyPr>
            <a:normAutofit fontScale="77500" lnSpcReduction="20000"/>
          </a:bodyPr>
          <a:lstStyle/>
          <a:p>
            <a:r>
              <a:rPr lang="en-US" dirty="0" smtClean="0"/>
              <a:t>Problem: How to organize and fund complex trading ventures</a:t>
            </a:r>
          </a:p>
          <a:p>
            <a:pPr>
              <a:buNone/>
            </a:pPr>
            <a:endParaRPr lang="en-US" sz="1100" dirty="0" smtClean="0"/>
          </a:p>
          <a:p>
            <a:r>
              <a:rPr lang="en-US" dirty="0" smtClean="0"/>
              <a:t>Solution: Joint Stock Companies</a:t>
            </a:r>
          </a:p>
          <a:p>
            <a:pPr lvl="1"/>
            <a:r>
              <a:rPr lang="en-US" dirty="0" smtClean="0"/>
              <a:t>Device to “pool” or raise capital/money</a:t>
            </a:r>
          </a:p>
          <a:p>
            <a:pPr lvl="2"/>
            <a:r>
              <a:rPr lang="en-US" dirty="0" smtClean="0"/>
              <a:t>Example: Outfitting a ship to travel to Orient and collect spices</a:t>
            </a:r>
          </a:p>
          <a:p>
            <a:pPr>
              <a:buNone/>
            </a:pPr>
            <a:endParaRPr lang="en-US" sz="1100" dirty="0"/>
          </a:p>
          <a:p>
            <a:pPr lvl="1"/>
            <a:r>
              <a:rPr lang="en-US" dirty="0" smtClean="0"/>
              <a:t>Also distributed benefits and burdens of enterprise</a:t>
            </a:r>
          </a:p>
          <a:p>
            <a:pPr lvl="2"/>
            <a:r>
              <a:rPr lang="en-US" dirty="0" smtClean="0"/>
              <a:t>Investors pay into venture.  If successful they get a share of the profits</a:t>
            </a:r>
          </a:p>
          <a:p>
            <a:pPr>
              <a:buNone/>
            </a:pPr>
            <a:endParaRPr lang="en-US" sz="1000" dirty="0"/>
          </a:p>
          <a:p>
            <a:r>
              <a:rPr lang="en-US" dirty="0" smtClean="0"/>
              <a:t>New Problem: Unlimited liability</a:t>
            </a:r>
          </a:p>
          <a:p>
            <a:pPr lvl="1"/>
            <a:r>
              <a:rPr lang="en-US" dirty="0" smtClean="0"/>
              <a:t>Venture fails.  Investor liability to creditors is unlimited</a:t>
            </a:r>
          </a:p>
          <a:p>
            <a:pPr>
              <a:buNone/>
            </a:pPr>
            <a:endParaRPr lang="en-US" sz="1000" dirty="0"/>
          </a:p>
          <a:p>
            <a:r>
              <a:rPr lang="en-US" dirty="0" smtClean="0">
                <a:solidFill>
                  <a:srgbClr val="FF0000"/>
                </a:solidFill>
              </a:rPr>
              <a:t>Key Innovation in Joint Stock Companies: Managers</a:t>
            </a:r>
            <a:r>
              <a:rPr lang="en-US" dirty="0" smtClean="0"/>
              <a:t> distinguished from </a:t>
            </a:r>
            <a:r>
              <a:rPr lang="en-US" dirty="0" smtClean="0">
                <a:solidFill>
                  <a:srgbClr val="FF0000"/>
                </a:solidFill>
              </a:rPr>
              <a:t>investors</a:t>
            </a:r>
          </a:p>
          <a:p>
            <a:pPr lvl="1"/>
            <a:r>
              <a:rPr lang="en-US" dirty="0" smtClean="0"/>
              <a:t>Owners become </a:t>
            </a:r>
            <a:r>
              <a:rPr lang="en-US" dirty="0" smtClean="0">
                <a:solidFill>
                  <a:srgbClr val="FF0000"/>
                </a:solidFill>
              </a:rPr>
              <a:t>Principals and originate venture</a:t>
            </a:r>
          </a:p>
          <a:p>
            <a:pPr lvl="1"/>
            <a:r>
              <a:rPr lang="en-US" dirty="0" smtClean="0"/>
              <a:t>Managers become </a:t>
            </a:r>
            <a:r>
              <a:rPr lang="en-US" dirty="0" smtClean="0">
                <a:solidFill>
                  <a:srgbClr val="FF0000"/>
                </a:solidFill>
              </a:rPr>
              <a:t>Agents and execute venture</a:t>
            </a:r>
            <a:endParaRPr 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10092</TotalTime>
  <Words>4169</Words>
  <Application>Microsoft Office PowerPoint</Application>
  <PresentationFormat>On-screen Show (4:3)</PresentationFormat>
  <Paragraphs>440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The Corporate Environment</vt:lpstr>
      <vt:lpstr>Some sources</vt:lpstr>
      <vt:lpstr> Tentative Schedule</vt:lpstr>
      <vt:lpstr>Terms from History of Corporation</vt:lpstr>
      <vt:lpstr>Agency and Charters</vt:lpstr>
      <vt:lpstr>Corporate legal and moral responsibility</vt:lpstr>
      <vt:lpstr>1. Proto-Corporation is a Passive Device to hold property</vt:lpstr>
      <vt:lpstr>2. Proto Corporations called Trade Guilds self-regulate the practice of a trade</vt:lpstr>
      <vt:lpstr>3. Proto-Corporations called Joint Stock Companies pool capital to oversee complex ventures</vt:lpstr>
      <vt:lpstr>4. Chartered Corporations</vt:lpstr>
      <vt:lpstr>New Problem: Charter Mongering</vt:lpstr>
      <vt:lpstr>5. Corporations become legal persons</vt:lpstr>
      <vt:lpstr>The corporation can be understood as a series of interrelated solutions to different, successive historical problems</vt:lpstr>
      <vt:lpstr>As modern corporation emerges, limiting but fixing liability becomes central concern</vt:lpstr>
      <vt:lpstr>Sample Corporate Rights</vt:lpstr>
      <vt:lpstr>A Problem From Theory of Agency</vt:lpstr>
      <vt:lpstr>How do we punish corporations?</vt:lpstr>
      <vt:lpstr>Governance depends on theory of Human Nature</vt:lpstr>
      <vt:lpstr>Burger Man</vt:lpstr>
      <vt:lpstr>Burger Man</vt:lpstr>
      <vt:lpstr>Burger Man</vt:lpstr>
      <vt:lpstr>Your task</vt:lpstr>
      <vt:lpstr>Pirate Inc.</vt:lpstr>
      <vt:lpstr>CID Structures</vt:lpstr>
      <vt:lpstr>Corporate Internal Decision Structures</vt:lpstr>
      <vt:lpstr>Corporate Internal Decision Structures</vt:lpstr>
      <vt:lpstr>Ethics of Teamwork</vt:lpstr>
      <vt:lpstr>Your job this semester as you “incorporate your group”</vt:lpstr>
      <vt:lpstr>Pirate Charter</vt:lpstr>
      <vt:lpstr>Pirate Decision Recognition Rules</vt:lpstr>
      <vt:lpstr>Pirate Roles</vt:lpstr>
      <vt:lpstr>Pirate Flow Chart</vt:lpstr>
      <vt:lpstr>Creating Corporate Responsibility and Agency by Re-Description from CIDS</vt:lpstr>
      <vt:lpstr>Example from Pirate World</vt:lpstr>
      <vt:lpstr>Example from Business</vt:lpstr>
      <vt:lpstr>Arthur Andersen continued</vt:lpstr>
      <vt:lpstr>The Organizational Environment</vt:lpstr>
      <vt:lpstr>Finance-Driven Companies</vt:lpstr>
      <vt:lpstr>Customer Driven Companies</vt:lpstr>
      <vt:lpstr>Quality Driven Companies</vt:lpstr>
      <vt:lpstr>How the organization constrains the individual</vt:lpstr>
      <vt:lpstr>Milgram Experiments</vt:lpstr>
      <vt:lpstr>Zimbardo Prison Experiments</vt:lpstr>
      <vt:lpstr>Counter Activities</vt:lpstr>
      <vt:lpstr>Corporate Control through Punishment</vt:lpstr>
      <vt:lpstr>Punishment criteria (Table in Module)</vt:lpstr>
      <vt:lpstr>Punishment criteria (Table in Module)</vt:lpstr>
      <vt:lpstr> Tentative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Corporate Environment</dc:title>
  <dc:creator>frey.william</dc:creator>
  <cp:lastModifiedBy>frey.william</cp:lastModifiedBy>
  <cp:revision>69</cp:revision>
  <dcterms:created xsi:type="dcterms:W3CDTF">2013-04-02T10:30:42Z</dcterms:created>
  <dcterms:modified xsi:type="dcterms:W3CDTF">2013-11-04T15:05:17Z</dcterms:modified>
</cp:coreProperties>
</file>