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sldIdLst>
    <p:sldId id="256" r:id="rId2"/>
    <p:sldId id="338" r:id="rId3"/>
    <p:sldId id="324" r:id="rId4"/>
    <p:sldId id="325" r:id="rId5"/>
    <p:sldId id="326" r:id="rId6"/>
    <p:sldId id="313" r:id="rId7"/>
    <p:sldId id="339" r:id="rId8"/>
    <p:sldId id="314" r:id="rId9"/>
    <p:sldId id="316" r:id="rId10"/>
    <p:sldId id="340" r:id="rId11"/>
    <p:sldId id="33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75" autoAdjust="0"/>
  </p:normalViewPr>
  <p:slideViewPr>
    <p:cSldViewPr>
      <p:cViewPr>
        <p:scale>
          <a:sx n="100" d="100"/>
          <a:sy n="100" d="100"/>
        </p:scale>
        <p:origin x="-28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F58C7-DFDF-4A12-8A7D-984AD33C4215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11EE6-3325-46DF-94ED-78EF924E5F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968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EE6-3325-46DF-94ED-78EF924E5F4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6882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EE6-3325-46DF-94ED-78EF924E5F4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7184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EE6-3325-46DF-94ED-78EF924E5F4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4948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EE6-3325-46DF-94ED-78EF924E5F4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3041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EE6-3325-46DF-94ED-78EF924E5F4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3083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EE6-3325-46DF-94ED-78EF924E5F4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6317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EE6-3325-46DF-94ED-78EF924E5F4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198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EE6-3325-46DF-94ED-78EF924E5F4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148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A4B5-F03F-450E-8CB4-212868637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AC7A-A812-4A52-BE84-E1D81D76D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A078-6458-4E5C-90B0-7C261B73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C6959F2-20BD-465D-8C14-C1D16FF653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3EA-BC13-4E5C-803B-1665D4806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FFC2-1A1B-4363-AA33-9E0674316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6D4-7E25-4B07-81A4-573631023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5D86-0005-4B0D-B661-5FBB263B2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CEC3-A5A2-4BA5-9520-4A0470ECA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ED19-EE3F-4E63-9227-B82ADBBF6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3895-A2B8-4B0E-832F-26EB4205A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C1ED-5E9A-414B-B5D0-324261C8E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3ECC0-C547-4160-A866-49DEB8C4ED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Ethics Tests</a:t>
            </a:r>
            <a:endParaRPr lang="en-US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William J. Frey (UPRM)</a:t>
            </a:r>
          </a:p>
          <a:p>
            <a:r>
              <a:rPr lang="en-US"/>
              <a:t>José A. Cruz-Cruz (UPRM)</a:t>
            </a:r>
          </a:p>
          <a:p>
            <a:r>
              <a:rPr lang="en-US"/>
              <a:t>Chuck Huff (St. Olaf)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Meta-tests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the tests you use converge on a solution, that is independent evidence of that solution’s strength.</a:t>
            </a:r>
          </a:p>
          <a:p>
            <a:endParaRPr lang="en-US" dirty="0" smtClean="0"/>
          </a:p>
          <a:p>
            <a:r>
              <a:rPr lang="en-US" dirty="0" smtClean="0"/>
              <a:t>If the tests diverge on a given solution (one ranks it high, another low) then that is overall evidence of the weakness of the solution</a:t>
            </a:r>
          </a:p>
          <a:p>
            <a:endParaRPr lang="en-US" dirty="0" smtClean="0"/>
          </a:p>
          <a:p>
            <a:r>
              <a:rPr lang="en-US" dirty="0" smtClean="0"/>
              <a:t>The tests are always relevant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Anthony Weston.  (2002).  </a:t>
            </a:r>
            <a:r>
              <a:rPr lang="en-US" i="1" dirty="0" smtClean="0"/>
              <a:t>A Practical Companion to Ethics: Second Edition</a:t>
            </a:r>
            <a:r>
              <a:rPr lang="en-US" dirty="0" smtClean="0"/>
              <a:t>.  Oxford, UK: Oxford University Press.</a:t>
            </a:r>
          </a:p>
          <a:p>
            <a:pPr lvl="1"/>
            <a:r>
              <a:rPr lang="en-US" dirty="0" smtClean="0"/>
              <a:t>Weston has several excellent suggestions for brainstorming solutions to ethical problems.  He also discusses how to avoid the dilemma trap.</a:t>
            </a:r>
          </a:p>
          <a:p>
            <a:endParaRPr lang="en-US" dirty="0" smtClean="0"/>
          </a:p>
          <a:p>
            <a:r>
              <a:rPr lang="en-US" dirty="0" smtClean="0"/>
              <a:t>Michael Pritchard</a:t>
            </a:r>
            <a:r>
              <a:rPr lang="en-US" i="1" dirty="0" smtClean="0"/>
              <a:t>. (1996). Reasonable </a:t>
            </a:r>
            <a:r>
              <a:rPr lang="en-US" i="1" dirty="0" err="1" smtClean="0"/>
              <a:t>Chldren</a:t>
            </a:r>
            <a:r>
              <a:rPr lang="en-US" i="1" dirty="0" smtClean="0"/>
              <a:t>: moral education and moral learning.  </a:t>
            </a:r>
            <a:r>
              <a:rPr lang="en-US" dirty="0" smtClean="0"/>
              <a:t>Lawrence, KS: University of Kansas Press.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Carolyn </a:t>
            </a:r>
            <a:r>
              <a:rPr lang="en-US" dirty="0" err="1" smtClean="0"/>
              <a:t>Whitbeck</a:t>
            </a:r>
            <a:r>
              <a:rPr lang="en-US" dirty="0" smtClean="0"/>
              <a:t>.  (1998).  </a:t>
            </a:r>
            <a:r>
              <a:rPr lang="en-US" i="1" dirty="0" smtClean="0"/>
              <a:t>Ethics in engineering practice and research</a:t>
            </a:r>
            <a:r>
              <a:rPr lang="en-US" dirty="0" smtClean="0"/>
              <a:t>.  Cambridge, UK: Cambridge University Press.</a:t>
            </a:r>
          </a:p>
          <a:p>
            <a:pPr lvl="1"/>
            <a:r>
              <a:rPr lang="en-US" dirty="0" err="1" smtClean="0"/>
              <a:t>Whitbeck</a:t>
            </a:r>
            <a:r>
              <a:rPr lang="en-US" dirty="0" smtClean="0"/>
              <a:t> provides an illuminating discussion of the analogy between ethics and design problems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Michael Davis. </a:t>
            </a:r>
            <a:r>
              <a:rPr lang="en-US" dirty="0" smtClean="0"/>
              <a:t>(2011). </a:t>
            </a:r>
            <a:r>
              <a:rPr lang="en-US" dirty="0" smtClean="0"/>
              <a:t>“The Usefulness of Moral Theory in Teaching Practical Ethics: A Reply to </a:t>
            </a:r>
            <a:r>
              <a:rPr lang="en-US" dirty="0" err="1" smtClean="0"/>
              <a:t>Gert</a:t>
            </a:r>
            <a:r>
              <a:rPr lang="en-US" dirty="0" smtClean="0"/>
              <a:t> and Harris.”  </a:t>
            </a:r>
            <a:r>
              <a:rPr lang="en-US" i="1" dirty="0" smtClean="0"/>
              <a:t>Teaching Ethics</a:t>
            </a:r>
            <a:r>
              <a:rPr lang="en-US" dirty="0" smtClean="0"/>
              <a:t>, Fall 2011.</a:t>
            </a:r>
          </a:p>
          <a:p>
            <a:endParaRPr lang="en-US" dirty="0" smtClean="0"/>
          </a:p>
          <a:p>
            <a:r>
              <a:rPr lang="en-US" dirty="0" smtClean="0"/>
              <a:t>William Frey. (2007). “Commentary on Kelly’s Cosmetic Surgery: Integrating Values Through Three Ethics Tests.”  </a:t>
            </a:r>
            <a:r>
              <a:rPr lang="en-US" i="1" dirty="0" smtClean="0"/>
              <a:t>Teaching Ethics</a:t>
            </a:r>
            <a:r>
              <a:rPr lang="en-US" dirty="0" smtClean="0"/>
              <a:t>, Spring 2007.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Does Jorge have a duty to tell the truth during the interview?</a:t>
            </a:r>
          </a:p>
          <a:p>
            <a:r>
              <a:rPr lang="en-US" dirty="0" smtClean="0"/>
              <a:t>Should Jorge do whatever he can to avoid harming Carmen?</a:t>
            </a:r>
          </a:p>
          <a:p>
            <a:r>
              <a:rPr lang="en-US" dirty="0" smtClean="0"/>
              <a:t>If Jorge lied about his pacifism, how would his fellow pacifists view this action?</a:t>
            </a:r>
          </a:p>
          <a:p>
            <a:r>
              <a:rPr lang="en-US" dirty="0" smtClean="0"/>
              <a:t>Does Jorge have a right to assert his conscience?</a:t>
            </a:r>
          </a:p>
          <a:p>
            <a:r>
              <a:rPr lang="en-US" dirty="0" smtClean="0"/>
              <a:t>Does Jorge’s duties/responsibilities to his family outweigh his pacifism?</a:t>
            </a:r>
          </a:p>
          <a:p>
            <a:r>
              <a:rPr lang="en-US" dirty="0" smtClean="0"/>
              <a:t>Maybe it’s OK to tell a small lie if it avoids greater harms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“Would I still think the choice of this option good if I were one of those adversely affected by it? </a:t>
            </a:r>
            <a:r>
              <a:rPr lang="en-US" b="1" dirty="0" smtClean="0">
                <a:solidFill>
                  <a:srgbClr val="FF0000"/>
                </a:solidFill>
              </a:rPr>
              <a:t>stakeholders</a:t>
            </a:r>
            <a:r>
              <a:rPr lang="en-US" b="1" dirty="0" smtClean="0">
                <a:solidFill>
                  <a:srgbClr val="FF0000"/>
                </a:solidFill>
              </a:rPr>
              <a:t>?” (Davis)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Agent projects into standpoint of those targeted by the action and views it through their </a:t>
            </a:r>
            <a:r>
              <a:rPr lang="en-US" dirty="0" smtClean="0"/>
              <a:t>eyes.  (Your brain into their brains and back again)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Avoid extremes of too little and too much identification with stakeholder </a:t>
            </a:r>
          </a:p>
          <a:p>
            <a:pPr lvl="1"/>
            <a:r>
              <a:rPr lang="en-US" dirty="0" smtClean="0"/>
              <a:t>go beyond your egocentric standpoint </a:t>
            </a:r>
            <a:r>
              <a:rPr lang="en-US" dirty="0" smtClean="0"/>
              <a:t>and make contact</a:t>
            </a:r>
          </a:p>
          <a:p>
            <a:pPr lvl="1"/>
            <a:r>
              <a:rPr lang="en-US" dirty="0" smtClean="0"/>
              <a:t>but don’t get lost </a:t>
            </a:r>
            <a:r>
              <a:rPr lang="en-US" dirty="0" smtClean="0"/>
              <a:t>in the perspective of the other</a:t>
            </a:r>
          </a:p>
          <a:p>
            <a:pPr lvl="1"/>
            <a:r>
              <a:rPr lang="en-US" dirty="0" smtClean="0"/>
              <a:t>Empathic and Advisory Projections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“Does </a:t>
            </a:r>
            <a:r>
              <a:rPr lang="en-US" b="1" dirty="0" smtClean="0">
                <a:solidFill>
                  <a:srgbClr val="00B050"/>
                </a:solidFill>
              </a:rPr>
              <a:t>this option do less harm than the available alternatives</a:t>
            </a:r>
            <a:r>
              <a:rPr lang="en-US" b="1" dirty="0" smtClean="0">
                <a:solidFill>
                  <a:srgbClr val="00B050"/>
                </a:solidFill>
              </a:rPr>
              <a:t>?” (Davis)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Consider…</a:t>
            </a:r>
          </a:p>
          <a:p>
            <a:pPr lvl="1"/>
            <a:r>
              <a:rPr lang="en-US" dirty="0" smtClean="0"/>
              <a:t>magnitude and range</a:t>
            </a:r>
          </a:p>
          <a:p>
            <a:pPr lvl="1"/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Avoid too much (trying to factor in all harms no matter how trivial )and too little (leaving out significant harms)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“would I want my choice of this potion published in the newspaper?” (Davis)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You are working at the office.  Your supervisor passes by.  You minimize the window where you are chatting with a friend and open the report due Friday</a:t>
            </a:r>
          </a:p>
          <a:p>
            <a:endParaRPr lang="en-US" dirty="0" smtClean="0"/>
          </a:p>
          <a:p>
            <a:r>
              <a:rPr lang="en-US" dirty="0" smtClean="0"/>
              <a:t>What would Jorge’s pacifist friends think of his accepting the interview with Mega Weapons?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</a:t>
            </a:r>
            <a:r>
              <a:rPr lang="en-US" dirty="0" smtClean="0"/>
              <a:t>your solutions for their ethical and practical implications</a:t>
            </a: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Make a </a:t>
            </a:r>
            <a:r>
              <a:rPr lang="en-US" dirty="0"/>
              <a:t>solution evaluation </a:t>
            </a:r>
            <a:r>
              <a:rPr lang="en-US" dirty="0" smtClean="0"/>
              <a:t>matrix to compare and rank solutions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1050" dirty="0"/>
          </a:p>
          <a:p>
            <a:pPr>
              <a:lnSpc>
                <a:spcPct val="90000"/>
              </a:lnSpc>
            </a:pPr>
            <a:r>
              <a:rPr lang="en-US" dirty="0"/>
              <a:t>Test the ethical implications of each solution</a:t>
            </a:r>
          </a:p>
          <a:p>
            <a:pPr>
              <a:lnSpc>
                <a:spcPct val="90000"/>
              </a:lnSpc>
              <a:buNone/>
            </a:pPr>
            <a:endParaRPr lang="en-US" sz="1050" dirty="0"/>
          </a:p>
          <a:p>
            <a:pPr>
              <a:lnSpc>
                <a:spcPct val="90000"/>
              </a:lnSpc>
            </a:pPr>
            <a:r>
              <a:rPr lang="en-US" dirty="0"/>
              <a:t>Carry out a global feasibility assessment of the solution.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are the situational constraints?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Will these constraints block implementation?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table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List your tests across the top</a:t>
            </a:r>
          </a:p>
          <a:p>
            <a:endParaRPr lang="en-US" dirty="0" smtClean="0"/>
          </a:p>
          <a:p>
            <a:r>
              <a:rPr lang="en-US" dirty="0" smtClean="0"/>
              <a:t>List your alternatives in the left column</a:t>
            </a:r>
          </a:p>
          <a:p>
            <a:pPr lvl="1"/>
            <a:r>
              <a:rPr lang="en-US" dirty="0" smtClean="0"/>
              <a:t>Compare three, two strong ones and one weak one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each cell provide an overall assessment of the strength of the solution under the given test</a:t>
            </a:r>
          </a:p>
          <a:p>
            <a:pPr lvl="1"/>
            <a:r>
              <a:rPr lang="en-US" dirty="0" smtClean="0"/>
              <a:t>Give it a letter grade; assign it a number grade; give it a pass or fail assessment; list the deciding factor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Evaluation Matrix</a:t>
            </a:r>
          </a:p>
        </p:txBody>
      </p:sp>
      <p:graphicFrame>
        <p:nvGraphicFramePr>
          <p:cNvPr id="95235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xmlns="" val="2520291839"/>
              </p:ext>
            </p:extLst>
          </p:nvPr>
        </p:nvGraphicFramePr>
        <p:xfrm>
          <a:off x="914400" y="1600200"/>
          <a:ext cx="7309994" cy="4530726"/>
        </p:xfrm>
        <a:graphic>
          <a:graphicData uri="http://schemas.openxmlformats.org/drawingml/2006/table">
            <a:tbl>
              <a:tblPr/>
              <a:tblGrid>
                <a:gridCol w="1450338"/>
                <a:gridCol w="1673862"/>
                <a:gridCol w="1224992"/>
                <a:gridCol w="1442008"/>
                <a:gridCol w="1518794"/>
              </a:tblGrid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Alternative / Test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Reversibility (or rights)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Publicity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(Or values, or virtues)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Will it Work? (Feasibility)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Alternative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Alternative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Alternative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Feasibility Test—Will it Work?</a:t>
            </a:r>
            <a:endParaRPr lang="en-US" sz="3800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Restate your global feasibility analysis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Are there resource constraints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Are these fixed or negotiable?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Are there technical or manufacturing constraints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Are these fixed or negotiable?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Are there interest constraints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Are these fixed or negotiable?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</TotalTime>
  <Words>712</Words>
  <Application>Microsoft Office PowerPoint</Application>
  <PresentationFormat>On-screen Show (4:3)</PresentationFormat>
  <Paragraphs>95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Ethics Tests</vt:lpstr>
      <vt:lpstr>Some issues</vt:lpstr>
      <vt:lpstr>Reversibility</vt:lpstr>
      <vt:lpstr>Harm</vt:lpstr>
      <vt:lpstr>Publicity Test</vt:lpstr>
      <vt:lpstr>Test your solutions for their ethical and practical implications</vt:lpstr>
      <vt:lpstr>Making a table</vt:lpstr>
      <vt:lpstr>Solution Evaluation Matrix</vt:lpstr>
      <vt:lpstr>A Feasibility Test—Will it Work?</vt:lpstr>
      <vt:lpstr>Meta-tests</vt:lpstr>
      <vt:lpstr>Some Readings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Manual: A Toolkit for Making Moral Decisions</dc:title>
  <dc:creator>Bill</dc:creator>
  <cp:lastModifiedBy>frey.william</cp:lastModifiedBy>
  <cp:revision>141</cp:revision>
  <dcterms:created xsi:type="dcterms:W3CDTF">2005-10-06T18:57:00Z</dcterms:created>
  <dcterms:modified xsi:type="dcterms:W3CDTF">2013-01-23T11:38:23Z</dcterms:modified>
</cp:coreProperties>
</file>