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9" r:id="rId4"/>
    <p:sldId id="275" r:id="rId5"/>
    <p:sldId id="259" r:id="rId6"/>
    <p:sldId id="260" r:id="rId7"/>
    <p:sldId id="270" r:id="rId8"/>
    <p:sldId id="276" r:id="rId9"/>
    <p:sldId id="261" r:id="rId10"/>
    <p:sldId id="262" r:id="rId11"/>
    <p:sldId id="271" r:id="rId12"/>
    <p:sldId id="277" r:id="rId13"/>
    <p:sldId id="263" r:id="rId14"/>
    <p:sldId id="264" r:id="rId15"/>
    <p:sldId id="274" r:id="rId16"/>
    <p:sldId id="278" r:id="rId17"/>
    <p:sldId id="265" r:id="rId18"/>
    <p:sldId id="266" r:id="rId19"/>
    <p:sldId id="272" r:id="rId20"/>
    <p:sldId id="279" r:id="rId21"/>
    <p:sldId id="267" r:id="rId22"/>
    <p:sldId id="268" r:id="rId23"/>
    <p:sldId id="273" r:id="rId24"/>
    <p:sldId id="280" r:id="rId25"/>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73C67C-5666-483C-9610-F2FF3FD5B90A}" type="datetimeFigureOut">
              <a:rPr lang="en-US" smtClean="0"/>
              <a:t>11/29/2010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0A3AE-CFC8-4EA6-B45E-AE514159C22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73C67C-5666-483C-9610-F2FF3FD5B90A}" type="datetimeFigureOut">
              <a:rPr lang="en-US" smtClean="0"/>
              <a:t>11/29/2010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0A3AE-CFC8-4EA6-B45E-AE514159C22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73C67C-5666-483C-9610-F2FF3FD5B90A}" type="datetimeFigureOut">
              <a:rPr lang="en-US" smtClean="0"/>
              <a:t>11/29/2010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0A3AE-CFC8-4EA6-B45E-AE514159C22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rtlCol="0">
            <a:normAutofit/>
          </a:bodyPr>
          <a:lstStyle/>
          <a:p>
            <a:pPr lvl="0"/>
            <a:endParaRPr lang="en-US" noProof="0" smtClean="0"/>
          </a:p>
        </p:txBody>
      </p:sp>
      <p:sp>
        <p:nvSpPr>
          <p:cNvPr id="4" name="Date Placeholder 3"/>
          <p:cNvSpPr>
            <a:spLocks noGrp="1"/>
          </p:cNvSpPr>
          <p:nvPr>
            <p:ph type="dt" sz="half" idx="10"/>
          </p:nvPr>
        </p:nvSpPr>
        <p:spPr>
          <a:xfrm>
            <a:off x="457200" y="6278563"/>
            <a:ext cx="2133600" cy="457200"/>
          </a:xfrm>
        </p:spPr>
        <p:txBody>
          <a:bodyPr/>
          <a:lstStyle>
            <a:lvl1pPr>
              <a:defRPr smtClean="0"/>
            </a:lvl1pPr>
          </a:lstStyle>
          <a:p>
            <a:pPr>
              <a:defRPr/>
            </a:pPr>
            <a:endParaRPr lang="en-US"/>
          </a:p>
        </p:txBody>
      </p:sp>
      <p:sp>
        <p:nvSpPr>
          <p:cNvPr id="5" name="Footer Placeholder 4"/>
          <p:cNvSpPr>
            <a:spLocks noGrp="1"/>
          </p:cNvSpPr>
          <p:nvPr>
            <p:ph type="ftr" sz="quarter" idx="11"/>
          </p:nvPr>
        </p:nvSpPr>
        <p:spPr>
          <a:xfrm>
            <a:off x="3124200" y="6278563"/>
            <a:ext cx="2895600" cy="457200"/>
          </a:xfr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6553200" y="6278563"/>
            <a:ext cx="2133600" cy="457200"/>
          </a:xfrm>
        </p:spPr>
        <p:txBody>
          <a:bodyPr/>
          <a:lstStyle>
            <a:lvl1pPr>
              <a:defRPr smtClean="0"/>
            </a:lvl1pPr>
          </a:lstStyle>
          <a:p>
            <a:pPr>
              <a:defRPr/>
            </a:pPr>
            <a:fld id="{C93EFB1C-49F5-4EBD-A1DC-DECFD5562C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73C67C-5666-483C-9610-F2FF3FD5B90A}" type="datetimeFigureOut">
              <a:rPr lang="en-US" smtClean="0"/>
              <a:t>11/29/2010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0A3AE-CFC8-4EA6-B45E-AE514159C22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73C67C-5666-483C-9610-F2FF3FD5B90A}" type="datetimeFigureOut">
              <a:rPr lang="en-US" smtClean="0"/>
              <a:t>11/29/2010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0A3AE-CFC8-4EA6-B45E-AE514159C22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73C67C-5666-483C-9610-F2FF3FD5B90A}" type="datetimeFigureOut">
              <a:rPr lang="en-US" smtClean="0"/>
              <a:t>11/29/2010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0A3AE-CFC8-4EA6-B45E-AE514159C22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73C67C-5666-483C-9610-F2FF3FD5B90A}" type="datetimeFigureOut">
              <a:rPr lang="en-US" smtClean="0"/>
              <a:t>11/29/2010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50A3AE-CFC8-4EA6-B45E-AE514159C22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73C67C-5666-483C-9610-F2FF3FD5B90A}" type="datetimeFigureOut">
              <a:rPr lang="en-US" smtClean="0"/>
              <a:t>11/29/2010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50A3AE-CFC8-4EA6-B45E-AE514159C22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73C67C-5666-483C-9610-F2FF3FD5B90A}" type="datetimeFigureOut">
              <a:rPr lang="en-US" smtClean="0"/>
              <a:t>11/29/2010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50A3AE-CFC8-4EA6-B45E-AE514159C2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73C67C-5666-483C-9610-F2FF3FD5B90A}" type="datetimeFigureOut">
              <a:rPr lang="en-US" smtClean="0"/>
              <a:t>11/29/2010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0A3AE-CFC8-4EA6-B45E-AE514159C22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73C67C-5666-483C-9610-F2FF3FD5B90A}" type="datetimeFigureOut">
              <a:rPr lang="en-US" smtClean="0"/>
              <a:t>11/29/2010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0A3AE-CFC8-4EA6-B45E-AE514159C22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73C67C-5666-483C-9610-F2FF3FD5B90A}" type="datetimeFigureOut">
              <a:rPr lang="en-US" smtClean="0"/>
              <a:t>11/29/2010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0A3AE-CFC8-4EA6-B45E-AE514159C2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2400"/>
            <a:ext cx="8229600" cy="715963"/>
          </a:xfrm>
        </p:spPr>
        <p:txBody>
          <a:bodyPr>
            <a:normAutofit fontScale="90000"/>
          </a:bodyPr>
          <a:lstStyle/>
          <a:p>
            <a:r>
              <a:rPr lang="en-US" sz="3200" b="1" smtClean="0"/>
              <a:t>Scenario #1: Responding to Organizational Pressure</a:t>
            </a:r>
          </a:p>
        </p:txBody>
      </p:sp>
      <p:sp>
        <p:nvSpPr>
          <p:cNvPr id="15363" name="Rectangle 3"/>
          <p:cNvSpPr>
            <a:spLocks noGrp="1" noChangeArrowheads="1"/>
          </p:cNvSpPr>
          <p:nvPr>
            <p:ph idx="1"/>
          </p:nvPr>
        </p:nvSpPr>
        <p:spPr>
          <a:xfrm>
            <a:off x="0" y="1295400"/>
            <a:ext cx="9144000" cy="5562600"/>
          </a:xfrm>
        </p:spPr>
        <p:txBody>
          <a:bodyPr/>
          <a:lstStyle/>
          <a:p>
            <a:pPr>
              <a:lnSpc>
                <a:spcPct val="80000"/>
              </a:lnSpc>
            </a:pPr>
            <a:r>
              <a:rPr lang="en-US" sz="1800" i="1" smtClean="0"/>
              <a:t>Frank Saia has worked at Hughes Aircraft for a long time.  Now he is faced with the most difficult decisions of his career.  He has been having problems in the environmental testing phase of his microchip manufacturing plant; the detailed nature of these tests has caused Hughes to be consistently late in delivering the chips to customers.</a:t>
            </a:r>
          </a:p>
          <a:p>
            <a:pPr>
              <a:lnSpc>
                <a:spcPct val="80000"/>
              </a:lnSpc>
            </a:pPr>
            <a:endParaRPr lang="en-US" sz="900" i="1" smtClean="0"/>
          </a:p>
          <a:p>
            <a:pPr>
              <a:lnSpc>
                <a:spcPct val="80000"/>
              </a:lnSpc>
            </a:pPr>
            <a:r>
              <a:rPr lang="en-US" sz="1800" i="1" smtClean="0"/>
              <a:t>Because of the time pressure to deliver chips, Saia has been working to make the production of chips more efficient without losing the quality of the product.  Chips are manufactured and then tested, and this provides two places where the process can bottle up.  Even though you might have a perfectly fine chip on the floor of the plant, it cannot be shipped without testing.  And, since there are several thousand other chips waiting to be tested, it can sit in line for a long time.  Saia has devised a method that allows testers to put the important chips, the “hot parts,” ahead of the others without disrupting the flow and without losing the chips in the shuffle.  He has also added a “gross leak” test that quickly tells if a chip in a sealed container is actually sealed or not.  Adding this test early in the testing sequence allows environmental testing to avoid wasting time by quickly eliminating chips that would fail a more fine-grained leak test later in the sequence.</a:t>
            </a:r>
          </a:p>
          <a:p>
            <a:pPr>
              <a:lnSpc>
                <a:spcPct val="80000"/>
              </a:lnSpc>
            </a:pPr>
            <a:endParaRPr lang="en-US" sz="900" i="1" smtClean="0"/>
          </a:p>
          <a:p>
            <a:pPr>
              <a:lnSpc>
                <a:spcPct val="80000"/>
              </a:lnSpc>
            </a:pPr>
            <a:r>
              <a:rPr lang="en-US" sz="1800" i="1" smtClean="0"/>
              <a:t>Because environmental testing is still falling behind, Saia’s supervisors and Hughes customers are getting angry and have begun to apply pressure.  Karl Reismueller, the director of the Division of Microelectronics at Hughes, has given Saia’s telephone number to several customers, whose own production lines were shut down awaiting the parts that Saia has had trouble delivering.  His customers are now calling him directly to say “we’re dying out here” for need of parts.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6000" b="1" smtClean="0"/>
              <a:t>Dialogue Point</a:t>
            </a:r>
            <a:r>
              <a:rPr lang="en-US" smtClean="0"/>
              <a:t> </a:t>
            </a:r>
          </a:p>
        </p:txBody>
      </p:sp>
      <p:sp>
        <p:nvSpPr>
          <p:cNvPr id="20483" name="Rectangle 3"/>
          <p:cNvSpPr>
            <a:spLocks noGrp="1" noChangeArrowheads="1"/>
          </p:cNvSpPr>
          <p:nvPr>
            <p:ph idx="1"/>
          </p:nvPr>
        </p:nvSpPr>
        <p:spPr>
          <a:xfrm>
            <a:off x="0" y="1600200"/>
            <a:ext cx="9144000" cy="5257800"/>
          </a:xfrm>
        </p:spPr>
        <p:txBody>
          <a:bodyPr/>
          <a:lstStyle/>
          <a:p>
            <a:pPr>
              <a:lnSpc>
                <a:spcPct val="80000"/>
              </a:lnSpc>
            </a:pPr>
            <a:r>
              <a:rPr lang="en-US" sz="2800" smtClean="0"/>
              <a:t>Construct a dialogue that acts out Gooderal’s response to her knowledge that LaRue is regularly skipping tests</a:t>
            </a:r>
          </a:p>
          <a:p>
            <a:pPr>
              <a:lnSpc>
                <a:spcPct val="80000"/>
              </a:lnSpc>
            </a:pPr>
            <a:endParaRPr lang="en-US" sz="2800" smtClean="0"/>
          </a:p>
          <a:p>
            <a:pPr>
              <a:lnSpc>
                <a:spcPct val="80000"/>
              </a:lnSpc>
            </a:pPr>
            <a:r>
              <a:rPr lang="en-US" sz="2800" smtClean="0"/>
              <a:t>Address these two issues in your dialogue:</a:t>
            </a:r>
          </a:p>
          <a:p>
            <a:pPr>
              <a:lnSpc>
                <a:spcPct val="80000"/>
              </a:lnSpc>
            </a:pPr>
            <a:endParaRPr lang="en-US" sz="2800" smtClean="0"/>
          </a:p>
          <a:p>
            <a:pPr lvl="1">
              <a:lnSpc>
                <a:spcPct val="80000"/>
              </a:lnSpc>
            </a:pPr>
            <a:r>
              <a:rPr lang="en-US" sz="2500" smtClean="0"/>
              <a:t>Should Gooderal first talk directly to LaRue?  What if he responds defensively?</a:t>
            </a:r>
          </a:p>
          <a:p>
            <a:pPr>
              <a:lnSpc>
                <a:spcPct val="80000"/>
              </a:lnSpc>
            </a:pPr>
            <a:endParaRPr lang="en-US" sz="2800" smtClean="0"/>
          </a:p>
          <a:p>
            <a:pPr lvl="1">
              <a:lnSpc>
                <a:spcPct val="80000"/>
              </a:lnSpc>
            </a:pPr>
            <a:r>
              <a:rPr lang="en-US" sz="2500" smtClean="0"/>
              <a:t>Should Gooderal go over LaRue’s head and discuss his skipping the tests with one of his supervisors?  To whom should she go?  How could she prepare for possible retaliation by LaRue?  What should she know before doing this?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457200" y="277813"/>
            <a:ext cx="8229600" cy="865187"/>
          </a:xfrm>
        </p:spPr>
        <p:txBody>
          <a:bodyPr/>
          <a:lstStyle/>
          <a:p>
            <a:r>
              <a:rPr lang="en-US" smtClean="0"/>
              <a:t>Social Technical System</a:t>
            </a:r>
          </a:p>
        </p:txBody>
      </p:sp>
      <p:graphicFrame>
        <p:nvGraphicFramePr>
          <p:cNvPr id="26663" name="Group 39"/>
          <p:cNvGraphicFramePr>
            <a:graphicFrameLocks noGrp="1"/>
          </p:cNvGraphicFramePr>
          <p:nvPr>
            <p:ph type="tbl" idx="1"/>
          </p:nvPr>
        </p:nvGraphicFramePr>
        <p:xfrm>
          <a:off x="152400" y="1600200"/>
          <a:ext cx="8839200" cy="5160899"/>
        </p:xfrm>
        <a:graphic>
          <a:graphicData uri="http://schemas.openxmlformats.org/drawingml/2006/table">
            <a:tbl>
              <a:tblPr/>
              <a:tblGrid>
                <a:gridCol w="1295400"/>
                <a:gridCol w="1230313"/>
                <a:gridCol w="1263650"/>
                <a:gridCol w="1260475"/>
                <a:gridCol w="1263650"/>
                <a:gridCol w="1262062"/>
                <a:gridCol w="1263650"/>
              </a:tblGrid>
              <a:tr h="930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1" i="0" u="none" strike="noStrike" cap="none" normalizeH="0" baseline="0" dirty="0" smtClean="0">
                        <a:ln>
                          <a:noFill/>
                        </a:ln>
                        <a:solidFill>
                          <a:schemeClr val="tx1"/>
                        </a:solidFill>
                        <a:effectLst>
                          <a:outerShdw blurRad="38100" dist="38100" dir="2700000" algn="tl">
                            <a:srgbClr val="FFFFFF"/>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Hardware &amp; Software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smtClean="0">
                          <a:ln>
                            <a:noFill/>
                          </a:ln>
                          <a:solidFill>
                            <a:schemeClr val="tx1"/>
                          </a:solidFill>
                          <a:effectLst/>
                          <a:latin typeface="Tahoma" charset="0"/>
                        </a:rPr>
                        <a:t>Physical Surround-ings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People, Roles, CIDS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Laws &amp; Regulations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Data &amp; Data Structures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46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ahoma" charset="0"/>
                        </a:rPr>
                        <a:t>Descrip-tion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Hybrid Chips (circuitry hermetically sealed in metal or ceramic packages in inert gas atmosphere)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Analog to Digital Conversion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Radar &amp; Missile Guidance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Battle conditions under which chips might be used</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Conditions under which chips were </a:t>
                      </a:r>
                      <a:r>
                        <a:rPr kumimoji="0" lang="en-US" sz="1400" b="0" i="0" u="none" strike="noStrike" cap="none" normalizeH="0" baseline="0" dirty="0" err="1" smtClean="0">
                          <a:ln>
                            <a:noFill/>
                          </a:ln>
                          <a:solidFill>
                            <a:schemeClr val="tx1"/>
                          </a:solidFill>
                          <a:effectLst>
                            <a:outerShdw blurRad="38100" dist="38100" dir="2700000" algn="tl">
                              <a:srgbClr val="FFFFFF"/>
                            </a:outerShdw>
                          </a:effectLst>
                          <a:latin typeface="Tahoma" charset="0"/>
                        </a:rPr>
                        <a:t>manu-factured</a:t>
                      </a: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 and tested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Corporate Organizations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US Dept of Defense and Military</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Mgt</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Ql Control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The Girls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Individuals: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Saia</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LaRue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Gooderal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Ibarra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Gross leak test; Hot Chips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HR Confiden-tiality Procedures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DPO Procedures (or lack 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WB Protection legislation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Qui Tam lawsuit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Analogue to Digital Issues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792162"/>
          </a:xfrm>
        </p:spPr>
        <p:txBody>
          <a:bodyPr/>
          <a:lstStyle/>
          <a:p>
            <a:r>
              <a:rPr lang="en-US" sz="4000" b="1" smtClean="0"/>
              <a:t>Scenario #4: Giving Good Advice</a:t>
            </a:r>
          </a:p>
        </p:txBody>
      </p:sp>
      <p:sp>
        <p:nvSpPr>
          <p:cNvPr id="55299" name="Rectangle 3"/>
          <p:cNvSpPr>
            <a:spLocks noGrp="1" noChangeArrowheads="1"/>
          </p:cNvSpPr>
          <p:nvPr>
            <p:ph idx="1"/>
          </p:nvPr>
        </p:nvSpPr>
        <p:spPr>
          <a:xfrm>
            <a:off x="0" y="1219200"/>
            <a:ext cx="9144000" cy="5486400"/>
          </a:xfrm>
        </p:spPr>
        <p:txBody>
          <a:bodyPr rtlCol="0">
            <a:noAutofit/>
          </a:bodyPr>
          <a:lstStyle/>
          <a:p>
            <a:pPr fontAlgn="auto">
              <a:lnSpc>
                <a:spcPct val="90000"/>
              </a:lnSpc>
              <a:spcAft>
                <a:spcPts val="0"/>
              </a:spcAft>
              <a:buFont typeface="Arial" pitchFamily="34" charset="0"/>
              <a:buChar char="•"/>
              <a:defRPr/>
            </a:pPr>
            <a:r>
              <a:rPr lang="en-US" sz="2700" i="1" dirty="0" smtClean="0"/>
              <a:t>A few months after Margaret </a:t>
            </a:r>
            <a:r>
              <a:rPr lang="en-US" sz="2700" i="1" dirty="0" err="1" smtClean="0"/>
              <a:t>Gooderal</a:t>
            </a:r>
            <a:r>
              <a:rPr lang="en-US" sz="2700" i="1" dirty="0" smtClean="0"/>
              <a:t> started her new position, she was presented with a difficult problem.  One of the “girls” (the women and men in Environmental Testing at Hughes), Lisa </a:t>
            </a:r>
            <a:r>
              <a:rPr lang="en-US" sz="2700" i="1" dirty="0" err="1" smtClean="0"/>
              <a:t>Lightner</a:t>
            </a:r>
            <a:r>
              <a:rPr lang="en-US" sz="2700" i="1" dirty="0" smtClean="0"/>
              <a:t>, came to her desk crying.  She was in tears and trembling because Donald </a:t>
            </a:r>
            <a:r>
              <a:rPr lang="en-US" sz="2700" i="1" dirty="0" err="1" smtClean="0"/>
              <a:t>LaRue</a:t>
            </a:r>
            <a:r>
              <a:rPr lang="en-US" sz="2700" i="1" dirty="0" smtClean="0"/>
              <a:t> had forcefully insisted that she pass a chip that she was sure had failed the test she was running.</a:t>
            </a:r>
          </a:p>
          <a:p>
            <a:pPr fontAlgn="auto">
              <a:lnSpc>
                <a:spcPct val="90000"/>
              </a:lnSpc>
              <a:spcAft>
                <a:spcPts val="0"/>
              </a:spcAft>
              <a:buFont typeface="Arial" pitchFamily="34" charset="0"/>
              <a:buChar char="•"/>
              <a:defRPr/>
            </a:pPr>
            <a:endParaRPr lang="en-US" sz="1050" i="1" dirty="0" smtClean="0"/>
          </a:p>
          <a:p>
            <a:pPr fontAlgn="auto">
              <a:lnSpc>
                <a:spcPct val="90000"/>
              </a:lnSpc>
              <a:spcAft>
                <a:spcPts val="0"/>
              </a:spcAft>
              <a:buFont typeface="Arial" pitchFamily="34" charset="0"/>
              <a:buChar char="•"/>
              <a:defRPr/>
            </a:pPr>
            <a:r>
              <a:rPr lang="en-US" sz="2700" i="1" dirty="0" err="1" smtClean="0"/>
              <a:t>Lightner</a:t>
            </a:r>
            <a:r>
              <a:rPr lang="en-US" sz="2700" i="1" dirty="0" smtClean="0"/>
              <a:t> ran the </a:t>
            </a:r>
            <a:r>
              <a:rPr lang="en-US" sz="2700" i="1" dirty="0" err="1" smtClean="0"/>
              <a:t>hermeticity</a:t>
            </a:r>
            <a:r>
              <a:rPr lang="en-US" sz="2700" i="1" dirty="0" smtClean="0"/>
              <a:t> test on the chips.  The chips are enclosed in a metal container, and one of the questions is whether the seal to that container leaks.  From her test, she is sure that the chip is a “leaker”—the seal is not airtight so that water and corrosion will seep in over time and damage the chip.  She has come to </a:t>
            </a:r>
            <a:r>
              <a:rPr lang="en-US" sz="2700" i="1" dirty="0" err="1" smtClean="0"/>
              <a:t>Gooderal</a:t>
            </a:r>
            <a:r>
              <a:rPr lang="en-US" sz="2700" i="1" dirty="0" smtClean="0"/>
              <a:t> for advice.  Should she do what </a:t>
            </a:r>
            <a:r>
              <a:rPr lang="en-US" sz="2700" i="1" dirty="0" err="1" smtClean="0"/>
              <a:t>LaRue</a:t>
            </a:r>
            <a:r>
              <a:rPr lang="en-US" sz="2700" i="1" dirty="0" smtClean="0"/>
              <a:t> wants and pass a chip she knows is a leaker?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6000" b="1" smtClean="0"/>
              <a:t>Dialogue Point</a:t>
            </a:r>
            <a:r>
              <a:rPr lang="en-US" smtClean="0"/>
              <a:t> </a:t>
            </a:r>
          </a:p>
        </p:txBody>
      </p:sp>
      <p:sp>
        <p:nvSpPr>
          <p:cNvPr id="22531" name="Rectangle 3"/>
          <p:cNvSpPr>
            <a:spLocks noGrp="1" noChangeArrowheads="1"/>
          </p:cNvSpPr>
          <p:nvPr>
            <p:ph idx="1"/>
          </p:nvPr>
        </p:nvSpPr>
        <p:spPr/>
        <p:txBody>
          <a:bodyPr/>
          <a:lstStyle/>
          <a:p>
            <a:pPr>
              <a:lnSpc>
                <a:spcPct val="90000"/>
              </a:lnSpc>
            </a:pPr>
            <a:endParaRPr lang="en-US" sz="2400" smtClean="0"/>
          </a:p>
          <a:p>
            <a:pPr>
              <a:lnSpc>
                <a:spcPct val="90000"/>
              </a:lnSpc>
            </a:pPr>
            <a:r>
              <a:rPr lang="en-US" sz="2400" smtClean="0"/>
              <a:t>Construct a dialogue in which Gooderal advises Lightner on what to do</a:t>
            </a:r>
          </a:p>
          <a:p>
            <a:pPr>
              <a:lnSpc>
                <a:spcPct val="90000"/>
              </a:lnSpc>
            </a:pPr>
            <a:endParaRPr lang="en-US" sz="2400" smtClean="0"/>
          </a:p>
          <a:p>
            <a:pPr>
              <a:lnSpc>
                <a:spcPct val="90000"/>
              </a:lnSpc>
            </a:pPr>
            <a:r>
              <a:rPr lang="en-US" sz="2400" smtClean="0"/>
              <a:t>Consider these issues in constructing your dialogue:</a:t>
            </a:r>
          </a:p>
          <a:p>
            <a:pPr>
              <a:lnSpc>
                <a:spcPct val="90000"/>
              </a:lnSpc>
            </a:pPr>
            <a:endParaRPr lang="en-US" sz="2400" smtClean="0"/>
          </a:p>
          <a:p>
            <a:pPr lvl="1">
              <a:lnSpc>
                <a:spcPct val="90000"/>
              </a:lnSpc>
            </a:pPr>
            <a:r>
              <a:rPr lang="en-US" sz="2100" smtClean="0"/>
              <a:t>Should Gooderal and Lightner go over LaRue’s head on this issue?</a:t>
            </a:r>
          </a:p>
          <a:p>
            <a:pPr>
              <a:lnSpc>
                <a:spcPct val="90000"/>
              </a:lnSpc>
            </a:pPr>
            <a:endParaRPr lang="en-US" sz="2400" smtClean="0"/>
          </a:p>
          <a:p>
            <a:pPr lvl="1">
              <a:lnSpc>
                <a:spcPct val="90000"/>
              </a:lnSpc>
            </a:pPr>
            <a:r>
              <a:rPr lang="en-US" sz="2100" smtClean="0"/>
              <a:t>If not, how should they confront LaRue?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457200" y="277813"/>
            <a:ext cx="8229600" cy="865187"/>
          </a:xfrm>
        </p:spPr>
        <p:txBody>
          <a:bodyPr/>
          <a:lstStyle/>
          <a:p>
            <a:r>
              <a:rPr lang="en-US" smtClean="0"/>
              <a:t>Social Technical System</a:t>
            </a:r>
          </a:p>
        </p:txBody>
      </p:sp>
      <p:graphicFrame>
        <p:nvGraphicFramePr>
          <p:cNvPr id="26663" name="Group 39"/>
          <p:cNvGraphicFramePr>
            <a:graphicFrameLocks noGrp="1"/>
          </p:cNvGraphicFramePr>
          <p:nvPr>
            <p:ph type="tbl" idx="1"/>
          </p:nvPr>
        </p:nvGraphicFramePr>
        <p:xfrm>
          <a:off x="152400" y="1600200"/>
          <a:ext cx="8839200" cy="5160899"/>
        </p:xfrm>
        <a:graphic>
          <a:graphicData uri="http://schemas.openxmlformats.org/drawingml/2006/table">
            <a:tbl>
              <a:tblPr/>
              <a:tblGrid>
                <a:gridCol w="1295400"/>
                <a:gridCol w="1230313"/>
                <a:gridCol w="1263650"/>
                <a:gridCol w="1260475"/>
                <a:gridCol w="1263650"/>
                <a:gridCol w="1262062"/>
                <a:gridCol w="1263650"/>
              </a:tblGrid>
              <a:tr h="930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1" i="0" u="none" strike="noStrike" cap="none" normalizeH="0" baseline="0" dirty="0" smtClean="0">
                        <a:ln>
                          <a:noFill/>
                        </a:ln>
                        <a:solidFill>
                          <a:schemeClr val="tx1"/>
                        </a:solidFill>
                        <a:effectLst>
                          <a:outerShdw blurRad="38100" dist="38100" dir="2700000" algn="tl">
                            <a:srgbClr val="FFFFFF"/>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Hardware &amp; Software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smtClean="0">
                          <a:ln>
                            <a:noFill/>
                          </a:ln>
                          <a:solidFill>
                            <a:schemeClr val="tx1"/>
                          </a:solidFill>
                          <a:effectLst/>
                          <a:latin typeface="Tahoma" charset="0"/>
                        </a:rPr>
                        <a:t>Physical Surround-ings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People, Roles, CIDS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Laws &amp; Regulations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Data &amp; Data Structures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46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ahoma" charset="0"/>
                        </a:rPr>
                        <a:t>Descrip-tion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Hybrid Chips (circuitry hermetically sealed in metal or ceramic packages in inert gas atmosphere)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Analog to Digital Conversion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Radar &amp; Missile Guidance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Battle conditions under which chips might be used</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Conditions under which chips were </a:t>
                      </a:r>
                      <a:r>
                        <a:rPr kumimoji="0" lang="en-US" sz="1400" b="0" i="0" u="none" strike="noStrike" cap="none" normalizeH="0" baseline="0" dirty="0" err="1" smtClean="0">
                          <a:ln>
                            <a:noFill/>
                          </a:ln>
                          <a:solidFill>
                            <a:schemeClr val="tx1"/>
                          </a:solidFill>
                          <a:effectLst>
                            <a:outerShdw blurRad="38100" dist="38100" dir="2700000" algn="tl">
                              <a:srgbClr val="FFFFFF"/>
                            </a:outerShdw>
                          </a:effectLst>
                          <a:latin typeface="Tahoma" charset="0"/>
                        </a:rPr>
                        <a:t>manu-factured</a:t>
                      </a: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 and tested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Corporate Organizations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US Dept of Defense and Military</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Mgt</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Ql Control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The Girls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Individuals: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Saia</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LaRue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Gooderal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Ibarra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Gross leak test; Hot Chips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HR Confiden-tiality Procedures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DPO Procedures (or lack 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WB Protection legislation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Qui Tam lawsuit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Analogue to Digital Issues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74638"/>
            <a:ext cx="8229600" cy="715962"/>
          </a:xfrm>
        </p:spPr>
        <p:txBody>
          <a:bodyPr rtlCol="0">
            <a:normAutofit fontScale="90000"/>
          </a:bodyPr>
          <a:lstStyle/>
          <a:p>
            <a:pPr fontAlgn="auto">
              <a:spcAft>
                <a:spcPts val="0"/>
              </a:spcAft>
              <a:defRPr/>
            </a:pPr>
            <a:r>
              <a:rPr lang="en-US" sz="4000" b="1" dirty="0" smtClean="0"/>
              <a:t>Scenario #5: Responding to Harassment</a:t>
            </a:r>
          </a:p>
        </p:txBody>
      </p:sp>
      <p:sp>
        <p:nvSpPr>
          <p:cNvPr id="23555" name="Rectangle 3"/>
          <p:cNvSpPr>
            <a:spLocks noGrp="1" noChangeArrowheads="1"/>
          </p:cNvSpPr>
          <p:nvPr>
            <p:ph idx="1"/>
          </p:nvPr>
        </p:nvSpPr>
        <p:spPr>
          <a:xfrm>
            <a:off x="457200" y="1371600"/>
            <a:ext cx="8229600" cy="5486400"/>
          </a:xfrm>
        </p:spPr>
        <p:txBody>
          <a:bodyPr/>
          <a:lstStyle/>
          <a:p>
            <a:pPr>
              <a:lnSpc>
                <a:spcPct val="90000"/>
              </a:lnSpc>
            </a:pPr>
            <a:r>
              <a:rPr lang="en-US" sz="2700" i="1" smtClean="0"/>
              <a:t>Ruth Ibarra (from Quality Assurance) has seen Shirley Reddick resealing chips without the authorization stamp.  Ibarra has asked Gooderal to find out what’s going on.  When Gooderal asks LaRue, he replies, “None of your damn business.”  Shortly after this, Gooderal receives a phone call from Jim Temple, one of her superiors, telling her to come to his office.  Temple informs Gooderal in no uncertain terms that she needs to back down.  “You are doing it again.  You are not part of the team, running to Quality with every little problem.” When Gooderal insisted she did not “run to Quality” but Quality came to her, Temple replies, “Shape up and be part of the team if you want your job.”</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6000" b="1" smtClean="0"/>
              <a:t>Dialogue Point</a:t>
            </a:r>
            <a:r>
              <a:rPr lang="en-US" smtClean="0"/>
              <a:t> </a:t>
            </a:r>
          </a:p>
        </p:txBody>
      </p:sp>
      <p:sp>
        <p:nvSpPr>
          <p:cNvPr id="24579" name="Rectangle 3"/>
          <p:cNvSpPr>
            <a:spLocks noGrp="1" noChangeArrowheads="1"/>
          </p:cNvSpPr>
          <p:nvPr>
            <p:ph idx="1"/>
          </p:nvPr>
        </p:nvSpPr>
        <p:spPr/>
        <p:txBody>
          <a:bodyPr/>
          <a:lstStyle/>
          <a:p>
            <a:pPr>
              <a:lnSpc>
                <a:spcPct val="90000"/>
              </a:lnSpc>
            </a:pPr>
            <a:r>
              <a:rPr lang="en-US" sz="2400" dirty="0" smtClean="0"/>
              <a:t>Construct a dialogue in which </a:t>
            </a:r>
            <a:r>
              <a:rPr lang="en-US" sz="2400" dirty="0" err="1" smtClean="0"/>
              <a:t>Gooderal</a:t>
            </a:r>
            <a:r>
              <a:rPr lang="en-US" sz="2400" dirty="0" smtClean="0"/>
              <a:t> reacts to Temple</a:t>
            </a:r>
          </a:p>
          <a:p>
            <a:pPr>
              <a:lnSpc>
                <a:spcPct val="90000"/>
              </a:lnSpc>
            </a:pPr>
            <a:endParaRPr lang="en-US" sz="2400" dirty="0" smtClean="0"/>
          </a:p>
          <a:p>
            <a:pPr>
              <a:lnSpc>
                <a:spcPct val="90000"/>
              </a:lnSpc>
            </a:pPr>
            <a:r>
              <a:rPr lang="en-US" sz="2400" dirty="0" smtClean="0"/>
              <a:t>Consider the following issues in constructing your dialogue:</a:t>
            </a:r>
          </a:p>
          <a:p>
            <a:pPr>
              <a:lnSpc>
                <a:spcPct val="90000"/>
              </a:lnSpc>
            </a:pPr>
            <a:endParaRPr lang="en-US" sz="2400" dirty="0" smtClean="0"/>
          </a:p>
          <a:p>
            <a:pPr lvl="1">
              <a:lnSpc>
                <a:spcPct val="90000"/>
              </a:lnSpc>
            </a:pPr>
            <a:r>
              <a:rPr lang="en-US" sz="2100" dirty="0" smtClean="0"/>
              <a:t>Is Temple harassing </a:t>
            </a:r>
            <a:r>
              <a:rPr lang="en-US" sz="2100" dirty="0" err="1" smtClean="0"/>
              <a:t>Gooderal</a:t>
            </a:r>
            <a:r>
              <a:rPr lang="en-US" sz="2100" dirty="0" smtClean="0"/>
              <a:t>?  (How do we define “harassing” in this context?)</a:t>
            </a:r>
          </a:p>
          <a:p>
            <a:pPr>
              <a:lnSpc>
                <a:spcPct val="90000"/>
              </a:lnSpc>
            </a:pPr>
            <a:endParaRPr lang="en-US" sz="2400" dirty="0" smtClean="0"/>
          </a:p>
          <a:p>
            <a:pPr lvl="1">
              <a:lnSpc>
                <a:spcPct val="90000"/>
              </a:lnSpc>
            </a:pPr>
            <a:r>
              <a:rPr lang="en-US" sz="2100" dirty="0" smtClean="0"/>
              <a:t>Should </a:t>
            </a:r>
            <a:r>
              <a:rPr lang="en-US" sz="2100" dirty="0" err="1" smtClean="0"/>
              <a:t>Gooderal</a:t>
            </a:r>
            <a:r>
              <a:rPr lang="en-US" sz="2100" dirty="0" smtClean="0"/>
              <a:t> prepare for the possibility of being fired?  How should she do this?  What are her legal options at this point?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457200" y="277813"/>
            <a:ext cx="8229600" cy="865187"/>
          </a:xfrm>
        </p:spPr>
        <p:txBody>
          <a:bodyPr/>
          <a:lstStyle/>
          <a:p>
            <a:r>
              <a:rPr lang="en-US" smtClean="0"/>
              <a:t>Social Technical System</a:t>
            </a:r>
          </a:p>
        </p:txBody>
      </p:sp>
      <p:graphicFrame>
        <p:nvGraphicFramePr>
          <p:cNvPr id="26663" name="Group 39"/>
          <p:cNvGraphicFramePr>
            <a:graphicFrameLocks noGrp="1"/>
          </p:cNvGraphicFramePr>
          <p:nvPr>
            <p:ph type="tbl" idx="1"/>
          </p:nvPr>
        </p:nvGraphicFramePr>
        <p:xfrm>
          <a:off x="152400" y="1600200"/>
          <a:ext cx="8839200" cy="5160899"/>
        </p:xfrm>
        <a:graphic>
          <a:graphicData uri="http://schemas.openxmlformats.org/drawingml/2006/table">
            <a:tbl>
              <a:tblPr/>
              <a:tblGrid>
                <a:gridCol w="1295400"/>
                <a:gridCol w="1230313"/>
                <a:gridCol w="1263650"/>
                <a:gridCol w="1260475"/>
                <a:gridCol w="1263650"/>
                <a:gridCol w="1262062"/>
                <a:gridCol w="1263650"/>
              </a:tblGrid>
              <a:tr h="930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1" i="0" u="none" strike="noStrike" cap="none" normalizeH="0" baseline="0" dirty="0" smtClean="0">
                        <a:ln>
                          <a:noFill/>
                        </a:ln>
                        <a:solidFill>
                          <a:schemeClr val="tx1"/>
                        </a:solidFill>
                        <a:effectLst>
                          <a:outerShdw blurRad="38100" dist="38100" dir="2700000" algn="tl">
                            <a:srgbClr val="FFFFFF"/>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Hardware &amp; Software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smtClean="0">
                          <a:ln>
                            <a:noFill/>
                          </a:ln>
                          <a:solidFill>
                            <a:schemeClr val="tx1"/>
                          </a:solidFill>
                          <a:effectLst/>
                          <a:latin typeface="Tahoma" charset="0"/>
                        </a:rPr>
                        <a:t>Physical Surround-ings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People, Roles, CIDS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Laws &amp; Regulations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Data &amp; Data Structures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46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ahoma" charset="0"/>
                        </a:rPr>
                        <a:t>Descrip-tion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Hybrid Chips (circuitry hermetically sealed in metal or ceramic packages in inert gas atmosphere)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Analog to Digital Conversion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Radar &amp; Missile Guidance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Battle conditions under which chips might be used</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Conditions under which chips were </a:t>
                      </a:r>
                      <a:r>
                        <a:rPr kumimoji="0" lang="en-US" sz="1400" b="0" i="0" u="none" strike="noStrike" cap="none" normalizeH="0" baseline="0" dirty="0" err="1" smtClean="0">
                          <a:ln>
                            <a:noFill/>
                          </a:ln>
                          <a:solidFill>
                            <a:schemeClr val="tx1"/>
                          </a:solidFill>
                          <a:effectLst>
                            <a:outerShdw blurRad="38100" dist="38100" dir="2700000" algn="tl">
                              <a:srgbClr val="FFFFFF"/>
                            </a:outerShdw>
                          </a:effectLst>
                          <a:latin typeface="Tahoma" charset="0"/>
                        </a:rPr>
                        <a:t>manu-factured</a:t>
                      </a: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 and tested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Corporate Organizations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US Dept of Defense and Military</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Mgt</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Ql Control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The Girls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Individuals: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Saia</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LaRue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Gooderal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Ibarra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Gross leak test; Hot Chips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HR Confiden-tiality Procedures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DPO Procedures (or lack 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WB Protection legislation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Qui Tam lawsuit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Analogue to Digital Issues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6000" b="1" smtClean="0"/>
              <a:t>Dialogue Point</a:t>
            </a:r>
          </a:p>
        </p:txBody>
      </p:sp>
      <p:sp>
        <p:nvSpPr>
          <p:cNvPr id="16387" name="Rectangle 3"/>
          <p:cNvSpPr>
            <a:spLocks noGrp="1" noChangeArrowheads="1"/>
          </p:cNvSpPr>
          <p:nvPr>
            <p:ph idx="1"/>
          </p:nvPr>
        </p:nvSpPr>
        <p:spPr/>
        <p:txBody>
          <a:bodyPr/>
          <a:lstStyle/>
          <a:p>
            <a:endParaRPr lang="en-US" smtClean="0"/>
          </a:p>
          <a:p>
            <a:r>
              <a:rPr lang="en-US" smtClean="0"/>
              <a:t>Construct a dialogue in which Saia responds to the pressure from his supervisor, Karl Reismueller </a:t>
            </a:r>
          </a:p>
          <a:p>
            <a:endParaRPr lang="en-US" smtClean="0"/>
          </a:p>
          <a:p>
            <a:r>
              <a:rPr lang="en-US" smtClean="0"/>
              <a:t>Be sure to address the customer complaints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4638"/>
            <a:ext cx="8229600" cy="868362"/>
          </a:xfrm>
        </p:spPr>
        <p:txBody>
          <a:bodyPr/>
          <a:lstStyle/>
          <a:p>
            <a:r>
              <a:rPr lang="en-US" sz="3200" b="1" smtClean="0"/>
              <a:t>Scenario #6: Documenting for Whistle Blowing</a:t>
            </a:r>
          </a:p>
        </p:txBody>
      </p:sp>
      <p:sp>
        <p:nvSpPr>
          <p:cNvPr id="25603" name="Rectangle 3"/>
          <p:cNvSpPr>
            <a:spLocks noGrp="1" noChangeArrowheads="1"/>
          </p:cNvSpPr>
          <p:nvPr>
            <p:ph idx="1"/>
          </p:nvPr>
        </p:nvSpPr>
        <p:spPr>
          <a:xfrm>
            <a:off x="0" y="1295400"/>
            <a:ext cx="8915400" cy="5562600"/>
          </a:xfrm>
        </p:spPr>
        <p:txBody>
          <a:bodyPr/>
          <a:lstStyle/>
          <a:p>
            <a:pPr>
              <a:lnSpc>
                <a:spcPct val="80000"/>
              </a:lnSpc>
            </a:pPr>
            <a:r>
              <a:rPr lang="en-US" sz="2200" i="1" smtClean="0"/>
              <a:t>Margaret Gooderal and Ruth Ibarra have made several attempts to get their supervisors to respond to the problem of skipping the environmental tests.  The general response has been to shoot the messenger rather than respond to the message.  Both Gooderal and Ibarra have been branded trouble makers and told to mind their own business.  They have been threatened with dismissal if they persist.  </a:t>
            </a:r>
          </a:p>
          <a:p>
            <a:pPr>
              <a:lnSpc>
                <a:spcPct val="80000"/>
              </a:lnSpc>
            </a:pPr>
            <a:endParaRPr lang="en-US" sz="900" i="1" smtClean="0"/>
          </a:p>
          <a:p>
            <a:pPr>
              <a:lnSpc>
                <a:spcPct val="80000"/>
              </a:lnSpc>
            </a:pPr>
            <a:r>
              <a:rPr lang="en-US" sz="2200" i="1" smtClean="0"/>
              <a:t>So they have decided to blow the whistle, having exhausted all the other options.  They initiated contact with officials in the U.S. government’s Office of the Inspector General.  These officials are interested but have told Gooderal and Ibarra that they need to document their case.</a:t>
            </a:r>
          </a:p>
          <a:p>
            <a:pPr>
              <a:lnSpc>
                <a:spcPct val="80000"/>
              </a:lnSpc>
            </a:pPr>
            <a:endParaRPr lang="en-US" sz="900" i="1" smtClean="0"/>
          </a:p>
          <a:p>
            <a:pPr>
              <a:lnSpc>
                <a:spcPct val="80000"/>
              </a:lnSpc>
            </a:pPr>
            <a:r>
              <a:rPr lang="en-US" sz="2200" i="1" smtClean="0"/>
              <a:t>One day they find two hybrids (chips that combine two different kinds of semiconductor devices on a common substrate) on LaRue’s desk.  These chips which are destined for an air-to-air missile have failed the leak test. It is obvious that LaRue plans on passing them without further testing during the evening shift after Gooderal has gone home.  Gooderal and Ibarra discuss whether this presents a good opportunity to document their case for the Office of the Inspector General.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6000" b="1" smtClean="0"/>
              <a:t>Dialogue Point</a:t>
            </a:r>
            <a:r>
              <a:rPr lang="en-US" smtClean="0"/>
              <a:t> </a:t>
            </a:r>
          </a:p>
        </p:txBody>
      </p:sp>
      <p:sp>
        <p:nvSpPr>
          <p:cNvPr id="26627" name="Rectangle 3"/>
          <p:cNvSpPr>
            <a:spLocks noGrp="1" noChangeArrowheads="1"/>
          </p:cNvSpPr>
          <p:nvPr>
            <p:ph idx="1"/>
          </p:nvPr>
        </p:nvSpPr>
        <p:spPr>
          <a:xfrm>
            <a:off x="457200" y="1600200"/>
            <a:ext cx="8229600" cy="5029200"/>
          </a:xfrm>
        </p:spPr>
        <p:txBody>
          <a:bodyPr/>
          <a:lstStyle/>
          <a:p>
            <a:pPr>
              <a:lnSpc>
                <a:spcPct val="80000"/>
              </a:lnSpc>
            </a:pPr>
            <a:r>
              <a:rPr lang="en-US" sz="1900" smtClean="0"/>
              <a:t>Construct an imaginary conversation between Gooderal and Ibarra where they discuss different strategies for documenting their concerns to the Office of the Inspector General?</a:t>
            </a:r>
          </a:p>
          <a:p>
            <a:pPr>
              <a:lnSpc>
                <a:spcPct val="80000"/>
              </a:lnSpc>
            </a:pPr>
            <a:endParaRPr lang="en-US" sz="1900" smtClean="0"/>
          </a:p>
          <a:p>
            <a:pPr>
              <a:lnSpc>
                <a:spcPct val="80000"/>
              </a:lnSpc>
            </a:pPr>
            <a:r>
              <a:rPr lang="en-US" sz="1900" smtClean="0"/>
              <a:t>Have them consider the following:</a:t>
            </a:r>
          </a:p>
          <a:p>
            <a:pPr>
              <a:lnSpc>
                <a:spcPct val="80000"/>
              </a:lnSpc>
            </a:pPr>
            <a:endParaRPr lang="en-US" sz="1900" smtClean="0"/>
          </a:p>
          <a:p>
            <a:pPr lvl="1">
              <a:lnSpc>
                <a:spcPct val="80000"/>
              </a:lnSpc>
            </a:pPr>
            <a:r>
              <a:rPr lang="en-US" sz="1800" smtClean="0"/>
              <a:t>By looking for documented evidence against their employer, have Gooderal and Ibarra violated their duties of trust and confidentiality?</a:t>
            </a:r>
          </a:p>
          <a:p>
            <a:pPr>
              <a:lnSpc>
                <a:spcPct val="80000"/>
              </a:lnSpc>
            </a:pPr>
            <a:endParaRPr lang="en-US" sz="1900" smtClean="0"/>
          </a:p>
          <a:p>
            <a:pPr lvl="1">
              <a:lnSpc>
                <a:spcPct val="80000"/>
              </a:lnSpc>
            </a:pPr>
            <a:r>
              <a:rPr lang="en-US" sz="1800" smtClean="0"/>
              <a:t>Some argue that before blowing the whistle, an employee should exhaust internal channels.  Have Gooderal and Ibarra discuss whether they can do anything more inside Hughes before taking evidence outside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457200" y="277813"/>
            <a:ext cx="8229600" cy="865187"/>
          </a:xfrm>
        </p:spPr>
        <p:txBody>
          <a:bodyPr/>
          <a:lstStyle/>
          <a:p>
            <a:r>
              <a:rPr lang="en-US" smtClean="0"/>
              <a:t>Social Technical System</a:t>
            </a:r>
          </a:p>
        </p:txBody>
      </p:sp>
      <p:graphicFrame>
        <p:nvGraphicFramePr>
          <p:cNvPr id="26663" name="Group 39"/>
          <p:cNvGraphicFramePr>
            <a:graphicFrameLocks noGrp="1"/>
          </p:cNvGraphicFramePr>
          <p:nvPr>
            <p:ph type="tbl" idx="1"/>
          </p:nvPr>
        </p:nvGraphicFramePr>
        <p:xfrm>
          <a:off x="152400" y="1600200"/>
          <a:ext cx="8839200" cy="5160899"/>
        </p:xfrm>
        <a:graphic>
          <a:graphicData uri="http://schemas.openxmlformats.org/drawingml/2006/table">
            <a:tbl>
              <a:tblPr/>
              <a:tblGrid>
                <a:gridCol w="1295400"/>
                <a:gridCol w="1230313"/>
                <a:gridCol w="1263650"/>
                <a:gridCol w="1260475"/>
                <a:gridCol w="1263650"/>
                <a:gridCol w="1262062"/>
                <a:gridCol w="1263650"/>
              </a:tblGrid>
              <a:tr h="930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1" i="0" u="none" strike="noStrike" cap="none" normalizeH="0" baseline="0" dirty="0" smtClean="0">
                        <a:ln>
                          <a:noFill/>
                        </a:ln>
                        <a:solidFill>
                          <a:schemeClr val="tx1"/>
                        </a:solidFill>
                        <a:effectLst>
                          <a:outerShdw blurRad="38100" dist="38100" dir="2700000" algn="tl">
                            <a:srgbClr val="FFFFFF"/>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Hardware &amp; Software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smtClean="0">
                          <a:ln>
                            <a:noFill/>
                          </a:ln>
                          <a:solidFill>
                            <a:schemeClr val="tx1"/>
                          </a:solidFill>
                          <a:effectLst/>
                          <a:latin typeface="Tahoma" charset="0"/>
                        </a:rPr>
                        <a:t>Physical Surround-ings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People, Roles, CIDS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Laws &amp; Regulations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Data &amp; Data Structures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46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ahoma" charset="0"/>
                        </a:rPr>
                        <a:t>Descrip-tion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Hybrid Chips (circuitry hermetically sealed in metal or ceramic packages in inert gas atmosphere)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Analog to Digital Conversion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Radar &amp; Missile Guidance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Battle conditions under which chips might be used</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Conditions under which chips were </a:t>
                      </a:r>
                      <a:r>
                        <a:rPr kumimoji="0" lang="en-US" sz="1400" b="0" i="0" u="none" strike="noStrike" cap="none" normalizeH="0" baseline="0" dirty="0" err="1" smtClean="0">
                          <a:ln>
                            <a:noFill/>
                          </a:ln>
                          <a:solidFill>
                            <a:schemeClr val="tx1"/>
                          </a:solidFill>
                          <a:effectLst>
                            <a:outerShdw blurRad="38100" dist="38100" dir="2700000" algn="tl">
                              <a:srgbClr val="FFFFFF"/>
                            </a:outerShdw>
                          </a:effectLst>
                          <a:latin typeface="Tahoma" charset="0"/>
                        </a:rPr>
                        <a:t>manu-factured</a:t>
                      </a: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 and tested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Corporate Organizations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US Dept of Defense and Military</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Mgt</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Ql Control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The Girls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Individuals: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Saia</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LaRue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Gooderal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Ibarra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Gross leak test; Hot Chips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HR Confiden-tiality Procedures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DPO Procedures (or lack 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WB Protection legislation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Qui Tam lawsuit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Analogue to Digital Issues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457200" y="277813"/>
            <a:ext cx="8229600" cy="865187"/>
          </a:xfrm>
        </p:spPr>
        <p:txBody>
          <a:bodyPr/>
          <a:lstStyle/>
          <a:p>
            <a:r>
              <a:rPr lang="en-US" smtClean="0"/>
              <a:t>Social Technical System</a:t>
            </a:r>
          </a:p>
        </p:txBody>
      </p:sp>
      <p:graphicFrame>
        <p:nvGraphicFramePr>
          <p:cNvPr id="26663" name="Group 39"/>
          <p:cNvGraphicFramePr>
            <a:graphicFrameLocks noGrp="1"/>
          </p:cNvGraphicFramePr>
          <p:nvPr>
            <p:ph type="tbl" idx="1"/>
          </p:nvPr>
        </p:nvGraphicFramePr>
        <p:xfrm>
          <a:off x="152400" y="1600200"/>
          <a:ext cx="8839200" cy="5160899"/>
        </p:xfrm>
        <a:graphic>
          <a:graphicData uri="http://schemas.openxmlformats.org/drawingml/2006/table">
            <a:tbl>
              <a:tblPr/>
              <a:tblGrid>
                <a:gridCol w="1295400"/>
                <a:gridCol w="1230313"/>
                <a:gridCol w="1263650"/>
                <a:gridCol w="1260475"/>
                <a:gridCol w="1263650"/>
                <a:gridCol w="1262062"/>
                <a:gridCol w="1263650"/>
              </a:tblGrid>
              <a:tr h="930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1" i="0" u="none" strike="noStrike" cap="none" normalizeH="0" baseline="0" dirty="0" smtClean="0">
                        <a:ln>
                          <a:noFill/>
                        </a:ln>
                        <a:solidFill>
                          <a:schemeClr val="tx1"/>
                        </a:solidFill>
                        <a:effectLst>
                          <a:outerShdw blurRad="38100" dist="38100" dir="2700000" algn="tl">
                            <a:srgbClr val="FFFFFF"/>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Hardware &amp; Software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smtClean="0">
                          <a:ln>
                            <a:noFill/>
                          </a:ln>
                          <a:solidFill>
                            <a:schemeClr val="tx1"/>
                          </a:solidFill>
                          <a:effectLst/>
                          <a:latin typeface="Tahoma" charset="0"/>
                        </a:rPr>
                        <a:t>Physical Surround-ings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People, Roles, CIDS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Laws &amp; Regulations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Data &amp; Data Structures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46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ahoma" charset="0"/>
                        </a:rPr>
                        <a:t>Descrip-tion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Hybrid Chips (circuitry hermetically sealed in metal or ceramic packages in inert gas atmosphere)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Analog to Digital Conversion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Radar &amp; Missile Guidance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Battle conditions under which chips might be used</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Conditions under which chips were </a:t>
                      </a:r>
                      <a:r>
                        <a:rPr kumimoji="0" lang="en-US" sz="1400" b="0" i="0" u="none" strike="noStrike" cap="none" normalizeH="0" baseline="0" dirty="0" err="1" smtClean="0">
                          <a:ln>
                            <a:noFill/>
                          </a:ln>
                          <a:solidFill>
                            <a:schemeClr val="tx1"/>
                          </a:solidFill>
                          <a:effectLst>
                            <a:outerShdw blurRad="38100" dist="38100" dir="2700000" algn="tl">
                              <a:srgbClr val="FFFFFF"/>
                            </a:outerShdw>
                          </a:effectLst>
                          <a:latin typeface="Tahoma" charset="0"/>
                        </a:rPr>
                        <a:t>manu-factured</a:t>
                      </a: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 and tested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Corporate Organizations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US Dept of Defense and Military</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Mgt</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Ql Control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The Girls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Individuals: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Saia</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LaRue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Gooderal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Ibarra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Gross leak test; Hot Chips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HR Confiden-tiality Procedures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DPO Procedures (or lack 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WB Protection legislation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Qui Tam lawsuit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Analogue to Digital Issues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rtlCol="0">
            <a:normAutofit fontScale="90000"/>
          </a:bodyPr>
          <a:lstStyle/>
          <a:p>
            <a:pPr fontAlgn="auto">
              <a:spcAft>
                <a:spcPts val="0"/>
              </a:spcAft>
              <a:defRPr/>
            </a:pPr>
            <a:r>
              <a:rPr lang="en-US" sz="3700" b="1" smtClean="0"/>
              <a:t>Scenario #2: A Supervisor’s Apparent Dilemma</a:t>
            </a:r>
          </a:p>
        </p:txBody>
      </p:sp>
      <p:sp>
        <p:nvSpPr>
          <p:cNvPr id="17411" name="Rectangle 3"/>
          <p:cNvSpPr>
            <a:spLocks noGrp="1" noChangeArrowheads="1"/>
          </p:cNvSpPr>
          <p:nvPr>
            <p:ph idx="1"/>
          </p:nvPr>
        </p:nvSpPr>
        <p:spPr>
          <a:xfrm>
            <a:off x="0" y="1752600"/>
            <a:ext cx="9144000" cy="5105400"/>
          </a:xfrm>
        </p:spPr>
        <p:txBody>
          <a:bodyPr/>
          <a:lstStyle/>
          <a:p>
            <a:pPr>
              <a:lnSpc>
                <a:spcPct val="80000"/>
              </a:lnSpc>
            </a:pPr>
            <a:r>
              <a:rPr lang="en-US" sz="2200" i="1" smtClean="0"/>
              <a:t>Frank Saia has discovered that an employee under his supervision, Donald LaRue, has been skipping tests on the computer chips.  Since LaRue began this practice, they have certainly been more on time in their shipments.  Besides, both LaRue and Saia know that many of the “hot” parts are actually for systems in the testing phase, rather than for ones that will be put into active use.  So testing the chips for long-term durability that go into these systems seems unnecessary.  Still, LaRue was caught by Quality Control skipping a test, and now Saia needs to make a decision.  Upper management has provided no guidance; they simply told him to “handle it” and to keep the parts on time.</a:t>
            </a:r>
          </a:p>
          <a:p>
            <a:pPr>
              <a:lnSpc>
                <a:spcPct val="80000"/>
              </a:lnSpc>
            </a:pPr>
            <a:endParaRPr lang="en-US" sz="1100" i="1" smtClean="0"/>
          </a:p>
          <a:p>
            <a:pPr>
              <a:lnSpc>
                <a:spcPct val="80000"/>
              </a:lnSpc>
            </a:pPr>
            <a:r>
              <a:rPr lang="en-US" sz="2200" i="1" smtClean="0"/>
              <a:t>He can’t let LaRue continue skipping tests, or at least he shouldn’t let this skipping go unsupervised.  LaRue is a good employee, but he doesn’t have the science background to know which tests would do the least damage if they were skipped.  He could work with LaRue and help him figure out the best tests to skip so the least harm is done.  But getting directly involved in skipping the tests would mean violating company policy and federal law.</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6000" b="1" smtClean="0"/>
              <a:t>Dialogue Point</a:t>
            </a:r>
            <a:r>
              <a:rPr lang="en-US" smtClean="0"/>
              <a:t> </a:t>
            </a:r>
          </a:p>
        </p:txBody>
      </p:sp>
      <p:sp>
        <p:nvSpPr>
          <p:cNvPr id="18435" name="Rectangle 3"/>
          <p:cNvSpPr>
            <a:spLocks noGrp="1" noChangeArrowheads="1"/>
          </p:cNvSpPr>
          <p:nvPr>
            <p:ph idx="1"/>
          </p:nvPr>
        </p:nvSpPr>
        <p:spPr>
          <a:xfrm>
            <a:off x="457200" y="1600200"/>
            <a:ext cx="8229600" cy="4876800"/>
          </a:xfrm>
        </p:spPr>
        <p:txBody>
          <a:bodyPr/>
          <a:lstStyle/>
          <a:p>
            <a:pPr>
              <a:lnSpc>
                <a:spcPct val="90000"/>
              </a:lnSpc>
            </a:pPr>
            <a:r>
              <a:rPr lang="en-US" sz="2800" smtClean="0"/>
              <a:t>Construct a dialogue in which Saia confronts LaRue about skipping the tests</a:t>
            </a:r>
          </a:p>
          <a:p>
            <a:pPr>
              <a:lnSpc>
                <a:spcPct val="90000"/>
              </a:lnSpc>
            </a:pPr>
            <a:endParaRPr lang="en-US" sz="2800" smtClean="0"/>
          </a:p>
          <a:p>
            <a:pPr>
              <a:lnSpc>
                <a:spcPct val="90000"/>
              </a:lnSpc>
            </a:pPr>
            <a:r>
              <a:rPr lang="en-US" sz="2800" smtClean="0"/>
              <a:t>Address the following issues:</a:t>
            </a:r>
          </a:p>
          <a:p>
            <a:pPr>
              <a:lnSpc>
                <a:spcPct val="90000"/>
              </a:lnSpc>
            </a:pPr>
            <a:endParaRPr lang="en-US" sz="2800" smtClean="0"/>
          </a:p>
          <a:p>
            <a:pPr lvl="1">
              <a:lnSpc>
                <a:spcPct val="90000"/>
              </a:lnSpc>
            </a:pPr>
            <a:r>
              <a:rPr lang="en-US" sz="2500" smtClean="0"/>
              <a:t>Should Saia work with LaRue to identify tests that are not necessary and then have LaRue skip these?</a:t>
            </a:r>
          </a:p>
          <a:p>
            <a:pPr>
              <a:lnSpc>
                <a:spcPct val="90000"/>
              </a:lnSpc>
            </a:pPr>
            <a:endParaRPr lang="en-US" sz="2800" smtClean="0"/>
          </a:p>
          <a:p>
            <a:pPr lvl="1">
              <a:lnSpc>
                <a:spcPct val="90000"/>
              </a:lnSpc>
            </a:pPr>
            <a:r>
              <a:rPr lang="en-US" sz="2500" smtClean="0"/>
              <a:t>How should Saia and LaRue deal with the concerns that Quality Control has expressed about skipping the tests?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457200" y="277813"/>
            <a:ext cx="8229600" cy="865187"/>
          </a:xfrm>
        </p:spPr>
        <p:txBody>
          <a:bodyPr/>
          <a:lstStyle/>
          <a:p>
            <a:r>
              <a:rPr lang="en-US" smtClean="0"/>
              <a:t>Social Technical System</a:t>
            </a:r>
          </a:p>
        </p:txBody>
      </p:sp>
      <p:graphicFrame>
        <p:nvGraphicFramePr>
          <p:cNvPr id="26663" name="Group 39"/>
          <p:cNvGraphicFramePr>
            <a:graphicFrameLocks noGrp="1"/>
          </p:cNvGraphicFramePr>
          <p:nvPr>
            <p:ph type="tbl" idx="1"/>
          </p:nvPr>
        </p:nvGraphicFramePr>
        <p:xfrm>
          <a:off x="152400" y="1600200"/>
          <a:ext cx="8839200" cy="5160899"/>
        </p:xfrm>
        <a:graphic>
          <a:graphicData uri="http://schemas.openxmlformats.org/drawingml/2006/table">
            <a:tbl>
              <a:tblPr/>
              <a:tblGrid>
                <a:gridCol w="1295400"/>
                <a:gridCol w="1230313"/>
                <a:gridCol w="1263650"/>
                <a:gridCol w="1260475"/>
                <a:gridCol w="1263650"/>
                <a:gridCol w="1262062"/>
                <a:gridCol w="1263650"/>
              </a:tblGrid>
              <a:tr h="930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1" i="0" u="none" strike="noStrike" cap="none" normalizeH="0" baseline="0" dirty="0" smtClean="0">
                        <a:ln>
                          <a:noFill/>
                        </a:ln>
                        <a:solidFill>
                          <a:schemeClr val="tx1"/>
                        </a:solidFill>
                        <a:effectLst>
                          <a:outerShdw blurRad="38100" dist="38100" dir="2700000" algn="tl">
                            <a:srgbClr val="FFFFFF"/>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Hardware &amp; Software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smtClean="0">
                          <a:ln>
                            <a:noFill/>
                          </a:ln>
                          <a:solidFill>
                            <a:schemeClr val="tx1"/>
                          </a:solidFill>
                          <a:effectLst/>
                          <a:latin typeface="Tahoma" charset="0"/>
                        </a:rPr>
                        <a:t>Physical Surround-ings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People, Roles, CIDS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Laws &amp; Regulations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Data &amp; Data Structures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46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ahoma" charset="0"/>
                        </a:rPr>
                        <a:t>Descrip-tion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Hybrid Chips (circuitry hermetically sealed in metal or ceramic packages in inert gas atmosphere)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Analog to Digital Conversion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Radar &amp; Missile Guidance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Battle conditions under which chips might be used</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Conditions under which chips were </a:t>
                      </a:r>
                      <a:r>
                        <a:rPr kumimoji="0" lang="en-US" sz="1400" b="0" i="0" u="none" strike="noStrike" cap="none" normalizeH="0" baseline="0" dirty="0" err="1" smtClean="0">
                          <a:ln>
                            <a:noFill/>
                          </a:ln>
                          <a:solidFill>
                            <a:schemeClr val="tx1"/>
                          </a:solidFill>
                          <a:effectLst>
                            <a:outerShdw blurRad="38100" dist="38100" dir="2700000" algn="tl">
                              <a:srgbClr val="FFFFFF"/>
                            </a:outerShdw>
                          </a:effectLst>
                          <a:latin typeface="Tahoma" charset="0"/>
                        </a:rPr>
                        <a:t>manu-factured</a:t>
                      </a: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 and tested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Corporate Organizations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US Dept of Defense and Military</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Mgt</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Ql Control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The Girls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Individuals: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Saia</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LaRue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Gooderal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Ibarra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Gross leak test; Hot Chips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HR Confiden-tiality Procedures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DPO Procedures (or lack 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WB Protection legislation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Qui Tam lawsuit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Analogue to Digital Issues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52400"/>
            <a:ext cx="8229600" cy="838200"/>
          </a:xfrm>
        </p:spPr>
        <p:txBody>
          <a:bodyPr/>
          <a:lstStyle/>
          <a:p>
            <a:r>
              <a:rPr lang="en-US" sz="3200" b="1" smtClean="0"/>
              <a:t>Scenario #3: What to do about skipping tests?</a:t>
            </a:r>
          </a:p>
        </p:txBody>
      </p:sp>
      <p:sp>
        <p:nvSpPr>
          <p:cNvPr id="19459" name="Rectangle 3"/>
          <p:cNvSpPr>
            <a:spLocks noGrp="1" noChangeArrowheads="1"/>
          </p:cNvSpPr>
          <p:nvPr>
            <p:ph idx="1"/>
          </p:nvPr>
        </p:nvSpPr>
        <p:spPr>
          <a:xfrm>
            <a:off x="0" y="1219200"/>
            <a:ext cx="9144000" cy="5638800"/>
          </a:xfrm>
        </p:spPr>
        <p:txBody>
          <a:bodyPr/>
          <a:lstStyle/>
          <a:p>
            <a:pPr>
              <a:lnSpc>
                <a:spcPct val="80000"/>
              </a:lnSpc>
            </a:pPr>
            <a:r>
              <a:rPr lang="en-US" sz="2400" i="1" smtClean="0"/>
              <a:t>Margaret Gooderal works in a supervisory position in the environmental testing group at Hughes Aircraft. Her supervisor, Donald LaRue, is also the current supervisor for environmental testing.  The group that LaRue and Gooderal together oversee test the chips that Hughes makes in order to determine that they would survive under the drastic environmental conditions they will likely face.</a:t>
            </a:r>
          </a:p>
          <a:p>
            <a:pPr>
              <a:lnSpc>
                <a:spcPct val="80000"/>
              </a:lnSpc>
            </a:pPr>
            <a:endParaRPr lang="en-US" sz="1000" i="1" smtClean="0"/>
          </a:p>
          <a:p>
            <a:pPr>
              <a:lnSpc>
                <a:spcPct val="80000"/>
              </a:lnSpc>
            </a:pPr>
            <a:r>
              <a:rPr lang="en-US" sz="2400" i="1" smtClean="0"/>
              <a:t>Rigorous testing of the chips is the ideal, but some chips (the hot chips) get in line ahead of others.  Gooderal has found out that over the last several months, many of these tests are being skipped.  The reason: Hughes has fallen behind in the production schedule and Hughes upper management and Hughes customers have been applying pressure to get chip production and testing back on schedule.  Moreover, LaRue and others feel that skipping certain tests doesn’t matter, since many of these chips are being used in systems that are in the testing phase, rather than ones that will be put into active use.</a:t>
            </a:r>
            <a:r>
              <a:rPr lang="en-US" sz="2400" smtClean="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2347</Words>
  <Application>Microsoft Office PowerPoint</Application>
  <PresentationFormat>On-screen Show (4:3)</PresentationFormat>
  <Paragraphs>324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Scenario #1: Responding to Organizational Pressure</vt:lpstr>
      <vt:lpstr>Dialogue Point</vt:lpstr>
      <vt:lpstr>Social Technical System</vt:lpstr>
      <vt:lpstr>Slide 4</vt:lpstr>
      <vt:lpstr>Scenario #2: A Supervisor’s Apparent Dilemma</vt:lpstr>
      <vt:lpstr>Dialogue Point </vt:lpstr>
      <vt:lpstr>Social Technical System</vt:lpstr>
      <vt:lpstr>Slide 8</vt:lpstr>
      <vt:lpstr>Scenario #3: What to do about skipping tests?</vt:lpstr>
      <vt:lpstr>Dialogue Point </vt:lpstr>
      <vt:lpstr>Social Technical System</vt:lpstr>
      <vt:lpstr>Slide 12</vt:lpstr>
      <vt:lpstr>Scenario #4: Giving Good Advice</vt:lpstr>
      <vt:lpstr>Dialogue Point </vt:lpstr>
      <vt:lpstr>Social Technical System</vt:lpstr>
      <vt:lpstr>Slide 16</vt:lpstr>
      <vt:lpstr>Scenario #5: Responding to Harassment</vt:lpstr>
      <vt:lpstr>Dialogue Point </vt:lpstr>
      <vt:lpstr>Social Technical System</vt:lpstr>
      <vt:lpstr>Slide 20</vt:lpstr>
      <vt:lpstr>Scenario #6: Documenting for Whistle Blowing</vt:lpstr>
      <vt:lpstr>Dialogue Point </vt:lpstr>
      <vt:lpstr>Social Technical System</vt:lpstr>
      <vt:lpstr>Slide 24</vt:lpstr>
    </vt:vector>
  </TitlesOfParts>
  <Company>rum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Scenario #1: Responding to Organizational Pressure</dc:title>
  <dc:creator>frey.william</dc:creator>
  <cp:lastModifiedBy>frey.william</cp:lastModifiedBy>
  <cp:revision>9</cp:revision>
  <dcterms:created xsi:type="dcterms:W3CDTF">2010-11-29T12:55:16Z</dcterms:created>
  <dcterms:modified xsi:type="dcterms:W3CDTF">2010-11-29T14:18:42Z</dcterms:modified>
</cp:coreProperties>
</file>