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347" r:id="rId3"/>
    <p:sldId id="350" r:id="rId4"/>
    <p:sldId id="351" r:id="rId5"/>
    <p:sldId id="352" r:id="rId6"/>
    <p:sldId id="257" r:id="rId7"/>
    <p:sldId id="258" r:id="rId8"/>
    <p:sldId id="259" r:id="rId9"/>
    <p:sldId id="263" r:id="rId10"/>
    <p:sldId id="269" r:id="rId11"/>
    <p:sldId id="264" r:id="rId12"/>
    <p:sldId id="265" r:id="rId13"/>
    <p:sldId id="270" r:id="rId14"/>
    <p:sldId id="348" r:id="rId15"/>
    <p:sldId id="34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353"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69" d="100"/>
          <a:sy n="69" d="100"/>
        </p:scale>
        <p:origin x="-54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1E965A-E726-4A23-A317-C2983A1244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8B23F2-13F8-45D1-A74A-819AFE7784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6DE15A-0CF3-48D5-BF4E-7ACD43A0347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78563"/>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78563"/>
            <a:ext cx="2895600" cy="45720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6553200" y="6278563"/>
            <a:ext cx="2133600" cy="457200"/>
          </a:xfrm>
        </p:spPr>
        <p:txBody>
          <a:bodyPr/>
          <a:lstStyle>
            <a:lvl1pPr>
              <a:defRPr smtClean="0"/>
            </a:lvl1pPr>
          </a:lstStyle>
          <a:p>
            <a:pPr>
              <a:defRPr/>
            </a:pPr>
            <a:fld id="{C93EFB1C-49F5-4EBD-A1DC-DECFD5562C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EB67AE-68CD-4C1C-85BA-8958588157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61306E-D6BB-46EE-8108-D599FE31EB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646D1F6-0F40-4F15-ADFB-69C8F8AE00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DD8FBE-4605-463D-A780-50E67BA8F0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240556-B432-4342-8E5E-771B14FD7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762085-35E1-4332-9853-49B4DF25CE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421273-16D4-4D98-BCF9-6827B62494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B43EB0-B111-463E-A4EF-AD387A60CE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CEF8690-B894-4CD8-BA5C-6A72CE32B8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Hughes Case</a:t>
            </a:r>
          </a:p>
        </p:txBody>
      </p:sp>
      <p:sp>
        <p:nvSpPr>
          <p:cNvPr id="3075" name="Rectangle 3"/>
          <p:cNvSpPr>
            <a:spLocks noGrp="1" noChangeArrowheads="1"/>
          </p:cNvSpPr>
          <p:nvPr>
            <p:ph type="subTitle" idx="1"/>
          </p:nvPr>
        </p:nvSpPr>
        <p:spPr/>
        <p:txBody>
          <a:bodyPr/>
          <a:lstStyle/>
          <a:p>
            <a:r>
              <a:rPr lang="en-US" smtClean="0">
                <a:solidFill>
                  <a:schemeClr val="tx1"/>
                </a:solidFill>
              </a:rPr>
              <a:t>Source:</a:t>
            </a:r>
          </a:p>
          <a:p>
            <a:r>
              <a:rPr lang="en-US" smtClean="0">
                <a:solidFill>
                  <a:schemeClr val="tx1"/>
                </a:solidFill>
              </a:rPr>
              <a:t>www.computingcases.org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Group Participants</a:t>
            </a:r>
          </a:p>
        </p:txBody>
      </p:sp>
      <p:sp>
        <p:nvSpPr>
          <p:cNvPr id="8195" name="Rectangle 3"/>
          <p:cNvSpPr>
            <a:spLocks noGrp="1" noChangeArrowheads="1"/>
          </p:cNvSpPr>
          <p:nvPr>
            <p:ph idx="1"/>
          </p:nvPr>
        </p:nvSpPr>
        <p:spPr/>
        <p:txBody>
          <a:bodyPr/>
          <a:lstStyle/>
          <a:p>
            <a:r>
              <a:rPr lang="en-US" smtClean="0"/>
              <a:t>Hughes Management</a:t>
            </a:r>
          </a:p>
          <a:p>
            <a:endParaRPr lang="en-US" smtClean="0"/>
          </a:p>
          <a:p>
            <a:r>
              <a:rPr lang="en-US" smtClean="0"/>
              <a:t>Hughes Human Resources Department</a:t>
            </a:r>
          </a:p>
          <a:p>
            <a:endParaRPr lang="en-US" smtClean="0"/>
          </a:p>
          <a:p>
            <a:r>
              <a:rPr lang="en-US" smtClean="0"/>
              <a:t>Quality Control</a:t>
            </a:r>
          </a:p>
          <a:p>
            <a:endParaRPr lang="en-US" smtClean="0"/>
          </a:p>
          <a:p>
            <a:r>
              <a:rPr lang="en-US" smtClean="0"/>
              <a:t>“The Girls”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Individual Participants</a:t>
            </a:r>
          </a:p>
        </p:txBody>
      </p:sp>
      <p:sp>
        <p:nvSpPr>
          <p:cNvPr id="9219" name="Rectangle 3"/>
          <p:cNvSpPr>
            <a:spLocks noGrp="1" noChangeArrowheads="1"/>
          </p:cNvSpPr>
          <p:nvPr>
            <p:ph idx="1"/>
          </p:nvPr>
        </p:nvSpPr>
        <p:spPr/>
        <p:txBody>
          <a:bodyPr/>
          <a:lstStyle/>
          <a:p>
            <a:pPr>
              <a:lnSpc>
                <a:spcPct val="90000"/>
              </a:lnSpc>
            </a:pPr>
            <a:r>
              <a:rPr lang="en-US" sz="2800" smtClean="0"/>
              <a:t>Richard Himmel</a:t>
            </a:r>
          </a:p>
          <a:p>
            <a:pPr>
              <a:lnSpc>
                <a:spcPct val="90000"/>
              </a:lnSpc>
            </a:pPr>
            <a:endParaRPr lang="en-US" sz="2800" smtClean="0"/>
          </a:p>
          <a:p>
            <a:pPr>
              <a:lnSpc>
                <a:spcPct val="90000"/>
              </a:lnSpc>
            </a:pPr>
            <a:r>
              <a:rPr lang="en-US" sz="2800" smtClean="0"/>
              <a:t>Karl Reismueller</a:t>
            </a:r>
          </a:p>
          <a:p>
            <a:pPr>
              <a:lnSpc>
                <a:spcPct val="90000"/>
              </a:lnSpc>
            </a:pPr>
            <a:endParaRPr lang="en-US" sz="2800" smtClean="0"/>
          </a:p>
          <a:p>
            <a:pPr>
              <a:lnSpc>
                <a:spcPct val="90000"/>
              </a:lnSpc>
            </a:pPr>
            <a:r>
              <a:rPr lang="en-US" sz="2800" b="1" smtClean="0"/>
              <a:t>Frank Saia</a:t>
            </a:r>
          </a:p>
          <a:p>
            <a:pPr>
              <a:lnSpc>
                <a:spcPct val="90000"/>
              </a:lnSpc>
            </a:pPr>
            <a:endParaRPr lang="en-US" sz="2800" smtClean="0"/>
          </a:p>
          <a:p>
            <a:pPr>
              <a:lnSpc>
                <a:spcPct val="90000"/>
              </a:lnSpc>
            </a:pPr>
            <a:r>
              <a:rPr lang="en-US" sz="2800" smtClean="0"/>
              <a:t>Jim Temple</a:t>
            </a:r>
          </a:p>
          <a:p>
            <a:pPr>
              <a:lnSpc>
                <a:spcPct val="90000"/>
              </a:lnSpc>
            </a:pPr>
            <a:endParaRPr lang="en-US" sz="2800" smtClean="0"/>
          </a:p>
          <a:p>
            <a:pPr>
              <a:lnSpc>
                <a:spcPct val="90000"/>
              </a:lnSpc>
            </a:pPr>
            <a:r>
              <a:rPr lang="en-US" sz="2800" b="1" smtClean="0"/>
              <a:t>Donald LaRue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Individual Participants</a:t>
            </a:r>
          </a:p>
        </p:txBody>
      </p:sp>
      <p:sp>
        <p:nvSpPr>
          <p:cNvPr id="10243" name="Rectangle 3"/>
          <p:cNvSpPr>
            <a:spLocks noGrp="1" noChangeArrowheads="1"/>
          </p:cNvSpPr>
          <p:nvPr>
            <p:ph idx="1"/>
          </p:nvPr>
        </p:nvSpPr>
        <p:spPr/>
        <p:txBody>
          <a:bodyPr/>
          <a:lstStyle/>
          <a:p>
            <a:r>
              <a:rPr lang="en-US" b="1" smtClean="0"/>
              <a:t>Margaret Gooderal</a:t>
            </a:r>
          </a:p>
          <a:p>
            <a:endParaRPr lang="en-US" smtClean="0"/>
          </a:p>
          <a:p>
            <a:r>
              <a:rPr lang="en-US" b="1" smtClean="0"/>
              <a:t>Ruth Ibarra (Aldred)</a:t>
            </a:r>
          </a:p>
          <a:p>
            <a:endParaRPr lang="en-US" smtClean="0"/>
          </a:p>
          <a:p>
            <a:r>
              <a:rPr lang="en-US" smtClean="0"/>
              <a:t>Lisa Lightner</a:t>
            </a:r>
          </a:p>
          <a:p>
            <a:endParaRPr lang="en-US" smtClean="0"/>
          </a:p>
          <a:p>
            <a:r>
              <a:rPr lang="en-US" smtClean="0"/>
              <a:t>Shirley Reddick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a:t>
            </a:r>
            <a:endParaRPr lang="en-US" dirty="0"/>
          </a:p>
        </p:txBody>
      </p:sp>
      <p:sp>
        <p:nvSpPr>
          <p:cNvPr id="4" name="Content Placeholder 3"/>
          <p:cNvSpPr>
            <a:spLocks noGrp="1"/>
          </p:cNvSpPr>
          <p:nvPr>
            <p:ph idx="1"/>
          </p:nvPr>
        </p:nvSpPr>
        <p:spPr>
          <a:xfrm>
            <a:off x="457200" y="1600200"/>
            <a:ext cx="8229600" cy="5105400"/>
          </a:xfrm>
        </p:spPr>
        <p:txBody>
          <a:bodyPr/>
          <a:lstStyle/>
          <a:p>
            <a:r>
              <a:rPr lang="en-US" sz="2800" dirty="0" smtClean="0"/>
              <a:t>Locate the following values in the Hughes case</a:t>
            </a:r>
          </a:p>
          <a:p>
            <a:pPr lvl="1"/>
            <a:r>
              <a:rPr lang="en-US" sz="2400" dirty="0" smtClean="0"/>
              <a:t>Safety</a:t>
            </a:r>
          </a:p>
          <a:p>
            <a:pPr lvl="1"/>
            <a:r>
              <a:rPr lang="en-US" sz="2400" dirty="0" smtClean="0"/>
              <a:t>Privacy / Confidentiality</a:t>
            </a:r>
          </a:p>
          <a:p>
            <a:pPr lvl="1"/>
            <a:r>
              <a:rPr lang="en-US" sz="2400" dirty="0" smtClean="0"/>
              <a:t>Responsibility</a:t>
            </a:r>
          </a:p>
          <a:p>
            <a:pPr lvl="1"/>
            <a:r>
              <a:rPr lang="en-US" sz="2400" dirty="0" smtClean="0"/>
              <a:t>Integrity</a:t>
            </a:r>
          </a:p>
          <a:p>
            <a:pPr lvl="1"/>
            <a:endParaRPr lang="en-US" sz="900" dirty="0" smtClean="0"/>
          </a:p>
          <a:p>
            <a:r>
              <a:rPr lang="en-US" sz="2800" dirty="0" smtClean="0"/>
              <a:t>Are there any value vulnerabilities?</a:t>
            </a:r>
          </a:p>
          <a:p>
            <a:pPr lvl="1"/>
            <a:r>
              <a:rPr lang="en-US" sz="2400" dirty="0" smtClean="0"/>
              <a:t>Is safety adequately supported by the STS?</a:t>
            </a:r>
          </a:p>
          <a:p>
            <a:pPr lvl="1"/>
            <a:endParaRPr lang="en-US" sz="900" dirty="0" smtClean="0"/>
          </a:p>
          <a:p>
            <a:r>
              <a:rPr lang="en-US" sz="2800" dirty="0" smtClean="0"/>
              <a:t>Are there any value conflicts?</a:t>
            </a:r>
          </a:p>
          <a:p>
            <a:pPr lvl="1"/>
            <a:r>
              <a:rPr lang="en-US" sz="2400" dirty="0" smtClean="0"/>
              <a:t>Do moral values </a:t>
            </a:r>
            <a:r>
              <a:rPr lang="en-US" sz="2400" dirty="0" err="1" smtClean="0"/>
              <a:t>confict</a:t>
            </a:r>
            <a:r>
              <a:rPr lang="en-US" sz="2400" dirty="0" smtClean="0"/>
              <a:t> with non-moral values like financial values?</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Where you can find information on Hughes</a:t>
            </a:r>
            <a:endParaRPr lang="en-US" sz="3600" dirty="0"/>
          </a:p>
        </p:txBody>
      </p:sp>
      <p:sp>
        <p:nvSpPr>
          <p:cNvPr id="3" name="Content Placeholder 2"/>
          <p:cNvSpPr>
            <a:spLocks noGrp="1"/>
          </p:cNvSpPr>
          <p:nvPr>
            <p:ph idx="1"/>
          </p:nvPr>
        </p:nvSpPr>
        <p:spPr>
          <a:xfrm>
            <a:off x="457200" y="1219200"/>
            <a:ext cx="8229600" cy="5334000"/>
          </a:xfrm>
        </p:spPr>
        <p:txBody>
          <a:bodyPr/>
          <a:lstStyle/>
          <a:p>
            <a:r>
              <a:rPr lang="en-US" sz="2800" dirty="0" smtClean="0"/>
              <a:t>http://computingcases.org</a:t>
            </a:r>
          </a:p>
          <a:p>
            <a:endParaRPr lang="en-US" sz="1100" dirty="0" smtClean="0"/>
          </a:p>
          <a:p>
            <a:r>
              <a:rPr lang="en-US" sz="2800" dirty="0" smtClean="0"/>
              <a:t>Don’t try to read it all</a:t>
            </a:r>
          </a:p>
          <a:p>
            <a:pPr lvl="1"/>
            <a:r>
              <a:rPr lang="en-US" sz="2400" dirty="0" smtClean="0"/>
              <a:t>Use your decision point and STS analysis to help you identify specific questions.  Then consult materials to answer questions</a:t>
            </a:r>
          </a:p>
          <a:p>
            <a:pPr lvl="1"/>
            <a:endParaRPr lang="en-US" sz="1100" dirty="0" smtClean="0"/>
          </a:p>
          <a:p>
            <a:r>
              <a:rPr lang="en-US" sz="2800" dirty="0" smtClean="0"/>
              <a:t>Remember, approach Hughes as a mystery</a:t>
            </a:r>
          </a:p>
          <a:p>
            <a:pPr lvl="1"/>
            <a:r>
              <a:rPr lang="en-US" sz="2400" dirty="0" smtClean="0"/>
              <a:t>The objective is to select pertinent data and tell a coherent story</a:t>
            </a:r>
          </a:p>
          <a:p>
            <a:pPr lvl="1"/>
            <a:endParaRPr lang="en-US" sz="1100" dirty="0" smtClean="0"/>
          </a:p>
          <a:p>
            <a:r>
              <a:rPr lang="en-US" sz="2800" dirty="0" smtClean="0"/>
              <a:t>Consult the Gray Matters in Hughes Aircraft for presentations </a:t>
            </a:r>
            <a:r>
              <a:rPr lang="en-US" sz="2400" b="1" dirty="0" smtClean="0"/>
              <a:t>(http://cnx.org/content/m14036/latest/</a:t>
            </a:r>
            <a:endParaRPr 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715963"/>
          </a:xfrm>
        </p:spPr>
        <p:txBody>
          <a:bodyPr/>
          <a:lstStyle/>
          <a:p>
            <a:r>
              <a:rPr lang="en-US" sz="3200" b="1" smtClean="0"/>
              <a:t>Scenario #1: Responding to Organizational Pressure</a:t>
            </a:r>
          </a:p>
        </p:txBody>
      </p:sp>
      <p:sp>
        <p:nvSpPr>
          <p:cNvPr id="15363" name="Rectangle 3"/>
          <p:cNvSpPr>
            <a:spLocks noGrp="1" noChangeArrowheads="1"/>
          </p:cNvSpPr>
          <p:nvPr>
            <p:ph idx="1"/>
          </p:nvPr>
        </p:nvSpPr>
        <p:spPr>
          <a:xfrm>
            <a:off x="0" y="1295400"/>
            <a:ext cx="9144000" cy="5562600"/>
          </a:xfrm>
        </p:spPr>
        <p:txBody>
          <a:bodyPr/>
          <a:lstStyle/>
          <a:p>
            <a:pPr>
              <a:lnSpc>
                <a:spcPct val="80000"/>
              </a:lnSpc>
            </a:pPr>
            <a:r>
              <a:rPr lang="en-US" sz="1800" i="1" smtClean="0"/>
              <a:t>Frank Saia has worked at Hughes Aircraft for a long time.  Now he is faced with the most difficult decisions of his career.  He has been having problems in the environmental testing phase of his microchip manufacturing plant; the detailed nature of these tests has caused Hughes to be consistently late in delivering the chips to customers.</a:t>
            </a:r>
          </a:p>
          <a:p>
            <a:pPr>
              <a:lnSpc>
                <a:spcPct val="80000"/>
              </a:lnSpc>
            </a:pPr>
            <a:endParaRPr lang="en-US" sz="900" i="1" smtClean="0"/>
          </a:p>
          <a:p>
            <a:pPr>
              <a:lnSpc>
                <a:spcPct val="80000"/>
              </a:lnSpc>
            </a:pPr>
            <a:r>
              <a:rPr lang="en-US" sz="1800" i="1" smtClean="0"/>
              <a:t>Because of the time pressure to deliver chips, Saia has been working to make the production of chips more efficient without losing the quality of the product.  Chips are manufactured and then tested, and this provides two places where the process can bottle up.  Even though you might have a perfectly fine chip on the floor of the plant, it cannot be shipped without testing.  And, since there are several thousand other chips waiting to be tested, it can sit in line for a long time.  Saia has devised a method that allows testers to put the important chips, the “hot parts,” ahead of the others without disrupting the flow and without losing the chips in the shuffle.  He has also added a “gross leak” test that quickly tells if a chip in a sealed container is actually sealed or not.  Adding this test early in the testing sequence allows environmental testing to avoid wasting time by quickly eliminating chips that would fail a more fine-grained leak test later in the sequence.</a:t>
            </a:r>
          </a:p>
          <a:p>
            <a:pPr>
              <a:lnSpc>
                <a:spcPct val="80000"/>
              </a:lnSpc>
            </a:pPr>
            <a:endParaRPr lang="en-US" sz="900" i="1" smtClean="0"/>
          </a:p>
          <a:p>
            <a:pPr>
              <a:lnSpc>
                <a:spcPct val="80000"/>
              </a:lnSpc>
            </a:pPr>
            <a:r>
              <a:rPr lang="en-US" sz="1800" i="1" smtClean="0"/>
              <a:t>Because environmental testing is still falling behind, Saia’s supervisors and Hughes customers are getting angry and have begun to apply pressure.  Karl Reismueller, the director of the Division of Microelectronics at Hughes, has given Saia’s telephone number to several customers, whose own production lines were shut down awaiting the parts that Saia has had trouble delivering.  His customers are now calling him directly to say “we’re dying out here” for need of parts.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6000" b="1" smtClean="0"/>
              <a:t>Dialogue Point</a:t>
            </a:r>
          </a:p>
        </p:txBody>
      </p:sp>
      <p:sp>
        <p:nvSpPr>
          <p:cNvPr id="16387" name="Rectangle 3"/>
          <p:cNvSpPr>
            <a:spLocks noGrp="1" noChangeArrowheads="1"/>
          </p:cNvSpPr>
          <p:nvPr>
            <p:ph idx="1"/>
          </p:nvPr>
        </p:nvSpPr>
        <p:spPr/>
        <p:txBody>
          <a:bodyPr/>
          <a:lstStyle/>
          <a:p>
            <a:endParaRPr lang="en-US" smtClean="0"/>
          </a:p>
          <a:p>
            <a:r>
              <a:rPr lang="en-US" smtClean="0"/>
              <a:t>Construct a dialogue in which Saia responds to the pressure from his supervisor, Karl Reismueller </a:t>
            </a:r>
          </a:p>
          <a:p>
            <a:endParaRPr lang="en-US" smtClean="0"/>
          </a:p>
          <a:p>
            <a:r>
              <a:rPr lang="en-US" smtClean="0"/>
              <a:t>Be sure to address the customer complaints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rtlCol="0">
            <a:normAutofit fontScale="90000"/>
          </a:bodyPr>
          <a:lstStyle/>
          <a:p>
            <a:pPr fontAlgn="auto">
              <a:spcAft>
                <a:spcPts val="0"/>
              </a:spcAft>
              <a:defRPr/>
            </a:pPr>
            <a:r>
              <a:rPr lang="en-US" sz="3700" b="1" smtClean="0"/>
              <a:t>Scenario #2: A Supervisor’s Apparent Dilemma</a:t>
            </a:r>
          </a:p>
        </p:txBody>
      </p:sp>
      <p:sp>
        <p:nvSpPr>
          <p:cNvPr id="17411" name="Rectangle 3"/>
          <p:cNvSpPr>
            <a:spLocks noGrp="1" noChangeArrowheads="1"/>
          </p:cNvSpPr>
          <p:nvPr>
            <p:ph idx="1"/>
          </p:nvPr>
        </p:nvSpPr>
        <p:spPr>
          <a:xfrm>
            <a:off x="0" y="1752600"/>
            <a:ext cx="9144000" cy="5105400"/>
          </a:xfrm>
        </p:spPr>
        <p:txBody>
          <a:bodyPr/>
          <a:lstStyle/>
          <a:p>
            <a:pPr>
              <a:lnSpc>
                <a:spcPct val="80000"/>
              </a:lnSpc>
            </a:pPr>
            <a:r>
              <a:rPr lang="en-US" sz="2200" i="1" smtClean="0"/>
              <a:t>Frank Saia has discovered that an employee under his supervision, Donald LaRue, has been skipping tests on the computer chips.  Since LaRue began this practice, they have certainly been more on time in their shipments.  Besides, both LaRue and Saia know that many of the “hot” parts are actually for systems in the testing phase, rather than for ones that will be put into active use.  So testing the chips for long-term durability that go into these systems seems unnecessary.  Still, LaRue was caught by Quality Control skipping a test, and now Saia needs to make a decision.  Upper management has provided no guidance; they simply told him to “handle it” and to keep the parts on time.</a:t>
            </a:r>
          </a:p>
          <a:p>
            <a:pPr>
              <a:lnSpc>
                <a:spcPct val="80000"/>
              </a:lnSpc>
            </a:pPr>
            <a:endParaRPr lang="en-US" sz="1100" i="1" smtClean="0"/>
          </a:p>
          <a:p>
            <a:pPr>
              <a:lnSpc>
                <a:spcPct val="80000"/>
              </a:lnSpc>
            </a:pPr>
            <a:r>
              <a:rPr lang="en-US" sz="2200" i="1" smtClean="0"/>
              <a:t>He can’t let LaRue continue skipping tests, or at least he shouldn’t let this skipping go unsupervised.  LaRue is a good employee, but he doesn’t have the science background to know which tests would do the least damage if they were skipped.  He could work with LaRue and help him figure out the best tests to skip so the least harm is done.  But getting directly involved in skipping the tests would mean violating company policy and federal law.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6000" b="1" smtClean="0"/>
              <a:t>Dialogue Point</a:t>
            </a:r>
            <a:r>
              <a:rPr lang="en-US" smtClean="0"/>
              <a:t> </a:t>
            </a:r>
          </a:p>
        </p:txBody>
      </p:sp>
      <p:sp>
        <p:nvSpPr>
          <p:cNvPr id="18435" name="Rectangle 3"/>
          <p:cNvSpPr>
            <a:spLocks noGrp="1" noChangeArrowheads="1"/>
          </p:cNvSpPr>
          <p:nvPr>
            <p:ph idx="1"/>
          </p:nvPr>
        </p:nvSpPr>
        <p:spPr>
          <a:xfrm>
            <a:off x="457200" y="1600200"/>
            <a:ext cx="8229600" cy="4876800"/>
          </a:xfrm>
        </p:spPr>
        <p:txBody>
          <a:bodyPr/>
          <a:lstStyle/>
          <a:p>
            <a:pPr>
              <a:lnSpc>
                <a:spcPct val="90000"/>
              </a:lnSpc>
            </a:pPr>
            <a:r>
              <a:rPr lang="en-US" sz="2800" smtClean="0"/>
              <a:t>Construct a dialogue in which Saia confronts LaRue about skipping the tests</a:t>
            </a:r>
          </a:p>
          <a:p>
            <a:pPr>
              <a:lnSpc>
                <a:spcPct val="90000"/>
              </a:lnSpc>
            </a:pPr>
            <a:endParaRPr lang="en-US" sz="2800" smtClean="0"/>
          </a:p>
          <a:p>
            <a:pPr>
              <a:lnSpc>
                <a:spcPct val="90000"/>
              </a:lnSpc>
            </a:pPr>
            <a:r>
              <a:rPr lang="en-US" sz="2800" smtClean="0"/>
              <a:t>Address the following issues:</a:t>
            </a:r>
          </a:p>
          <a:p>
            <a:pPr>
              <a:lnSpc>
                <a:spcPct val="90000"/>
              </a:lnSpc>
            </a:pPr>
            <a:endParaRPr lang="en-US" sz="2800" smtClean="0"/>
          </a:p>
          <a:p>
            <a:pPr lvl="1">
              <a:lnSpc>
                <a:spcPct val="90000"/>
              </a:lnSpc>
            </a:pPr>
            <a:r>
              <a:rPr lang="en-US" sz="2500" smtClean="0"/>
              <a:t>Should Saia work with LaRue to identify tests that are not necessary and then have LaRue skip these?</a:t>
            </a:r>
          </a:p>
          <a:p>
            <a:pPr>
              <a:lnSpc>
                <a:spcPct val="90000"/>
              </a:lnSpc>
            </a:pPr>
            <a:endParaRPr lang="en-US" sz="2800" smtClean="0"/>
          </a:p>
          <a:p>
            <a:pPr lvl="1">
              <a:lnSpc>
                <a:spcPct val="90000"/>
              </a:lnSpc>
            </a:pPr>
            <a:r>
              <a:rPr lang="en-US" sz="2500" smtClean="0"/>
              <a:t>How should Saia and LaRue deal with the concerns that Quality Control has expressed about skipping the tests?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4953000"/>
          </a:xfrm>
        </p:spPr>
        <p:txBody>
          <a:bodyPr/>
          <a:lstStyle/>
          <a:p>
            <a:r>
              <a:rPr lang="en-US" sz="3600" dirty="0" smtClean="0"/>
              <a:t>Mysteries and Puzzles</a:t>
            </a:r>
          </a:p>
          <a:p>
            <a:endParaRPr lang="en-US" sz="1050" dirty="0" smtClean="0"/>
          </a:p>
          <a:p>
            <a:r>
              <a:rPr lang="en-US" sz="3600" dirty="0" smtClean="0"/>
              <a:t>General Summary of Hughes Case</a:t>
            </a:r>
          </a:p>
          <a:p>
            <a:endParaRPr lang="en-US" sz="1050" dirty="0" smtClean="0"/>
          </a:p>
          <a:p>
            <a:r>
              <a:rPr lang="en-US" sz="3600" dirty="0" smtClean="0"/>
              <a:t>Decision Points from Hughes Case</a:t>
            </a:r>
          </a:p>
          <a:p>
            <a:endParaRPr lang="en-US" sz="1050" dirty="0" smtClean="0"/>
          </a:p>
          <a:p>
            <a:r>
              <a:rPr lang="en-US" sz="3600" dirty="0" smtClean="0"/>
              <a:t>“What if” dramatizations</a:t>
            </a:r>
          </a:p>
          <a:p>
            <a:endParaRPr lang="en-US" sz="1050" dirty="0" smtClean="0"/>
          </a:p>
          <a:p>
            <a:r>
              <a:rPr lang="en-US" sz="3600" dirty="0" smtClean="0"/>
              <a:t>Debating Organizational Dissent in Hughes</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838200"/>
          </a:xfrm>
        </p:spPr>
        <p:txBody>
          <a:bodyPr/>
          <a:lstStyle/>
          <a:p>
            <a:r>
              <a:rPr lang="en-US" sz="3200" b="1" smtClean="0"/>
              <a:t>Scenario #3: What to do about skipping tests?</a:t>
            </a:r>
          </a:p>
        </p:txBody>
      </p:sp>
      <p:sp>
        <p:nvSpPr>
          <p:cNvPr id="19459" name="Rectangle 3"/>
          <p:cNvSpPr>
            <a:spLocks noGrp="1" noChangeArrowheads="1"/>
          </p:cNvSpPr>
          <p:nvPr>
            <p:ph idx="1"/>
          </p:nvPr>
        </p:nvSpPr>
        <p:spPr>
          <a:xfrm>
            <a:off x="0" y="1219200"/>
            <a:ext cx="9144000" cy="5638800"/>
          </a:xfrm>
        </p:spPr>
        <p:txBody>
          <a:bodyPr/>
          <a:lstStyle/>
          <a:p>
            <a:pPr>
              <a:lnSpc>
                <a:spcPct val="80000"/>
              </a:lnSpc>
            </a:pPr>
            <a:r>
              <a:rPr lang="en-US" sz="2400" i="1" smtClean="0"/>
              <a:t>Margaret Gooderal works in a supervisory position in the environmental testing group at Hughes Aircraft. Her supervisor, Donald LaRue, is also the current supervisor for environmental testing.  The group that LaRue and Gooderal together oversee test the chips that Hughes makes in order to determine that they would survive under the drastic environmental conditions they will likely face.</a:t>
            </a:r>
          </a:p>
          <a:p>
            <a:pPr>
              <a:lnSpc>
                <a:spcPct val="80000"/>
              </a:lnSpc>
            </a:pPr>
            <a:endParaRPr lang="en-US" sz="1000" i="1" smtClean="0"/>
          </a:p>
          <a:p>
            <a:pPr>
              <a:lnSpc>
                <a:spcPct val="80000"/>
              </a:lnSpc>
            </a:pPr>
            <a:r>
              <a:rPr lang="en-US" sz="2400" i="1" smtClean="0"/>
              <a:t>Rigorous testing of the chips is the ideal, but some chips (the hot chips) get in line ahead of others.  Gooderal has found out that over the last several months, many of these tests are being skipped.  The reason: Hughes has fallen behind in the production schedule and Hughes upper management and Hughes customers have been applying pressure to get chip production and testing back on schedule.  Moreover, LaRue and others feel that skipping certain tests doesn’t matter, since many of these chips are being used in systems that are in the testing phase, rather than ones that will be put into active use.</a:t>
            </a:r>
            <a:r>
              <a:rPr lang="en-US" sz="24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6000" b="1" smtClean="0"/>
              <a:t>Dialogue Point</a:t>
            </a:r>
            <a:r>
              <a:rPr lang="en-US" smtClean="0"/>
              <a:t> </a:t>
            </a:r>
          </a:p>
        </p:txBody>
      </p:sp>
      <p:sp>
        <p:nvSpPr>
          <p:cNvPr id="20483" name="Rectangle 3"/>
          <p:cNvSpPr>
            <a:spLocks noGrp="1" noChangeArrowheads="1"/>
          </p:cNvSpPr>
          <p:nvPr>
            <p:ph idx="1"/>
          </p:nvPr>
        </p:nvSpPr>
        <p:spPr>
          <a:xfrm>
            <a:off x="0" y="1600200"/>
            <a:ext cx="9144000" cy="5257800"/>
          </a:xfrm>
        </p:spPr>
        <p:txBody>
          <a:bodyPr/>
          <a:lstStyle/>
          <a:p>
            <a:pPr>
              <a:lnSpc>
                <a:spcPct val="80000"/>
              </a:lnSpc>
            </a:pPr>
            <a:r>
              <a:rPr lang="en-US" sz="2800" smtClean="0"/>
              <a:t>Construct a dialogue that acts out Gooderal’s response to her knowledge that LaRue is regularly skipping tests</a:t>
            </a:r>
          </a:p>
          <a:p>
            <a:pPr>
              <a:lnSpc>
                <a:spcPct val="80000"/>
              </a:lnSpc>
            </a:pPr>
            <a:endParaRPr lang="en-US" sz="2800" smtClean="0"/>
          </a:p>
          <a:p>
            <a:pPr>
              <a:lnSpc>
                <a:spcPct val="80000"/>
              </a:lnSpc>
            </a:pPr>
            <a:r>
              <a:rPr lang="en-US" sz="2800" smtClean="0"/>
              <a:t>Address these two issues in your dialogue:</a:t>
            </a:r>
          </a:p>
          <a:p>
            <a:pPr>
              <a:lnSpc>
                <a:spcPct val="80000"/>
              </a:lnSpc>
            </a:pPr>
            <a:endParaRPr lang="en-US" sz="2800" smtClean="0"/>
          </a:p>
          <a:p>
            <a:pPr lvl="1">
              <a:lnSpc>
                <a:spcPct val="80000"/>
              </a:lnSpc>
            </a:pPr>
            <a:r>
              <a:rPr lang="en-US" sz="2500" smtClean="0"/>
              <a:t>Should Gooderal first talk directly to LaRue?  What if he responds defensively?</a:t>
            </a:r>
          </a:p>
          <a:p>
            <a:pPr>
              <a:lnSpc>
                <a:spcPct val="80000"/>
              </a:lnSpc>
            </a:pPr>
            <a:endParaRPr lang="en-US" sz="2800" smtClean="0"/>
          </a:p>
          <a:p>
            <a:pPr lvl="1">
              <a:lnSpc>
                <a:spcPct val="80000"/>
              </a:lnSpc>
            </a:pPr>
            <a:r>
              <a:rPr lang="en-US" sz="2500" smtClean="0"/>
              <a:t>Should Gooderal go over LaRue’s head and discuss his skipping the tests with one of his supervisors?  To whom should she go?  How could she prepare for possible retaliation by LaRue?  What should she know before doing this?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r>
              <a:rPr lang="en-US" sz="4000" b="1" smtClean="0"/>
              <a:t>Scenario #4: Giving Good Advice</a:t>
            </a:r>
          </a:p>
        </p:txBody>
      </p:sp>
      <p:sp>
        <p:nvSpPr>
          <p:cNvPr id="55299" name="Rectangle 3"/>
          <p:cNvSpPr>
            <a:spLocks noGrp="1" noChangeArrowheads="1"/>
          </p:cNvSpPr>
          <p:nvPr>
            <p:ph idx="1"/>
          </p:nvPr>
        </p:nvSpPr>
        <p:spPr>
          <a:xfrm>
            <a:off x="0" y="1219200"/>
            <a:ext cx="9144000" cy="5486400"/>
          </a:xfrm>
        </p:spPr>
        <p:txBody>
          <a:bodyPr rtlCol="0">
            <a:noAutofit/>
          </a:bodyPr>
          <a:lstStyle/>
          <a:p>
            <a:pPr fontAlgn="auto">
              <a:lnSpc>
                <a:spcPct val="90000"/>
              </a:lnSpc>
              <a:spcAft>
                <a:spcPts val="0"/>
              </a:spcAft>
              <a:buFont typeface="Arial" pitchFamily="34" charset="0"/>
              <a:buChar char="•"/>
              <a:defRPr/>
            </a:pPr>
            <a:r>
              <a:rPr lang="en-US" sz="2700" i="1" dirty="0" smtClean="0"/>
              <a:t>A few months after Margaret </a:t>
            </a:r>
            <a:r>
              <a:rPr lang="en-US" sz="2700" i="1" dirty="0" err="1" smtClean="0"/>
              <a:t>Gooderal</a:t>
            </a:r>
            <a:r>
              <a:rPr lang="en-US" sz="2700" i="1" dirty="0" smtClean="0"/>
              <a:t> started her new position, she was presented with a difficult problem.  One of the “girls” (the women and men in Environmental Testing at Hughes), Lisa </a:t>
            </a:r>
            <a:r>
              <a:rPr lang="en-US" sz="2700" i="1" dirty="0" err="1" smtClean="0"/>
              <a:t>Lightner</a:t>
            </a:r>
            <a:r>
              <a:rPr lang="en-US" sz="2700" i="1" dirty="0" smtClean="0"/>
              <a:t>, came to her desk crying.  She was in tears and trembling because Donald </a:t>
            </a:r>
            <a:r>
              <a:rPr lang="en-US" sz="2700" i="1" dirty="0" err="1" smtClean="0"/>
              <a:t>LaRue</a:t>
            </a:r>
            <a:r>
              <a:rPr lang="en-US" sz="2700" i="1" dirty="0" smtClean="0"/>
              <a:t> had forcefully insisted that she pass a chip that she was sure had failed the test she was running.</a:t>
            </a:r>
          </a:p>
          <a:p>
            <a:pPr fontAlgn="auto">
              <a:lnSpc>
                <a:spcPct val="90000"/>
              </a:lnSpc>
              <a:spcAft>
                <a:spcPts val="0"/>
              </a:spcAft>
              <a:buFont typeface="Arial" pitchFamily="34" charset="0"/>
              <a:buChar char="•"/>
              <a:defRPr/>
            </a:pPr>
            <a:endParaRPr lang="en-US" sz="1050" i="1" dirty="0" smtClean="0"/>
          </a:p>
          <a:p>
            <a:pPr fontAlgn="auto">
              <a:lnSpc>
                <a:spcPct val="90000"/>
              </a:lnSpc>
              <a:spcAft>
                <a:spcPts val="0"/>
              </a:spcAft>
              <a:buFont typeface="Arial" pitchFamily="34" charset="0"/>
              <a:buChar char="•"/>
              <a:defRPr/>
            </a:pPr>
            <a:r>
              <a:rPr lang="en-US" sz="2700" i="1" dirty="0" err="1" smtClean="0"/>
              <a:t>Lightner</a:t>
            </a:r>
            <a:r>
              <a:rPr lang="en-US" sz="2700" i="1" dirty="0" smtClean="0"/>
              <a:t> ran the </a:t>
            </a:r>
            <a:r>
              <a:rPr lang="en-US" sz="2700" i="1" dirty="0" err="1" smtClean="0"/>
              <a:t>hermeticity</a:t>
            </a:r>
            <a:r>
              <a:rPr lang="en-US" sz="2700" i="1" dirty="0" smtClean="0"/>
              <a:t> test on the chips.  The chips are enclosed in a metal container, and one of the questions is whether the seal to that container leaks.  From her test, she is sure that the chip is a “leaker”—the seal is not airtight so that water and corrosion will seep in over time and damage the chip.  She has come to </a:t>
            </a:r>
            <a:r>
              <a:rPr lang="en-US" sz="2700" i="1" dirty="0" err="1" smtClean="0"/>
              <a:t>Gooderal</a:t>
            </a:r>
            <a:r>
              <a:rPr lang="en-US" sz="2700" i="1" dirty="0" smtClean="0"/>
              <a:t> for advice.  Should she do what </a:t>
            </a:r>
            <a:r>
              <a:rPr lang="en-US" sz="2700" i="1" dirty="0" err="1" smtClean="0"/>
              <a:t>LaRue</a:t>
            </a:r>
            <a:r>
              <a:rPr lang="en-US" sz="2700" i="1" dirty="0" smtClean="0"/>
              <a:t> wants and pass a chip she knows is a leaker?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6000" b="1" smtClean="0"/>
              <a:t>Dialogue Point</a:t>
            </a:r>
            <a:r>
              <a:rPr lang="en-US" smtClean="0"/>
              <a:t> </a:t>
            </a:r>
          </a:p>
        </p:txBody>
      </p:sp>
      <p:sp>
        <p:nvSpPr>
          <p:cNvPr id="22531" name="Rectangle 3"/>
          <p:cNvSpPr>
            <a:spLocks noGrp="1" noChangeArrowheads="1"/>
          </p:cNvSpPr>
          <p:nvPr>
            <p:ph idx="1"/>
          </p:nvPr>
        </p:nvSpPr>
        <p:spPr/>
        <p:txBody>
          <a:bodyPr/>
          <a:lstStyle/>
          <a:p>
            <a:pPr>
              <a:lnSpc>
                <a:spcPct val="90000"/>
              </a:lnSpc>
            </a:pPr>
            <a:endParaRPr lang="en-US" sz="2400" smtClean="0"/>
          </a:p>
          <a:p>
            <a:pPr>
              <a:lnSpc>
                <a:spcPct val="90000"/>
              </a:lnSpc>
            </a:pPr>
            <a:r>
              <a:rPr lang="en-US" sz="2400" smtClean="0"/>
              <a:t>Construct a dialogue in which Gooderal advises Lightner on what to do</a:t>
            </a:r>
          </a:p>
          <a:p>
            <a:pPr>
              <a:lnSpc>
                <a:spcPct val="90000"/>
              </a:lnSpc>
            </a:pPr>
            <a:endParaRPr lang="en-US" sz="2400" smtClean="0"/>
          </a:p>
          <a:p>
            <a:pPr>
              <a:lnSpc>
                <a:spcPct val="90000"/>
              </a:lnSpc>
            </a:pPr>
            <a:r>
              <a:rPr lang="en-US" sz="2400" smtClean="0"/>
              <a:t>Consider these issues in constructing your dialogue:</a:t>
            </a:r>
          </a:p>
          <a:p>
            <a:pPr>
              <a:lnSpc>
                <a:spcPct val="90000"/>
              </a:lnSpc>
            </a:pPr>
            <a:endParaRPr lang="en-US" sz="2400" smtClean="0"/>
          </a:p>
          <a:p>
            <a:pPr lvl="1">
              <a:lnSpc>
                <a:spcPct val="90000"/>
              </a:lnSpc>
            </a:pPr>
            <a:r>
              <a:rPr lang="en-US" sz="2100" smtClean="0"/>
              <a:t>Should Gooderal and Lightner go over LaRue’s head on this issue?</a:t>
            </a:r>
          </a:p>
          <a:p>
            <a:pPr>
              <a:lnSpc>
                <a:spcPct val="90000"/>
              </a:lnSpc>
            </a:pPr>
            <a:endParaRPr lang="en-US" sz="2400" smtClean="0"/>
          </a:p>
          <a:p>
            <a:pPr lvl="1">
              <a:lnSpc>
                <a:spcPct val="90000"/>
              </a:lnSpc>
            </a:pPr>
            <a:r>
              <a:rPr lang="en-US" sz="2100" smtClean="0"/>
              <a:t>If not, how should they confront LaRue?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sz="4000" b="1" dirty="0" smtClean="0"/>
              <a:t>Scenario #5: Responding to Harassment</a:t>
            </a:r>
          </a:p>
        </p:txBody>
      </p:sp>
      <p:sp>
        <p:nvSpPr>
          <p:cNvPr id="23555" name="Rectangle 3"/>
          <p:cNvSpPr>
            <a:spLocks noGrp="1" noChangeArrowheads="1"/>
          </p:cNvSpPr>
          <p:nvPr>
            <p:ph idx="1"/>
          </p:nvPr>
        </p:nvSpPr>
        <p:spPr>
          <a:xfrm>
            <a:off x="457200" y="1371600"/>
            <a:ext cx="8229600" cy="5486400"/>
          </a:xfrm>
        </p:spPr>
        <p:txBody>
          <a:bodyPr/>
          <a:lstStyle/>
          <a:p>
            <a:pPr>
              <a:lnSpc>
                <a:spcPct val="90000"/>
              </a:lnSpc>
            </a:pPr>
            <a:r>
              <a:rPr lang="en-US" sz="2700" i="1" smtClean="0"/>
              <a:t>Ruth Ibarra (from Quality Assurance) has seen Shirley Reddick resealing chips without the authorization stamp.  Ibarra has asked Gooderal to find out what’s going on.  When Gooderal asks LaRue, he replies, “None of your damn business.”  Shortly after this, Gooderal receives a phone call from Jim Temple, one of her superiors, telling her to come to his office.  Temple informs Gooderal in no uncertain terms that she needs to back down.  “You are doing it again.  You are not part of the team, running to Quality with every little problem.” When Gooderal insisted she did not “run to Quality” but Quality came to her, Temple replies, “Shape up and be part of the team if you want your job.”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6000" b="1" smtClean="0"/>
              <a:t>Dialogue Point</a:t>
            </a:r>
            <a:r>
              <a:rPr lang="en-US" smtClean="0"/>
              <a:t> </a:t>
            </a:r>
          </a:p>
        </p:txBody>
      </p:sp>
      <p:sp>
        <p:nvSpPr>
          <p:cNvPr id="24579" name="Rectangle 3"/>
          <p:cNvSpPr>
            <a:spLocks noGrp="1" noChangeArrowheads="1"/>
          </p:cNvSpPr>
          <p:nvPr>
            <p:ph idx="1"/>
          </p:nvPr>
        </p:nvSpPr>
        <p:spPr/>
        <p:txBody>
          <a:bodyPr/>
          <a:lstStyle/>
          <a:p>
            <a:pPr>
              <a:lnSpc>
                <a:spcPct val="90000"/>
              </a:lnSpc>
            </a:pPr>
            <a:r>
              <a:rPr lang="en-US" sz="2400" smtClean="0"/>
              <a:t>Construct a dialogue in which Gooderal reacts to Temple</a:t>
            </a:r>
          </a:p>
          <a:p>
            <a:pPr>
              <a:lnSpc>
                <a:spcPct val="90000"/>
              </a:lnSpc>
            </a:pPr>
            <a:endParaRPr lang="en-US" sz="2400" smtClean="0"/>
          </a:p>
          <a:p>
            <a:pPr>
              <a:lnSpc>
                <a:spcPct val="90000"/>
              </a:lnSpc>
            </a:pPr>
            <a:r>
              <a:rPr lang="en-US" sz="2400" smtClean="0"/>
              <a:t>Consider the following issues in constructing your dialogue:</a:t>
            </a:r>
          </a:p>
          <a:p>
            <a:pPr>
              <a:lnSpc>
                <a:spcPct val="90000"/>
              </a:lnSpc>
            </a:pPr>
            <a:endParaRPr lang="en-US" sz="2400" smtClean="0"/>
          </a:p>
          <a:p>
            <a:pPr lvl="1">
              <a:lnSpc>
                <a:spcPct val="90000"/>
              </a:lnSpc>
            </a:pPr>
            <a:r>
              <a:rPr lang="en-US" sz="2100" smtClean="0"/>
              <a:t>Is Temple harassing Gooderal?  (How do we define “harassing” in this context?)</a:t>
            </a:r>
          </a:p>
          <a:p>
            <a:pPr>
              <a:lnSpc>
                <a:spcPct val="90000"/>
              </a:lnSpc>
            </a:pPr>
            <a:endParaRPr lang="en-US" sz="2400" smtClean="0"/>
          </a:p>
          <a:p>
            <a:pPr lvl="1">
              <a:lnSpc>
                <a:spcPct val="90000"/>
              </a:lnSpc>
            </a:pPr>
            <a:r>
              <a:rPr lang="en-US" sz="2100" smtClean="0"/>
              <a:t>Should Gooderal prepare for the possibility of being fired?  How should she do this?  What are her legal options at this point?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r>
              <a:rPr lang="en-US" sz="3200" b="1" smtClean="0"/>
              <a:t>Scenario #6: Documenting for Whistle Blowing</a:t>
            </a:r>
          </a:p>
        </p:txBody>
      </p:sp>
      <p:sp>
        <p:nvSpPr>
          <p:cNvPr id="25603" name="Rectangle 3"/>
          <p:cNvSpPr>
            <a:spLocks noGrp="1" noChangeArrowheads="1"/>
          </p:cNvSpPr>
          <p:nvPr>
            <p:ph idx="1"/>
          </p:nvPr>
        </p:nvSpPr>
        <p:spPr>
          <a:xfrm>
            <a:off x="0" y="1295400"/>
            <a:ext cx="8915400" cy="5562600"/>
          </a:xfrm>
        </p:spPr>
        <p:txBody>
          <a:bodyPr/>
          <a:lstStyle/>
          <a:p>
            <a:pPr>
              <a:lnSpc>
                <a:spcPct val="80000"/>
              </a:lnSpc>
            </a:pPr>
            <a:r>
              <a:rPr lang="en-US" sz="2200" i="1" smtClean="0"/>
              <a:t>Margaret Gooderal and Ruth Ibarra have made several attempts to get their supervisors to respond to the problem of skipping the environmental tests.  The general response has been to shoot the messenger rather than respond to the message.  Both Gooderal and Ibarra have been branded trouble makers and told to mind their own business.  They have been threatened with dismissal if they persist.  </a:t>
            </a:r>
          </a:p>
          <a:p>
            <a:pPr>
              <a:lnSpc>
                <a:spcPct val="80000"/>
              </a:lnSpc>
            </a:pPr>
            <a:endParaRPr lang="en-US" sz="900" i="1" smtClean="0"/>
          </a:p>
          <a:p>
            <a:pPr>
              <a:lnSpc>
                <a:spcPct val="80000"/>
              </a:lnSpc>
            </a:pPr>
            <a:r>
              <a:rPr lang="en-US" sz="2200" i="1" smtClean="0"/>
              <a:t>So they have decided to blow the whistle, having exhausted all the other options.  They initiated contact with officials in the U.S. government’s Office of the Inspector General.  These officials are interested but have told Gooderal and Ibarra that they need to document their case.</a:t>
            </a:r>
          </a:p>
          <a:p>
            <a:pPr>
              <a:lnSpc>
                <a:spcPct val="80000"/>
              </a:lnSpc>
            </a:pPr>
            <a:endParaRPr lang="en-US" sz="900" i="1" smtClean="0"/>
          </a:p>
          <a:p>
            <a:pPr>
              <a:lnSpc>
                <a:spcPct val="80000"/>
              </a:lnSpc>
            </a:pPr>
            <a:r>
              <a:rPr lang="en-US" sz="2200" i="1" smtClean="0"/>
              <a:t>One day they find two hybrids (chips that combine two different kinds of semiconductor devices on a common substrate) on LaRue’s desk.  These chips which are destined for an air-to-air missile have failed the leak test. It is obvious that LaRue plans on passing them without further testing during the evening shift after Gooderal has gone home.  Gooderal and Ibarra discuss whether this presents a good opportunity to document their case for the Office of the Inspector General.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6000" b="1" smtClean="0"/>
              <a:t>Dialogue Point</a:t>
            </a:r>
            <a:r>
              <a:rPr lang="en-US" smtClean="0"/>
              <a:t> </a:t>
            </a:r>
          </a:p>
        </p:txBody>
      </p:sp>
      <p:sp>
        <p:nvSpPr>
          <p:cNvPr id="26627" name="Rectangle 3"/>
          <p:cNvSpPr>
            <a:spLocks noGrp="1" noChangeArrowheads="1"/>
          </p:cNvSpPr>
          <p:nvPr>
            <p:ph idx="1"/>
          </p:nvPr>
        </p:nvSpPr>
        <p:spPr>
          <a:xfrm>
            <a:off x="457200" y="1600200"/>
            <a:ext cx="8229600" cy="5029200"/>
          </a:xfrm>
        </p:spPr>
        <p:txBody>
          <a:bodyPr/>
          <a:lstStyle/>
          <a:p>
            <a:pPr>
              <a:lnSpc>
                <a:spcPct val="80000"/>
              </a:lnSpc>
            </a:pPr>
            <a:r>
              <a:rPr lang="en-US" sz="1900" smtClean="0"/>
              <a:t>Construct an imaginary conversation between Gooderal and Ibarra where they discuss different strategies for documenting their concerns to the Office of the Inspector General?</a:t>
            </a:r>
          </a:p>
          <a:p>
            <a:pPr>
              <a:lnSpc>
                <a:spcPct val="80000"/>
              </a:lnSpc>
            </a:pPr>
            <a:endParaRPr lang="en-US" sz="1900" smtClean="0"/>
          </a:p>
          <a:p>
            <a:pPr>
              <a:lnSpc>
                <a:spcPct val="80000"/>
              </a:lnSpc>
            </a:pPr>
            <a:r>
              <a:rPr lang="en-US" sz="1900" smtClean="0"/>
              <a:t>Have them consider the following:</a:t>
            </a:r>
          </a:p>
          <a:p>
            <a:pPr>
              <a:lnSpc>
                <a:spcPct val="80000"/>
              </a:lnSpc>
            </a:pPr>
            <a:endParaRPr lang="en-US" sz="1900" smtClean="0"/>
          </a:p>
          <a:p>
            <a:pPr lvl="1">
              <a:lnSpc>
                <a:spcPct val="80000"/>
              </a:lnSpc>
            </a:pPr>
            <a:r>
              <a:rPr lang="en-US" sz="1800" smtClean="0"/>
              <a:t>By looking for documented evidence against their employer, have Gooderal and Ibarra violated their duties of trust and confidentiality?</a:t>
            </a:r>
          </a:p>
          <a:p>
            <a:pPr>
              <a:lnSpc>
                <a:spcPct val="80000"/>
              </a:lnSpc>
            </a:pPr>
            <a:endParaRPr lang="en-US" sz="1900" smtClean="0"/>
          </a:p>
          <a:p>
            <a:pPr lvl="1">
              <a:lnSpc>
                <a:spcPct val="80000"/>
              </a:lnSpc>
            </a:pPr>
            <a:r>
              <a:rPr lang="en-US" sz="1800" smtClean="0"/>
              <a:t>Some argue that before blowing the whistle, an employee should exhaust internal channels.  Have Gooderal and Ibarra discuss whether they can do anything more inside Hughes before taking evidence outside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Job</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Take the STS table from this presentation</a:t>
            </a:r>
          </a:p>
          <a:p>
            <a:endParaRPr lang="en-US" sz="1200" dirty="0" smtClean="0"/>
          </a:p>
          <a:p>
            <a:r>
              <a:rPr lang="en-US" dirty="0" smtClean="0"/>
              <a:t>Identify and locate value vulnerabilities and conflicts</a:t>
            </a:r>
          </a:p>
          <a:p>
            <a:endParaRPr lang="en-US" sz="1200" dirty="0" smtClean="0"/>
          </a:p>
          <a:p>
            <a:r>
              <a:rPr lang="en-US" dirty="0" smtClean="0"/>
              <a:t>Study your decision point and consult computing cases for necessary background information</a:t>
            </a:r>
          </a:p>
          <a:p>
            <a:endParaRPr lang="en-US" sz="1200" dirty="0" smtClean="0"/>
          </a:p>
          <a:p>
            <a:r>
              <a:rPr lang="en-US" dirty="0" smtClean="0"/>
              <a:t>Write a five-minute “what if” dramatization of your decision point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Puzzles v. Mysteries</a:t>
            </a:r>
            <a:endParaRPr lang="en-US" dirty="0"/>
          </a:p>
        </p:txBody>
      </p:sp>
      <p:sp>
        <p:nvSpPr>
          <p:cNvPr id="3" name="Content Placeholder 2"/>
          <p:cNvSpPr>
            <a:spLocks noGrp="1"/>
          </p:cNvSpPr>
          <p:nvPr>
            <p:ph idx="1"/>
          </p:nvPr>
        </p:nvSpPr>
        <p:spPr/>
        <p:txBody>
          <a:bodyPr/>
          <a:lstStyle/>
          <a:p>
            <a:r>
              <a:rPr lang="en-US" dirty="0" smtClean="0"/>
              <a:t>Malcolm </a:t>
            </a:r>
            <a:r>
              <a:rPr lang="en-US" dirty="0" err="1" smtClean="0"/>
              <a:t>Gladwell</a:t>
            </a:r>
            <a:r>
              <a:rPr lang="en-US" dirty="0" smtClean="0"/>
              <a:t> in a recent New Yorker article distinguishes (following Gregory </a:t>
            </a:r>
            <a:r>
              <a:rPr lang="en-US" dirty="0" err="1" smtClean="0"/>
              <a:t>Teverton</a:t>
            </a:r>
            <a:r>
              <a:rPr lang="en-US" dirty="0" smtClean="0"/>
              <a:t>) puzzles from mysteries</a:t>
            </a:r>
          </a:p>
          <a:p>
            <a:endParaRPr lang="en-US" sz="1200" dirty="0" smtClean="0"/>
          </a:p>
          <a:p>
            <a:r>
              <a:rPr lang="en-US" dirty="0" smtClean="0"/>
              <a:t>Puzzles are solved by gathering more information</a:t>
            </a:r>
          </a:p>
          <a:p>
            <a:endParaRPr lang="en-US" sz="1200" dirty="0" smtClean="0"/>
          </a:p>
          <a:p>
            <a:r>
              <a:rPr lang="en-US" dirty="0" smtClean="0"/>
              <a:t>Mysteries are solved by taking the information  given, sorting through it, and telling a coherent story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a:t>
            </a:r>
            <a:endParaRPr lang="en-US" dirty="0"/>
          </a:p>
        </p:txBody>
      </p:sp>
      <p:sp>
        <p:nvSpPr>
          <p:cNvPr id="3" name="Content Placeholder 2"/>
          <p:cNvSpPr>
            <a:spLocks noGrp="1"/>
          </p:cNvSpPr>
          <p:nvPr>
            <p:ph idx="1"/>
          </p:nvPr>
        </p:nvSpPr>
        <p:spPr>
          <a:xfrm>
            <a:off x="457200" y="1371600"/>
            <a:ext cx="8229600" cy="5257800"/>
          </a:xfrm>
        </p:spPr>
        <p:txBody>
          <a:bodyPr/>
          <a:lstStyle/>
          <a:p>
            <a:r>
              <a:rPr lang="en-US" dirty="0" smtClean="0"/>
              <a:t>Puzzles are solved by gather more information.  A key piece of information completes the puzzle.  Often it is covered over or withheld by someone who wants to keep us from solving puzzle</a:t>
            </a:r>
          </a:p>
          <a:p>
            <a:endParaRPr lang="en-US" sz="1000" dirty="0" smtClean="0"/>
          </a:p>
          <a:p>
            <a:r>
              <a:rPr lang="en-US" dirty="0" smtClean="0"/>
              <a:t>Did the Nixon administration sponsor illegal campaign activities?</a:t>
            </a:r>
          </a:p>
          <a:p>
            <a:pPr lvl="1"/>
            <a:r>
              <a:rPr lang="en-US" dirty="0" smtClean="0"/>
              <a:t>Woodward and Bernstein solved puzzle by find a source (Deep Throat) who gave them hidden information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Mystery</a:t>
            </a:r>
            <a:endParaRPr lang="en-US" dirty="0"/>
          </a:p>
        </p:txBody>
      </p:sp>
      <p:sp>
        <p:nvSpPr>
          <p:cNvPr id="3" name="Content Placeholder 2"/>
          <p:cNvSpPr>
            <a:spLocks noGrp="1"/>
          </p:cNvSpPr>
          <p:nvPr>
            <p:ph idx="1"/>
          </p:nvPr>
        </p:nvSpPr>
        <p:spPr>
          <a:xfrm>
            <a:off x="457200" y="1447800"/>
            <a:ext cx="8229600" cy="5181600"/>
          </a:xfrm>
        </p:spPr>
        <p:txBody>
          <a:bodyPr/>
          <a:lstStyle/>
          <a:p>
            <a:r>
              <a:rPr lang="en-US" sz="2400" dirty="0" smtClean="0"/>
              <a:t>Here, all the information needed is present but it is mixed in with all sorts of irrelevant information or noise</a:t>
            </a:r>
          </a:p>
          <a:p>
            <a:endParaRPr lang="en-US" sz="1050" dirty="0" smtClean="0"/>
          </a:p>
          <a:p>
            <a:r>
              <a:rPr lang="en-US" sz="2400" dirty="0" smtClean="0"/>
              <a:t>The first challenge of a mystery is to sort the relevant information out from the background noise</a:t>
            </a:r>
          </a:p>
          <a:p>
            <a:endParaRPr lang="en-US" sz="1050" dirty="0" smtClean="0"/>
          </a:p>
          <a:p>
            <a:r>
              <a:rPr lang="en-US" sz="2400" dirty="0" smtClean="0"/>
              <a:t>The second challenge is to fit the information together into a coherent story</a:t>
            </a:r>
          </a:p>
          <a:p>
            <a:endParaRPr lang="en-US" sz="1050" dirty="0" smtClean="0"/>
          </a:p>
          <a:p>
            <a:r>
              <a:rPr lang="en-US" sz="2400" dirty="0" smtClean="0"/>
              <a:t>Two examples:</a:t>
            </a:r>
          </a:p>
          <a:p>
            <a:pPr lvl="1"/>
            <a:r>
              <a:rPr lang="en-US" sz="2000" dirty="0" smtClean="0"/>
              <a:t>The financial health of Enron was a mystery</a:t>
            </a:r>
          </a:p>
          <a:p>
            <a:pPr lvl="2"/>
            <a:r>
              <a:rPr lang="en-US" sz="1600" dirty="0" smtClean="0"/>
              <a:t>Making sense of mark-to-market accounting and Special Purpose Entities</a:t>
            </a:r>
          </a:p>
          <a:p>
            <a:pPr lvl="1"/>
            <a:r>
              <a:rPr lang="en-US" sz="2000" dirty="0" smtClean="0"/>
              <a:t>Allied analysts were able to reason out the existence of a German missile site by listening to Nazi radio propaganda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Summary</a:t>
            </a:r>
          </a:p>
        </p:txBody>
      </p:sp>
      <p:sp>
        <p:nvSpPr>
          <p:cNvPr id="4099" name="Rectangle 3"/>
          <p:cNvSpPr>
            <a:spLocks noGrp="1" noChangeArrowheads="1"/>
          </p:cNvSpPr>
          <p:nvPr>
            <p:ph idx="1"/>
          </p:nvPr>
        </p:nvSpPr>
        <p:spPr>
          <a:xfrm>
            <a:off x="457200" y="1447800"/>
            <a:ext cx="8229600" cy="5105400"/>
          </a:xfrm>
        </p:spPr>
        <p:txBody>
          <a:bodyPr/>
          <a:lstStyle/>
          <a:p>
            <a:pPr>
              <a:lnSpc>
                <a:spcPct val="80000"/>
              </a:lnSpc>
            </a:pPr>
            <a:r>
              <a:rPr lang="en-US" sz="2400" smtClean="0"/>
              <a:t>Hughes Microelectronics manufactured hybrid microchips for use in military hardware</a:t>
            </a:r>
          </a:p>
          <a:p>
            <a:pPr lvl="1">
              <a:lnSpc>
                <a:spcPct val="80000"/>
              </a:lnSpc>
            </a:pPr>
            <a:r>
              <a:rPr lang="en-US" sz="2000" smtClean="0"/>
              <a:t>F-14 &amp; F-15 fighter aircraft; air-to-air missiles; M-1 tank; Phoenix missiles</a:t>
            </a:r>
          </a:p>
          <a:p>
            <a:pPr>
              <a:lnSpc>
                <a:spcPct val="80000"/>
              </a:lnSpc>
            </a:pPr>
            <a:endParaRPr lang="en-US" sz="2400" smtClean="0"/>
          </a:p>
          <a:p>
            <a:pPr>
              <a:lnSpc>
                <a:spcPct val="80000"/>
              </a:lnSpc>
            </a:pPr>
            <a:r>
              <a:rPr lang="en-US" sz="2400" smtClean="0"/>
              <a:t>These chips had to function under harsh environmental conditions</a:t>
            </a:r>
          </a:p>
          <a:p>
            <a:pPr lvl="1">
              <a:lnSpc>
                <a:spcPct val="80000"/>
              </a:lnSpc>
            </a:pPr>
            <a:r>
              <a:rPr lang="en-US" sz="2000" smtClean="0"/>
              <a:t>Dust, vibration &amp; impact, heat &amp; cold, and long term exposure</a:t>
            </a:r>
          </a:p>
          <a:p>
            <a:pPr lvl="1">
              <a:lnSpc>
                <a:spcPct val="80000"/>
              </a:lnSpc>
            </a:pPr>
            <a:endParaRPr lang="en-US" sz="2000" smtClean="0"/>
          </a:p>
          <a:p>
            <a:pPr>
              <a:lnSpc>
                <a:spcPct val="80000"/>
              </a:lnSpc>
            </a:pPr>
            <a:r>
              <a:rPr lang="en-US" sz="2400" smtClean="0"/>
              <a:t>Chip failure in battle could seriously endanger the lives of soldiers and civilians</a:t>
            </a:r>
          </a:p>
          <a:p>
            <a:pPr>
              <a:lnSpc>
                <a:spcPct val="80000"/>
              </a:lnSpc>
            </a:pPr>
            <a:endParaRPr lang="en-US" sz="2400" smtClean="0"/>
          </a:p>
          <a:p>
            <a:pPr>
              <a:lnSpc>
                <a:spcPct val="80000"/>
              </a:lnSpc>
            </a:pPr>
            <a:r>
              <a:rPr lang="en-US" sz="2400" smtClean="0"/>
              <a:t>Testing of hybrid microchips was mandated by Hughes company policy and by law</a:t>
            </a:r>
          </a:p>
          <a:p>
            <a:pPr lvl="1">
              <a:lnSpc>
                <a:spcPct val="80000"/>
              </a:lnSpc>
            </a:pPr>
            <a:r>
              <a:rPr lang="en-US" sz="2000" smtClean="0"/>
              <a:t>Temperature cycle; constant acceleration; hermeticity; P.I.N.D test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Summary</a:t>
            </a:r>
          </a:p>
        </p:txBody>
      </p:sp>
      <p:sp>
        <p:nvSpPr>
          <p:cNvPr id="8195" name="Rectangle 3"/>
          <p:cNvSpPr>
            <a:spLocks noGrp="1" noChangeArrowheads="1"/>
          </p:cNvSpPr>
          <p:nvPr>
            <p:ph idx="1"/>
          </p:nvPr>
        </p:nvSpPr>
        <p:spPr/>
        <p:txBody>
          <a:bodyPr rtlCol="0">
            <a:normAutofit lnSpcReduction="10000"/>
          </a:bodyPr>
          <a:lstStyle/>
          <a:p>
            <a:pPr fontAlgn="auto">
              <a:lnSpc>
                <a:spcPct val="80000"/>
              </a:lnSpc>
              <a:spcAft>
                <a:spcPts val="0"/>
              </a:spcAft>
              <a:buFont typeface="Arial" pitchFamily="34" charset="0"/>
              <a:buChar char="•"/>
              <a:defRPr/>
            </a:pPr>
            <a:r>
              <a:rPr lang="en-US" sz="2800" dirty="0" smtClean="0"/>
              <a:t>Microchip testing was time consuming and caused Hughes to fall behind delivery deadlines</a:t>
            </a:r>
          </a:p>
          <a:p>
            <a:pPr fontAlgn="auto">
              <a:lnSpc>
                <a:spcPct val="80000"/>
              </a:lnSpc>
              <a:spcAft>
                <a:spcPts val="0"/>
              </a:spcAft>
              <a:buFont typeface="Arial" pitchFamily="34" charset="0"/>
              <a:buChar char="•"/>
              <a:defRPr/>
            </a:pPr>
            <a:endParaRPr lang="en-US" sz="2800" dirty="0" smtClean="0"/>
          </a:p>
          <a:p>
            <a:pPr fontAlgn="auto">
              <a:lnSpc>
                <a:spcPct val="80000"/>
              </a:lnSpc>
              <a:spcAft>
                <a:spcPts val="0"/>
              </a:spcAft>
              <a:buFont typeface="Arial" pitchFamily="34" charset="0"/>
              <a:buChar char="•"/>
              <a:defRPr/>
            </a:pPr>
            <a:r>
              <a:rPr lang="en-US" sz="2800" dirty="0" smtClean="0"/>
              <a:t>A Hughes employee, </a:t>
            </a:r>
            <a:r>
              <a:rPr lang="en-US" sz="2800" b="1" dirty="0" smtClean="0"/>
              <a:t>Margaret </a:t>
            </a:r>
            <a:r>
              <a:rPr lang="en-US" sz="2800" b="1" dirty="0" err="1" smtClean="0"/>
              <a:t>Gooderal</a:t>
            </a:r>
            <a:r>
              <a:rPr lang="en-US" sz="2800" dirty="0" smtClean="0"/>
              <a:t>, found that another employee, </a:t>
            </a:r>
            <a:r>
              <a:rPr lang="en-US" sz="2800" b="1" dirty="0" smtClean="0"/>
              <a:t>Donald </a:t>
            </a:r>
            <a:r>
              <a:rPr lang="en-US" sz="2800" b="1" dirty="0" err="1" smtClean="0"/>
              <a:t>LaRue</a:t>
            </a:r>
            <a:r>
              <a:rPr lang="en-US" sz="2800" dirty="0" smtClean="0"/>
              <a:t>, was routinely skipping tests and that untested chips were being shipped to customers</a:t>
            </a:r>
          </a:p>
          <a:p>
            <a:pPr fontAlgn="auto">
              <a:lnSpc>
                <a:spcPct val="80000"/>
              </a:lnSpc>
              <a:spcAft>
                <a:spcPts val="0"/>
              </a:spcAft>
              <a:buFont typeface="Arial" pitchFamily="34" charset="0"/>
              <a:buChar char="•"/>
              <a:defRPr/>
            </a:pPr>
            <a:endParaRPr lang="en-US" sz="2800" dirty="0" smtClean="0"/>
          </a:p>
          <a:p>
            <a:pPr fontAlgn="auto">
              <a:lnSpc>
                <a:spcPct val="80000"/>
              </a:lnSpc>
              <a:spcAft>
                <a:spcPts val="0"/>
              </a:spcAft>
              <a:buFont typeface="Arial" pitchFamily="34" charset="0"/>
              <a:buChar char="•"/>
              <a:defRPr/>
            </a:pPr>
            <a:r>
              <a:rPr lang="en-US" sz="2800" dirty="0" smtClean="0"/>
              <a:t>When </a:t>
            </a:r>
            <a:r>
              <a:rPr lang="en-US" sz="2800" dirty="0" err="1" smtClean="0"/>
              <a:t>Gooderal</a:t>
            </a:r>
            <a:r>
              <a:rPr lang="en-US" sz="2800" dirty="0" smtClean="0"/>
              <a:t> made this known to Hughes officials, she was told to mind her own business and threatened with dismissal if she raised the issue again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7813"/>
            <a:ext cx="8229600" cy="865187"/>
          </a:xfrm>
        </p:spPr>
        <p:txBody>
          <a:bodyPr/>
          <a:lstStyle/>
          <a:p>
            <a:r>
              <a:rPr lang="en-US" smtClean="0"/>
              <a:t>Summary</a:t>
            </a:r>
          </a:p>
        </p:txBody>
      </p:sp>
      <p:sp>
        <p:nvSpPr>
          <p:cNvPr id="9219" name="Rectangle 3"/>
          <p:cNvSpPr>
            <a:spLocks noGrp="1" noChangeArrowheads="1"/>
          </p:cNvSpPr>
          <p:nvPr>
            <p:ph idx="1"/>
          </p:nvPr>
        </p:nvSpPr>
        <p:spPr>
          <a:xfrm>
            <a:off x="457200" y="1371600"/>
            <a:ext cx="8229600" cy="5257800"/>
          </a:xfrm>
        </p:spPr>
        <p:txBody>
          <a:bodyPr rtlCol="0">
            <a:normAutofit/>
          </a:bodyPr>
          <a:lstStyle/>
          <a:p>
            <a:pPr fontAlgn="auto">
              <a:lnSpc>
                <a:spcPct val="90000"/>
              </a:lnSpc>
              <a:spcAft>
                <a:spcPts val="0"/>
              </a:spcAft>
              <a:buFont typeface="Arial" pitchFamily="34" charset="0"/>
              <a:buChar char="•"/>
              <a:defRPr/>
            </a:pPr>
            <a:r>
              <a:rPr lang="en-US" sz="2400" dirty="0" smtClean="0"/>
              <a:t>Two Hughes employees</a:t>
            </a:r>
            <a:r>
              <a:rPr lang="en-US" sz="2400"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Gooderal</a:t>
            </a:r>
            <a:r>
              <a:rPr lang="en-US" sz="2400" dirty="0" smtClean="0">
                <a:effectLst>
                  <a:outerShdw blurRad="38100" dist="38100" dir="2700000" algn="tl">
                    <a:srgbClr val="000000">
                      <a:alpha val="43137"/>
                    </a:srgbClr>
                  </a:outerShdw>
                </a:effectLst>
              </a:rPr>
              <a:t> and </a:t>
            </a:r>
            <a:r>
              <a:rPr lang="en-US" sz="2400" b="1" dirty="0" smtClean="0">
                <a:effectLst>
                  <a:outerShdw blurRad="38100" dist="38100" dir="2700000" algn="tl">
                    <a:srgbClr val="000000">
                      <a:alpha val="43137"/>
                    </a:srgbClr>
                  </a:outerShdw>
                </a:effectLst>
              </a:rPr>
              <a:t>Ibarra</a:t>
            </a:r>
            <a:r>
              <a:rPr lang="en-US" sz="2400" dirty="0" smtClean="0"/>
              <a:t>, provided documented evidence of test skipping to the Office of the Inspector General of the U.S. Department of Defense</a:t>
            </a:r>
          </a:p>
          <a:p>
            <a:pPr fontAlgn="auto">
              <a:lnSpc>
                <a:spcPct val="90000"/>
              </a:lnSpc>
              <a:spcAft>
                <a:spcPts val="0"/>
              </a:spcAft>
              <a:buFont typeface="Arial" pitchFamily="34" charset="0"/>
              <a:buChar char="•"/>
              <a:defRPr/>
            </a:pPr>
            <a:endParaRPr lang="en-US" sz="2400" dirty="0" smtClean="0"/>
          </a:p>
          <a:p>
            <a:pPr fontAlgn="auto">
              <a:lnSpc>
                <a:spcPct val="90000"/>
              </a:lnSpc>
              <a:spcAft>
                <a:spcPts val="0"/>
              </a:spcAft>
              <a:buFont typeface="Arial" pitchFamily="34" charset="0"/>
              <a:buChar char="•"/>
              <a:defRPr/>
            </a:pPr>
            <a:r>
              <a:rPr lang="en-US" sz="2400" dirty="0" smtClean="0"/>
              <a:t>Both had their employment at Hughes terminated and brought a </a:t>
            </a:r>
            <a:r>
              <a:rPr lang="en-US" sz="2400" b="1" i="1" dirty="0" smtClean="0"/>
              <a:t>qui tam</a:t>
            </a:r>
            <a:r>
              <a:rPr lang="en-US" sz="2400" dirty="0" smtClean="0"/>
              <a:t> lawsuit against Hughes</a:t>
            </a:r>
          </a:p>
          <a:p>
            <a:pPr fontAlgn="auto">
              <a:lnSpc>
                <a:spcPct val="90000"/>
              </a:lnSpc>
              <a:spcAft>
                <a:spcPts val="0"/>
              </a:spcAft>
              <a:buFont typeface="Arial" pitchFamily="34" charset="0"/>
              <a:buChar char="•"/>
              <a:defRPr/>
            </a:pPr>
            <a:endParaRPr lang="en-US" sz="2400" dirty="0" smtClean="0"/>
          </a:p>
          <a:p>
            <a:pPr fontAlgn="auto">
              <a:lnSpc>
                <a:spcPct val="90000"/>
              </a:lnSpc>
              <a:spcAft>
                <a:spcPts val="0"/>
              </a:spcAft>
              <a:buFont typeface="Arial" pitchFamily="34" charset="0"/>
              <a:buChar char="•"/>
              <a:defRPr/>
            </a:pPr>
            <a:r>
              <a:rPr lang="en-US" sz="2400" dirty="0" smtClean="0"/>
              <a:t>On June 15</a:t>
            </a:r>
            <a:r>
              <a:rPr lang="en-US" sz="2400" baseline="30000" dirty="0" smtClean="0"/>
              <a:t>th</a:t>
            </a:r>
            <a:r>
              <a:rPr lang="en-US" sz="2400" dirty="0" smtClean="0"/>
              <a:t>, 1992, Hughes was found guilty of conspiring to defraud the government</a:t>
            </a:r>
          </a:p>
          <a:p>
            <a:pPr fontAlgn="auto">
              <a:lnSpc>
                <a:spcPct val="90000"/>
              </a:lnSpc>
              <a:spcAft>
                <a:spcPts val="0"/>
              </a:spcAft>
              <a:buFont typeface="Arial" pitchFamily="34" charset="0"/>
              <a:buChar char="•"/>
              <a:defRPr/>
            </a:pPr>
            <a:endParaRPr lang="en-US" sz="2400" dirty="0" smtClean="0"/>
          </a:p>
          <a:p>
            <a:pPr lvl="1" fontAlgn="auto">
              <a:lnSpc>
                <a:spcPct val="90000"/>
              </a:lnSpc>
              <a:spcAft>
                <a:spcPts val="0"/>
              </a:spcAft>
              <a:buFont typeface="Arial" pitchFamily="34" charset="0"/>
              <a:buChar char="–"/>
              <a:defRPr/>
            </a:pPr>
            <a:r>
              <a:rPr lang="en-US" sz="2000" dirty="0" smtClean="0"/>
              <a:t>fined $4.05 million</a:t>
            </a:r>
          </a:p>
          <a:p>
            <a:pPr lvl="1" fontAlgn="auto">
              <a:lnSpc>
                <a:spcPct val="90000"/>
              </a:lnSpc>
              <a:spcAft>
                <a:spcPts val="0"/>
              </a:spcAft>
              <a:buFont typeface="Arial" pitchFamily="34" charset="0"/>
              <a:buChar char="–"/>
              <a:defRPr/>
            </a:pPr>
            <a:r>
              <a:rPr lang="en-US" sz="2000" dirty="0" err="1" smtClean="0"/>
              <a:t>Gooderal</a:t>
            </a:r>
            <a:r>
              <a:rPr lang="en-US" sz="2000" dirty="0" smtClean="0"/>
              <a:t> and </a:t>
            </a:r>
            <a:r>
              <a:rPr lang="en-US" sz="2000" dirty="0" err="1" smtClean="0"/>
              <a:t>Aldred</a:t>
            </a:r>
            <a:r>
              <a:rPr lang="en-US" sz="2000" dirty="0" smtClean="0"/>
              <a:t> (Ibarra) were awarded $891,000</a:t>
            </a:r>
          </a:p>
          <a:p>
            <a:pPr lvl="1" fontAlgn="auto">
              <a:lnSpc>
                <a:spcPct val="90000"/>
              </a:lnSpc>
              <a:spcAft>
                <a:spcPts val="0"/>
              </a:spcAft>
              <a:buFont typeface="Arial" pitchFamily="34" charset="0"/>
              <a:buChar char="–"/>
              <a:defRPr/>
            </a:pPr>
            <a:r>
              <a:rPr lang="en-US" sz="2000" dirty="0" err="1" smtClean="0"/>
              <a:t>Gooderal</a:t>
            </a:r>
            <a:r>
              <a:rPr lang="en-US" sz="2000" dirty="0" smtClean="0"/>
              <a:t> and </a:t>
            </a:r>
            <a:r>
              <a:rPr lang="en-US" sz="2000" dirty="0" err="1" smtClean="0"/>
              <a:t>Aldred</a:t>
            </a:r>
            <a:r>
              <a:rPr lang="en-US" sz="2000" dirty="0" smtClean="0"/>
              <a:t> also received $450,000 to cover legal costs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Corporate Participants</a:t>
            </a:r>
          </a:p>
        </p:txBody>
      </p:sp>
      <p:sp>
        <p:nvSpPr>
          <p:cNvPr id="7171" name="Rectangle 3"/>
          <p:cNvSpPr>
            <a:spLocks noGrp="1" noChangeArrowheads="1"/>
          </p:cNvSpPr>
          <p:nvPr>
            <p:ph idx="1"/>
          </p:nvPr>
        </p:nvSpPr>
        <p:spPr/>
        <p:txBody>
          <a:bodyPr/>
          <a:lstStyle/>
          <a:p>
            <a:r>
              <a:rPr lang="en-US" sz="2800" smtClean="0"/>
              <a:t>Hughes Microelectronics</a:t>
            </a:r>
          </a:p>
          <a:p>
            <a:endParaRPr lang="en-US" sz="2800" smtClean="0"/>
          </a:p>
          <a:p>
            <a:r>
              <a:rPr lang="en-US" sz="2800" smtClean="0"/>
              <a:t>Hughes Customers:</a:t>
            </a:r>
          </a:p>
          <a:p>
            <a:pPr lvl="1"/>
            <a:r>
              <a:rPr lang="en-US" sz="2400" smtClean="0"/>
              <a:t>U.S. Military: Army, Navy, Air Force (AMRAAM), Marine Corps</a:t>
            </a:r>
          </a:p>
          <a:p>
            <a:pPr lvl="1"/>
            <a:r>
              <a:rPr lang="en-US" sz="2400" smtClean="0"/>
              <a:t>Other Hughes Divisions, Raytheon, Boeing, Sperry Rand </a:t>
            </a:r>
          </a:p>
          <a:p>
            <a:pPr lvl="1"/>
            <a:endParaRPr lang="en-US" sz="2400" smtClean="0"/>
          </a:p>
          <a:p>
            <a:r>
              <a:rPr lang="en-US" sz="2800" smtClean="0"/>
              <a:t>Office of the Inspector General, U.S. Department of Defense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TotalTime>
  <Words>2466</Words>
  <Application>Microsoft Office PowerPoint</Application>
  <PresentationFormat>On-screen Show (4:3)</PresentationFormat>
  <Paragraphs>240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Hughes Case</vt:lpstr>
      <vt:lpstr>Agenda</vt:lpstr>
      <vt:lpstr>Puzzles v. Mysteries</vt:lpstr>
      <vt:lpstr>Puzzle</vt:lpstr>
      <vt:lpstr>Mystery</vt:lpstr>
      <vt:lpstr>Summary</vt:lpstr>
      <vt:lpstr>Summary</vt:lpstr>
      <vt:lpstr>Summary</vt:lpstr>
      <vt:lpstr>Corporate Participants</vt:lpstr>
      <vt:lpstr>Group Participants</vt:lpstr>
      <vt:lpstr>Individual Participants</vt:lpstr>
      <vt:lpstr>Individual Participants</vt:lpstr>
      <vt:lpstr>Social Technical System</vt:lpstr>
      <vt:lpstr>Values</vt:lpstr>
      <vt:lpstr>Where you can find information on Hughes</vt:lpstr>
      <vt:lpstr>Scenario #1: Responding to Organizational Pressure</vt:lpstr>
      <vt:lpstr>Dialogue Point</vt:lpstr>
      <vt:lpstr>Scenario #2: A Supervisor’s Apparent Dilemma</vt:lpstr>
      <vt:lpstr>Dialogue Point </vt:lpstr>
      <vt:lpstr>Scenario #3: What to do about skipping tests?</vt:lpstr>
      <vt:lpstr>Dialogue Point </vt:lpstr>
      <vt:lpstr>Scenario #4: Giving Good Advice</vt:lpstr>
      <vt:lpstr>Dialogue Point </vt:lpstr>
      <vt:lpstr>Scenario #5: Responding to Harassment</vt:lpstr>
      <vt:lpstr>Dialogue Point </vt:lpstr>
      <vt:lpstr>Scenario #6: Documenting for Whistle Blowing</vt:lpstr>
      <vt:lpstr>Dialogue Point </vt:lpstr>
      <vt:lpstr>Your Job</vt:lpstr>
    </vt:vector>
  </TitlesOfParts>
  <Company>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Hughes Case</dc:title>
  <dc:creator>Dr. William Frey</dc:creator>
  <cp:lastModifiedBy>frey.william</cp:lastModifiedBy>
  <cp:revision>38</cp:revision>
  <dcterms:created xsi:type="dcterms:W3CDTF">2004-06-17T11:29:27Z</dcterms:created>
  <dcterms:modified xsi:type="dcterms:W3CDTF">2010-11-29T14:06:19Z</dcterms:modified>
</cp:coreProperties>
</file>