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40"/>
  </p:notesMasterIdLst>
  <p:sldIdLst>
    <p:sldId id="256" r:id="rId2"/>
    <p:sldId id="257" r:id="rId3"/>
    <p:sldId id="258" r:id="rId4"/>
    <p:sldId id="259" r:id="rId5"/>
    <p:sldId id="393" r:id="rId6"/>
    <p:sldId id="270" r:id="rId7"/>
    <p:sldId id="354" r:id="rId8"/>
    <p:sldId id="355" r:id="rId9"/>
    <p:sldId id="356" r:id="rId10"/>
    <p:sldId id="357" r:id="rId11"/>
    <p:sldId id="358" r:id="rId12"/>
    <p:sldId id="359" r:id="rId13"/>
    <p:sldId id="360" r:id="rId14"/>
    <p:sldId id="361" r:id="rId15"/>
    <p:sldId id="362" r:id="rId16"/>
    <p:sldId id="363" r:id="rId17"/>
    <p:sldId id="394" r:id="rId18"/>
    <p:sldId id="364" r:id="rId19"/>
    <p:sldId id="365" r:id="rId20"/>
    <p:sldId id="366" r:id="rId21"/>
    <p:sldId id="367" r:id="rId22"/>
    <p:sldId id="368" r:id="rId23"/>
    <p:sldId id="369" r:id="rId24"/>
    <p:sldId id="373" r:id="rId25"/>
    <p:sldId id="370" r:id="rId26"/>
    <p:sldId id="371" r:id="rId27"/>
    <p:sldId id="374" r:id="rId28"/>
    <p:sldId id="375" r:id="rId29"/>
    <p:sldId id="378" r:id="rId30"/>
    <p:sldId id="382" r:id="rId31"/>
    <p:sldId id="379" r:id="rId32"/>
    <p:sldId id="386" r:id="rId33"/>
    <p:sldId id="383" r:id="rId34"/>
    <p:sldId id="395" r:id="rId35"/>
    <p:sldId id="387" r:id="rId36"/>
    <p:sldId id="390" r:id="rId37"/>
    <p:sldId id="391" r:id="rId38"/>
    <p:sldId id="392" r:id="rId3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8" autoAdjust="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20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DED9E4-8D37-4884-9C80-B47218471769}" type="datetimeFigureOut">
              <a:rPr lang="en-US" smtClean="0"/>
              <a:pPr/>
              <a:t>11/22/2013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9B2026-D628-4964-ACFC-0BA275B95417}" type="slidenum">
              <a:rPr lang="en-US" smtClean="0"/>
              <a:pPr/>
              <a:t>‹#›</a:t>
            </a:fld>
            <a:endParaRPr lang="en-US"/>
          </a:p>
        </p:txBody>
      </p:sp>
    </p:spTree>
    <p:extLst>
      <p:ext uri="{BB962C8B-B14F-4D97-AF65-F5344CB8AC3E}">
        <p14:creationId xmlns:p14="http://schemas.microsoft.com/office/powerpoint/2010/main" xmlns="" val="3061493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9B2026-D628-4964-ACFC-0BA275B95417}" type="slidenum">
              <a:rPr lang="en-US" smtClean="0"/>
              <a:pPr/>
              <a:t>1</a:t>
            </a:fld>
            <a:endParaRPr lang="en-US"/>
          </a:p>
        </p:txBody>
      </p:sp>
    </p:spTree>
    <p:extLst>
      <p:ext uri="{BB962C8B-B14F-4D97-AF65-F5344CB8AC3E}">
        <p14:creationId xmlns:p14="http://schemas.microsoft.com/office/powerpoint/2010/main" xmlns="" val="1974198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9B2026-D628-4964-ACFC-0BA275B95417}" type="slidenum">
              <a:rPr lang="en-US" smtClean="0"/>
              <a:pPr/>
              <a:t>11</a:t>
            </a:fld>
            <a:endParaRPr lang="en-US"/>
          </a:p>
        </p:txBody>
      </p:sp>
    </p:spTree>
    <p:extLst>
      <p:ext uri="{BB962C8B-B14F-4D97-AF65-F5344CB8AC3E}">
        <p14:creationId xmlns:p14="http://schemas.microsoft.com/office/powerpoint/2010/main" xmlns="" val="1909692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9B2026-D628-4964-ACFC-0BA275B95417}" type="slidenum">
              <a:rPr lang="en-US" smtClean="0"/>
              <a:pPr/>
              <a:t>12</a:t>
            </a:fld>
            <a:endParaRPr lang="en-US"/>
          </a:p>
        </p:txBody>
      </p:sp>
    </p:spTree>
    <p:extLst>
      <p:ext uri="{BB962C8B-B14F-4D97-AF65-F5344CB8AC3E}">
        <p14:creationId xmlns:p14="http://schemas.microsoft.com/office/powerpoint/2010/main" xmlns="" val="692926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9B2026-D628-4964-ACFC-0BA275B95417}" type="slidenum">
              <a:rPr lang="en-US" smtClean="0"/>
              <a:pPr/>
              <a:t>13</a:t>
            </a:fld>
            <a:endParaRPr lang="en-US"/>
          </a:p>
        </p:txBody>
      </p:sp>
    </p:spTree>
    <p:extLst>
      <p:ext uri="{BB962C8B-B14F-4D97-AF65-F5344CB8AC3E}">
        <p14:creationId xmlns:p14="http://schemas.microsoft.com/office/powerpoint/2010/main" xmlns="" val="3383211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9B2026-D628-4964-ACFC-0BA275B95417}" type="slidenum">
              <a:rPr lang="en-US" smtClean="0"/>
              <a:pPr/>
              <a:t>14</a:t>
            </a:fld>
            <a:endParaRPr lang="en-US"/>
          </a:p>
        </p:txBody>
      </p:sp>
    </p:spTree>
    <p:extLst>
      <p:ext uri="{BB962C8B-B14F-4D97-AF65-F5344CB8AC3E}">
        <p14:creationId xmlns:p14="http://schemas.microsoft.com/office/powerpoint/2010/main" xmlns="" val="2162811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C57195-9BEF-47D0-92A7-970F2F8EC5B5}" type="slidenum">
              <a:rPr lang="en-US" smtClean="0"/>
              <a:pPr/>
              <a:t>15</a:t>
            </a:fld>
            <a:endParaRPr lang="en-US"/>
          </a:p>
        </p:txBody>
      </p:sp>
    </p:spTree>
    <p:extLst>
      <p:ext uri="{BB962C8B-B14F-4D97-AF65-F5344CB8AC3E}">
        <p14:creationId xmlns:p14="http://schemas.microsoft.com/office/powerpoint/2010/main" xmlns="" val="2606802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C57195-9BEF-47D0-92A7-970F2F8EC5B5}" type="slidenum">
              <a:rPr lang="en-US" smtClean="0"/>
              <a:pPr/>
              <a:t>16</a:t>
            </a:fld>
            <a:endParaRPr lang="en-US"/>
          </a:p>
        </p:txBody>
      </p:sp>
    </p:spTree>
    <p:extLst>
      <p:ext uri="{BB962C8B-B14F-4D97-AF65-F5344CB8AC3E}">
        <p14:creationId xmlns:p14="http://schemas.microsoft.com/office/powerpoint/2010/main" xmlns="" val="959384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CB0A1F-1EE4-406D-A5BA-A739B9CF5D31}" type="slidenum">
              <a:rPr lang="en-US" smtClean="0"/>
              <a:pPr/>
              <a:t>18</a:t>
            </a:fld>
            <a:endParaRPr lang="en-US"/>
          </a:p>
        </p:txBody>
      </p:sp>
    </p:spTree>
    <p:extLst>
      <p:ext uri="{BB962C8B-B14F-4D97-AF65-F5344CB8AC3E}">
        <p14:creationId xmlns:p14="http://schemas.microsoft.com/office/powerpoint/2010/main" xmlns="" val="1510301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CB0A1F-1EE4-406D-A5BA-A739B9CF5D31}" type="slidenum">
              <a:rPr lang="en-US" smtClean="0"/>
              <a:pPr/>
              <a:t>19</a:t>
            </a:fld>
            <a:endParaRPr lang="en-US"/>
          </a:p>
        </p:txBody>
      </p:sp>
    </p:spTree>
    <p:extLst>
      <p:ext uri="{BB962C8B-B14F-4D97-AF65-F5344CB8AC3E}">
        <p14:creationId xmlns:p14="http://schemas.microsoft.com/office/powerpoint/2010/main" xmlns="" val="1298758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CB0A1F-1EE4-406D-A5BA-A739B9CF5D31}" type="slidenum">
              <a:rPr lang="en-US" smtClean="0"/>
              <a:pPr/>
              <a:t>20</a:t>
            </a:fld>
            <a:endParaRPr lang="en-US"/>
          </a:p>
        </p:txBody>
      </p:sp>
    </p:spTree>
    <p:extLst>
      <p:ext uri="{BB962C8B-B14F-4D97-AF65-F5344CB8AC3E}">
        <p14:creationId xmlns:p14="http://schemas.microsoft.com/office/powerpoint/2010/main" xmlns="" val="2116651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pPr/>
              <a:t>21</a:t>
            </a:fld>
            <a:endParaRPr lang="en-US"/>
          </a:p>
        </p:txBody>
      </p:sp>
    </p:spTree>
    <p:extLst>
      <p:ext uri="{BB962C8B-B14F-4D97-AF65-F5344CB8AC3E}">
        <p14:creationId xmlns:p14="http://schemas.microsoft.com/office/powerpoint/2010/main" xmlns="" val="2320051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9B2026-D628-4964-ACFC-0BA275B95417}" type="slidenum">
              <a:rPr lang="en-US" smtClean="0"/>
              <a:pPr/>
              <a:t>2</a:t>
            </a:fld>
            <a:endParaRPr lang="en-US"/>
          </a:p>
        </p:txBody>
      </p:sp>
    </p:spTree>
    <p:extLst>
      <p:ext uri="{BB962C8B-B14F-4D97-AF65-F5344CB8AC3E}">
        <p14:creationId xmlns:p14="http://schemas.microsoft.com/office/powerpoint/2010/main" xmlns="" val="31018248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CB0A1F-1EE4-406D-A5BA-A739B9CF5D31}" type="slidenum">
              <a:rPr lang="en-US" smtClean="0"/>
              <a:pPr/>
              <a:t>22</a:t>
            </a:fld>
            <a:endParaRPr lang="en-US"/>
          </a:p>
        </p:txBody>
      </p:sp>
    </p:spTree>
    <p:extLst>
      <p:ext uri="{BB962C8B-B14F-4D97-AF65-F5344CB8AC3E}">
        <p14:creationId xmlns:p14="http://schemas.microsoft.com/office/powerpoint/2010/main" xmlns="" val="27465834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CB0A1F-1EE4-406D-A5BA-A739B9CF5D31}" type="slidenum">
              <a:rPr lang="en-US" smtClean="0"/>
              <a:pPr/>
              <a:t>23</a:t>
            </a:fld>
            <a:endParaRPr lang="en-US"/>
          </a:p>
        </p:txBody>
      </p:sp>
    </p:spTree>
    <p:extLst>
      <p:ext uri="{BB962C8B-B14F-4D97-AF65-F5344CB8AC3E}">
        <p14:creationId xmlns:p14="http://schemas.microsoft.com/office/powerpoint/2010/main" xmlns="" val="25237070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pPr/>
              <a:t>24</a:t>
            </a:fld>
            <a:endParaRPr lang="en-US"/>
          </a:p>
        </p:txBody>
      </p:sp>
    </p:spTree>
    <p:extLst>
      <p:ext uri="{BB962C8B-B14F-4D97-AF65-F5344CB8AC3E}">
        <p14:creationId xmlns:p14="http://schemas.microsoft.com/office/powerpoint/2010/main" xmlns="" val="42037924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pPr/>
              <a:t>25</a:t>
            </a:fld>
            <a:endParaRPr lang="en-US"/>
          </a:p>
        </p:txBody>
      </p:sp>
    </p:spTree>
    <p:extLst>
      <p:ext uri="{BB962C8B-B14F-4D97-AF65-F5344CB8AC3E}">
        <p14:creationId xmlns:p14="http://schemas.microsoft.com/office/powerpoint/2010/main" xmlns="" val="3361350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pPr/>
              <a:t>26</a:t>
            </a:fld>
            <a:endParaRPr lang="en-US"/>
          </a:p>
        </p:txBody>
      </p:sp>
    </p:spTree>
    <p:extLst>
      <p:ext uri="{BB962C8B-B14F-4D97-AF65-F5344CB8AC3E}">
        <p14:creationId xmlns:p14="http://schemas.microsoft.com/office/powerpoint/2010/main" xmlns="" val="12173060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pPr/>
              <a:t>27</a:t>
            </a:fld>
            <a:endParaRPr lang="en-US"/>
          </a:p>
        </p:txBody>
      </p:sp>
    </p:spTree>
    <p:extLst>
      <p:ext uri="{BB962C8B-B14F-4D97-AF65-F5344CB8AC3E}">
        <p14:creationId xmlns:p14="http://schemas.microsoft.com/office/powerpoint/2010/main" xmlns="" val="4795266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pPr/>
              <a:t>28</a:t>
            </a:fld>
            <a:endParaRPr lang="en-US"/>
          </a:p>
        </p:txBody>
      </p:sp>
    </p:spTree>
    <p:extLst>
      <p:ext uri="{BB962C8B-B14F-4D97-AF65-F5344CB8AC3E}">
        <p14:creationId xmlns:p14="http://schemas.microsoft.com/office/powerpoint/2010/main" xmlns="" val="3886207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pPr/>
              <a:t>29</a:t>
            </a:fld>
            <a:endParaRPr lang="en-US"/>
          </a:p>
        </p:txBody>
      </p:sp>
    </p:spTree>
    <p:extLst>
      <p:ext uri="{BB962C8B-B14F-4D97-AF65-F5344CB8AC3E}">
        <p14:creationId xmlns:p14="http://schemas.microsoft.com/office/powerpoint/2010/main" xmlns="" val="7087458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pPr/>
              <a:t>30</a:t>
            </a:fld>
            <a:endParaRPr lang="en-US"/>
          </a:p>
        </p:txBody>
      </p:sp>
    </p:spTree>
    <p:extLst>
      <p:ext uri="{BB962C8B-B14F-4D97-AF65-F5344CB8AC3E}">
        <p14:creationId xmlns:p14="http://schemas.microsoft.com/office/powerpoint/2010/main" xmlns="" val="2940758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pPr/>
              <a:t>31</a:t>
            </a:fld>
            <a:endParaRPr lang="en-US"/>
          </a:p>
        </p:txBody>
      </p:sp>
    </p:spTree>
    <p:extLst>
      <p:ext uri="{BB962C8B-B14F-4D97-AF65-F5344CB8AC3E}">
        <p14:creationId xmlns:p14="http://schemas.microsoft.com/office/powerpoint/2010/main" xmlns="" val="3396250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9B2026-D628-4964-ACFC-0BA275B95417}" type="slidenum">
              <a:rPr lang="en-US" smtClean="0"/>
              <a:pPr/>
              <a:t>3</a:t>
            </a:fld>
            <a:endParaRPr lang="en-US"/>
          </a:p>
        </p:txBody>
      </p:sp>
    </p:spTree>
    <p:extLst>
      <p:ext uri="{BB962C8B-B14F-4D97-AF65-F5344CB8AC3E}">
        <p14:creationId xmlns:p14="http://schemas.microsoft.com/office/powerpoint/2010/main" xmlns="" val="31073997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pPr/>
              <a:t>32</a:t>
            </a:fld>
            <a:endParaRPr lang="en-US"/>
          </a:p>
        </p:txBody>
      </p:sp>
    </p:spTree>
    <p:extLst>
      <p:ext uri="{BB962C8B-B14F-4D97-AF65-F5344CB8AC3E}">
        <p14:creationId xmlns:p14="http://schemas.microsoft.com/office/powerpoint/2010/main" xmlns="" val="17758768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pPr/>
              <a:t>33</a:t>
            </a:fld>
            <a:endParaRPr lang="en-US"/>
          </a:p>
        </p:txBody>
      </p:sp>
    </p:spTree>
    <p:extLst>
      <p:ext uri="{BB962C8B-B14F-4D97-AF65-F5344CB8AC3E}">
        <p14:creationId xmlns:p14="http://schemas.microsoft.com/office/powerpoint/2010/main" xmlns="" val="12226587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pPr/>
              <a:t>35</a:t>
            </a:fld>
            <a:endParaRPr lang="en-US"/>
          </a:p>
        </p:txBody>
      </p:sp>
    </p:spTree>
    <p:extLst>
      <p:ext uri="{BB962C8B-B14F-4D97-AF65-F5344CB8AC3E}">
        <p14:creationId xmlns:p14="http://schemas.microsoft.com/office/powerpoint/2010/main" xmlns="" val="21457329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pPr/>
              <a:t>36</a:t>
            </a:fld>
            <a:endParaRPr lang="en-US"/>
          </a:p>
        </p:txBody>
      </p:sp>
    </p:spTree>
    <p:extLst>
      <p:ext uri="{BB962C8B-B14F-4D97-AF65-F5344CB8AC3E}">
        <p14:creationId xmlns:p14="http://schemas.microsoft.com/office/powerpoint/2010/main" xmlns="" val="32442606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pPr/>
              <a:t>37</a:t>
            </a:fld>
            <a:endParaRPr lang="en-US"/>
          </a:p>
        </p:txBody>
      </p:sp>
    </p:spTree>
    <p:extLst>
      <p:ext uri="{BB962C8B-B14F-4D97-AF65-F5344CB8AC3E}">
        <p14:creationId xmlns:p14="http://schemas.microsoft.com/office/powerpoint/2010/main" xmlns="" val="39288591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pPr/>
              <a:t>38</a:t>
            </a:fld>
            <a:endParaRPr lang="en-US"/>
          </a:p>
        </p:txBody>
      </p:sp>
    </p:spTree>
    <p:extLst>
      <p:ext uri="{BB962C8B-B14F-4D97-AF65-F5344CB8AC3E}">
        <p14:creationId xmlns:p14="http://schemas.microsoft.com/office/powerpoint/2010/main" xmlns="" val="3147768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9B2026-D628-4964-ACFC-0BA275B95417}" type="slidenum">
              <a:rPr lang="en-US" smtClean="0"/>
              <a:pPr/>
              <a:t>4</a:t>
            </a:fld>
            <a:endParaRPr lang="en-US"/>
          </a:p>
        </p:txBody>
      </p:sp>
    </p:spTree>
    <p:extLst>
      <p:ext uri="{BB962C8B-B14F-4D97-AF65-F5344CB8AC3E}">
        <p14:creationId xmlns:p14="http://schemas.microsoft.com/office/powerpoint/2010/main" xmlns="" val="2599239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9B2026-D628-4964-ACFC-0BA275B95417}" type="slidenum">
              <a:rPr lang="en-US" smtClean="0"/>
              <a:pPr/>
              <a:t>6</a:t>
            </a:fld>
            <a:endParaRPr lang="en-US"/>
          </a:p>
        </p:txBody>
      </p:sp>
    </p:spTree>
    <p:extLst>
      <p:ext uri="{BB962C8B-B14F-4D97-AF65-F5344CB8AC3E}">
        <p14:creationId xmlns:p14="http://schemas.microsoft.com/office/powerpoint/2010/main" xmlns="" val="1271664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5010B1-AEAF-4BB8-BFDE-5358B5433F74}" type="slidenum">
              <a:rPr lang="en-US" smtClean="0"/>
              <a:pPr/>
              <a:t>7</a:t>
            </a:fld>
            <a:endParaRPr lang="en-US"/>
          </a:p>
        </p:txBody>
      </p:sp>
    </p:spTree>
    <p:extLst>
      <p:ext uri="{BB962C8B-B14F-4D97-AF65-F5344CB8AC3E}">
        <p14:creationId xmlns:p14="http://schemas.microsoft.com/office/powerpoint/2010/main" xmlns="" val="1370045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5010B1-AEAF-4BB8-BFDE-5358B5433F74}" type="slidenum">
              <a:rPr lang="en-US" smtClean="0"/>
              <a:pPr/>
              <a:t>8</a:t>
            </a:fld>
            <a:endParaRPr lang="en-US"/>
          </a:p>
        </p:txBody>
      </p:sp>
    </p:spTree>
    <p:extLst>
      <p:ext uri="{BB962C8B-B14F-4D97-AF65-F5344CB8AC3E}">
        <p14:creationId xmlns:p14="http://schemas.microsoft.com/office/powerpoint/2010/main" xmlns="" val="3009171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5010B1-AEAF-4BB8-BFDE-5358B5433F74}" type="slidenum">
              <a:rPr lang="en-US" smtClean="0"/>
              <a:pPr/>
              <a:t>9</a:t>
            </a:fld>
            <a:endParaRPr lang="en-US"/>
          </a:p>
        </p:txBody>
      </p:sp>
    </p:spTree>
    <p:extLst>
      <p:ext uri="{BB962C8B-B14F-4D97-AF65-F5344CB8AC3E}">
        <p14:creationId xmlns:p14="http://schemas.microsoft.com/office/powerpoint/2010/main" xmlns="" val="412144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5010B1-AEAF-4BB8-BFDE-5358B5433F74}" type="slidenum">
              <a:rPr lang="en-US" smtClean="0"/>
              <a:pPr/>
              <a:t>10</a:t>
            </a:fld>
            <a:endParaRPr lang="en-US"/>
          </a:p>
        </p:txBody>
      </p:sp>
    </p:spTree>
    <p:extLst>
      <p:ext uri="{BB962C8B-B14F-4D97-AF65-F5344CB8AC3E}">
        <p14:creationId xmlns:p14="http://schemas.microsoft.com/office/powerpoint/2010/main" xmlns="" val="3148765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F1E965A-E726-4A23-A317-C2983A12448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F8B23F2-13F8-45D1-A74A-819AFE7784B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06DE15A-0CF3-48D5-BF4E-7ACD43A0347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rtlCol="0">
            <a:normAutofit/>
          </a:bodyPr>
          <a:lstStyle/>
          <a:p>
            <a:pPr lvl="0"/>
            <a:endParaRPr lang="en-US" noProof="0" smtClean="0"/>
          </a:p>
        </p:txBody>
      </p:sp>
      <p:sp>
        <p:nvSpPr>
          <p:cNvPr id="4" name="Date Placeholder 3"/>
          <p:cNvSpPr>
            <a:spLocks noGrp="1"/>
          </p:cNvSpPr>
          <p:nvPr>
            <p:ph type="dt" sz="half" idx="10"/>
          </p:nvPr>
        </p:nvSpPr>
        <p:spPr>
          <a:xfrm>
            <a:off x="457200" y="6278563"/>
            <a:ext cx="2133600" cy="457200"/>
          </a:xfrm>
        </p:spPr>
        <p:txBody>
          <a:bodyPr/>
          <a:lstStyle>
            <a:lvl1pPr>
              <a:defRPr smtClean="0"/>
            </a:lvl1pPr>
          </a:lstStyle>
          <a:p>
            <a:pPr>
              <a:defRPr/>
            </a:pPr>
            <a:endParaRPr lang="en-US"/>
          </a:p>
        </p:txBody>
      </p:sp>
      <p:sp>
        <p:nvSpPr>
          <p:cNvPr id="5" name="Footer Placeholder 4"/>
          <p:cNvSpPr>
            <a:spLocks noGrp="1"/>
          </p:cNvSpPr>
          <p:nvPr>
            <p:ph type="ftr" sz="quarter" idx="11"/>
          </p:nvPr>
        </p:nvSpPr>
        <p:spPr>
          <a:xfrm>
            <a:off x="3124200" y="6278563"/>
            <a:ext cx="2895600" cy="457200"/>
          </a:xfr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6553200" y="6278563"/>
            <a:ext cx="2133600" cy="457200"/>
          </a:xfrm>
        </p:spPr>
        <p:txBody>
          <a:bodyPr/>
          <a:lstStyle>
            <a:lvl1pPr>
              <a:defRPr smtClean="0"/>
            </a:lvl1pPr>
          </a:lstStyle>
          <a:p>
            <a:pPr>
              <a:defRPr/>
            </a:pPr>
            <a:fld id="{C93EFB1C-49F5-4EBD-A1DC-DECFD5562C4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5EB67AE-68CD-4C1C-85BA-89585881570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961306E-D6BB-46EE-8108-D599FE31EB1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646D1F6-0F40-4F15-ADFB-69C8F8AE004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DD8FBE-4605-463D-A780-50E67BA8F0F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B240556-B432-4342-8E5E-771B14FD781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C762085-35E1-4332-9853-49B4DF25CEE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E421273-16D4-4D98-BCF9-6827B624946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1B43EB0-B111-463E-A4EF-AD387A60CE5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2CEF8690-B894-4CD8-BA5C-6A72CE32B8F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smtClean="0"/>
              <a:t>Hughes Case</a:t>
            </a:r>
          </a:p>
        </p:txBody>
      </p:sp>
      <p:sp>
        <p:nvSpPr>
          <p:cNvPr id="3075" name="Rectangle 3"/>
          <p:cNvSpPr>
            <a:spLocks noGrp="1" noChangeArrowheads="1"/>
          </p:cNvSpPr>
          <p:nvPr>
            <p:ph type="subTitle" idx="1"/>
          </p:nvPr>
        </p:nvSpPr>
        <p:spPr/>
        <p:txBody>
          <a:bodyPr/>
          <a:lstStyle/>
          <a:p>
            <a:r>
              <a:rPr lang="en-US" smtClean="0">
                <a:solidFill>
                  <a:schemeClr val="tx1"/>
                </a:solidFill>
              </a:rPr>
              <a:t>Source:</a:t>
            </a:r>
          </a:p>
          <a:p>
            <a:r>
              <a:rPr lang="en-US" smtClean="0">
                <a:solidFill>
                  <a:schemeClr val="tx1"/>
                </a:solidFill>
              </a:rPr>
              <a:t>www.computingcases.org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z="5900" b="1" smtClean="0"/>
              <a:t>Counting the Costs</a:t>
            </a:r>
          </a:p>
        </p:txBody>
      </p:sp>
      <p:graphicFrame>
        <p:nvGraphicFramePr>
          <p:cNvPr id="113689" name="Group 25"/>
          <p:cNvGraphicFramePr>
            <a:graphicFrameLocks noGrp="1"/>
          </p:cNvGraphicFramePr>
          <p:nvPr>
            <p:ph type="tbl" idx="1"/>
          </p:nvPr>
        </p:nvGraphicFramePr>
        <p:xfrm>
          <a:off x="457200" y="1600200"/>
          <a:ext cx="8458200" cy="5098416"/>
        </p:xfrm>
        <a:graphic>
          <a:graphicData uri="http://schemas.openxmlformats.org/drawingml/2006/table">
            <a:tbl>
              <a:tblPr/>
              <a:tblGrid>
                <a:gridCol w="7315200"/>
                <a:gridCol w="1143000"/>
              </a:tblGrid>
              <a:tr h="755650">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FFFFFF"/>
                            </a:outerShdw>
                          </a:effectLst>
                          <a:latin typeface="Tahoma" charset="0"/>
                        </a:rPr>
                        <a:t>Form of Retaliation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7540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1) Lost their job or were forced to retire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69%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2) Received negative job performance evaluations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3) Had work more closely monitored by supervisors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68%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4) Was criticized or avoided by coworkers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69%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5) Were blacklisted from getting another job in their field.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162297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z="5900" b="1" smtClean="0"/>
              <a:t>Counting the Costs</a:t>
            </a:r>
          </a:p>
        </p:txBody>
      </p:sp>
      <p:graphicFrame>
        <p:nvGraphicFramePr>
          <p:cNvPr id="114691" name="Group 3"/>
          <p:cNvGraphicFramePr>
            <a:graphicFrameLocks noGrp="1"/>
          </p:cNvGraphicFramePr>
          <p:nvPr>
            <p:ph type="tbl" idx="1"/>
          </p:nvPr>
        </p:nvGraphicFramePr>
        <p:xfrm>
          <a:off x="457200" y="1600200"/>
          <a:ext cx="8229600" cy="4530726"/>
        </p:xfrm>
        <a:graphic>
          <a:graphicData uri="http://schemas.openxmlformats.org/drawingml/2006/table">
            <a:tbl>
              <a:tblPr/>
              <a:tblGrid>
                <a:gridCol w="7239000"/>
                <a:gridCol w="990600"/>
              </a:tblGrid>
              <a:tr h="647700">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dirty="0" smtClean="0">
                          <a:ln>
                            <a:noFill/>
                          </a:ln>
                          <a:solidFill>
                            <a:schemeClr val="tx1"/>
                          </a:solidFill>
                          <a:effectLst>
                            <a:outerShdw blurRad="38100" dist="38100" dir="2700000" algn="tl">
                              <a:srgbClr val="FFFFFF"/>
                            </a:outerShdw>
                          </a:effectLst>
                          <a:latin typeface="Tahoma" charset="0"/>
                        </a:rPr>
                        <a:t>Effects on Whistle Blowers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646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FFFFFF"/>
                            </a:outerShdw>
                          </a:effectLst>
                          <a:latin typeface="Tahoma" charset="0"/>
                        </a:rPr>
                        <a:t>1) Severe depression or anxiety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2) Feelings of isolation or powerlessness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3) Distrust of others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78%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4) Declining physical health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69%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5) Severe financial decline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6) Problems with family relations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53%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4076231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z="6500" b="1" smtClean="0"/>
              <a:t>Bottom Line</a:t>
            </a:r>
          </a:p>
        </p:txBody>
      </p:sp>
      <p:sp>
        <p:nvSpPr>
          <p:cNvPr id="115715" name="Rectangle 3"/>
          <p:cNvSpPr>
            <a:spLocks noGrp="1" noChangeArrowheads="1"/>
          </p:cNvSpPr>
          <p:nvPr>
            <p:ph idx="1"/>
          </p:nvPr>
        </p:nvSpPr>
        <p:spPr>
          <a:xfrm>
            <a:off x="457200" y="1600200"/>
            <a:ext cx="8305800" cy="4876800"/>
          </a:xfrm>
        </p:spPr>
        <p:txBody>
          <a:bodyPr rtlCol="0">
            <a:normAutofit/>
          </a:bodyPr>
          <a:lstStyle/>
          <a:p>
            <a:pPr fontAlgn="auto">
              <a:spcAft>
                <a:spcPts val="0"/>
              </a:spcAft>
              <a:buFont typeface="Arial" pitchFamily="34" charset="0"/>
              <a:buChar char="•"/>
              <a:defRPr/>
            </a:pPr>
            <a:r>
              <a:rPr lang="en-US" b="1" dirty="0" smtClean="0"/>
              <a:t>Whistle Blowing is costly</a:t>
            </a:r>
          </a:p>
          <a:p>
            <a:pPr lvl="1" fontAlgn="auto">
              <a:spcAft>
                <a:spcPts val="0"/>
              </a:spcAft>
              <a:buFont typeface="Arial" pitchFamily="34" charset="0"/>
              <a:buChar char="–"/>
              <a:defRPr/>
            </a:pPr>
            <a:r>
              <a:rPr lang="en-US" dirty="0" smtClean="0"/>
              <a:t>To the whistle blower</a:t>
            </a:r>
          </a:p>
          <a:p>
            <a:pPr lvl="1" fontAlgn="auto">
              <a:spcAft>
                <a:spcPts val="0"/>
              </a:spcAft>
              <a:buFont typeface="Arial" pitchFamily="34" charset="0"/>
              <a:buChar char="–"/>
              <a:defRPr/>
            </a:pPr>
            <a:r>
              <a:rPr lang="en-US" dirty="0" smtClean="0"/>
              <a:t>To the target</a:t>
            </a:r>
          </a:p>
          <a:p>
            <a:pPr lvl="1" fontAlgn="auto">
              <a:spcAft>
                <a:spcPts val="0"/>
              </a:spcAft>
              <a:buFont typeface="Arial" pitchFamily="34" charset="0"/>
              <a:buChar char="–"/>
              <a:defRPr/>
            </a:pPr>
            <a:endParaRPr lang="en-US" dirty="0" smtClean="0"/>
          </a:p>
          <a:p>
            <a:pPr fontAlgn="auto">
              <a:spcAft>
                <a:spcPts val="0"/>
              </a:spcAft>
              <a:buFont typeface="Arial" pitchFamily="34" charset="0"/>
              <a:buChar char="•"/>
              <a:defRPr/>
            </a:pPr>
            <a:r>
              <a:rPr lang="en-US" b="1" dirty="0" smtClean="0"/>
              <a:t>Whistle Blowing is risky</a:t>
            </a:r>
          </a:p>
          <a:p>
            <a:pPr lvl="1" fontAlgn="auto">
              <a:spcAft>
                <a:spcPts val="0"/>
              </a:spcAft>
              <a:buFont typeface="Arial" pitchFamily="34" charset="0"/>
              <a:buChar char="–"/>
              <a:defRPr/>
            </a:pPr>
            <a:r>
              <a:rPr lang="en-US" dirty="0" smtClean="0"/>
              <a:t>It doesn’t always achieve its objective</a:t>
            </a:r>
          </a:p>
          <a:p>
            <a:pPr lvl="1" fontAlgn="auto">
              <a:spcAft>
                <a:spcPts val="0"/>
              </a:spcAft>
              <a:buFont typeface="Arial" pitchFamily="34" charset="0"/>
              <a:buChar char="–"/>
              <a:defRPr/>
            </a:pPr>
            <a:endParaRPr lang="en-US" dirty="0" smtClean="0"/>
          </a:p>
          <a:p>
            <a:pPr fontAlgn="auto">
              <a:spcAft>
                <a:spcPts val="0"/>
              </a:spcAft>
              <a:buFont typeface="Arial" pitchFamily="34" charset="0"/>
              <a:buChar char="•"/>
              <a:defRPr/>
            </a:pPr>
            <a:r>
              <a:rPr lang="en-US" b="1" dirty="0" smtClean="0"/>
              <a:t>Whistle blowing must be treated as a last resort</a:t>
            </a:r>
          </a:p>
        </p:txBody>
      </p:sp>
    </p:spTree>
    <p:extLst>
      <p:ext uri="{BB962C8B-B14F-4D97-AF65-F5344CB8AC3E}">
        <p14:creationId xmlns:p14="http://schemas.microsoft.com/office/powerpoint/2010/main" xmlns="" val="2321837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rtlCol="0">
            <a:normAutofit fontScale="90000"/>
          </a:bodyPr>
          <a:lstStyle/>
          <a:p>
            <a:pPr fontAlgn="auto">
              <a:spcAft>
                <a:spcPts val="0"/>
              </a:spcAft>
              <a:defRPr/>
            </a:pPr>
            <a:r>
              <a:rPr lang="en-US" b="1" smtClean="0"/>
              <a:t>When is Whistle Blowing Morally Permissible?</a:t>
            </a:r>
          </a:p>
        </p:txBody>
      </p:sp>
      <p:sp>
        <p:nvSpPr>
          <p:cNvPr id="116739" name="Rectangle 3"/>
          <p:cNvSpPr>
            <a:spLocks noGrp="1" noChangeArrowheads="1"/>
          </p:cNvSpPr>
          <p:nvPr>
            <p:ph idx="1"/>
          </p:nvPr>
        </p:nvSpPr>
        <p:spPr>
          <a:xfrm>
            <a:off x="0" y="1905000"/>
            <a:ext cx="8915400" cy="4495800"/>
          </a:xfrm>
        </p:spPr>
        <p:txBody>
          <a:bodyPr rtlCol="0">
            <a:normAutofit/>
          </a:bodyPr>
          <a:lstStyle/>
          <a:p>
            <a:pPr fontAlgn="auto">
              <a:lnSpc>
                <a:spcPct val="90000"/>
              </a:lnSpc>
              <a:spcAft>
                <a:spcPts val="0"/>
              </a:spcAft>
              <a:buFont typeface="Arial" pitchFamily="34" charset="0"/>
              <a:buChar char="•"/>
              <a:defRPr/>
            </a:pPr>
            <a:r>
              <a:rPr lang="en-US" dirty="0" smtClean="0"/>
              <a:t>When there is the risk of a </a:t>
            </a:r>
            <a:r>
              <a:rPr lang="en-US" b="1" dirty="0" smtClean="0"/>
              <a:t>“serious and considerable harm”</a:t>
            </a:r>
          </a:p>
          <a:p>
            <a:pPr fontAlgn="auto">
              <a:lnSpc>
                <a:spcPct val="90000"/>
              </a:lnSpc>
              <a:spcAft>
                <a:spcPts val="0"/>
              </a:spcAft>
              <a:buFont typeface="Arial" pitchFamily="34" charset="0"/>
              <a:buChar char="•"/>
              <a:defRPr/>
            </a:pPr>
            <a:endParaRPr lang="en-US" dirty="0" smtClean="0"/>
          </a:p>
          <a:p>
            <a:pPr fontAlgn="auto">
              <a:lnSpc>
                <a:spcPct val="90000"/>
              </a:lnSpc>
              <a:spcAft>
                <a:spcPts val="0"/>
              </a:spcAft>
              <a:buFont typeface="Arial" pitchFamily="34" charset="0"/>
              <a:buChar char="•"/>
              <a:defRPr/>
            </a:pPr>
            <a:r>
              <a:rPr lang="en-US" dirty="0" smtClean="0"/>
              <a:t>When you have </a:t>
            </a:r>
            <a:r>
              <a:rPr lang="en-US" b="1" dirty="0" smtClean="0"/>
              <a:t>notified your immediate supervisor</a:t>
            </a:r>
          </a:p>
          <a:p>
            <a:pPr fontAlgn="auto">
              <a:lnSpc>
                <a:spcPct val="90000"/>
              </a:lnSpc>
              <a:spcAft>
                <a:spcPts val="0"/>
              </a:spcAft>
              <a:buFont typeface="Arial" pitchFamily="34" charset="0"/>
              <a:buChar char="•"/>
              <a:defRPr/>
            </a:pPr>
            <a:endParaRPr lang="en-US" b="1" dirty="0" smtClean="0">
              <a:solidFill>
                <a:srgbClr val="996600"/>
              </a:solidFill>
              <a:effectLst>
                <a:outerShdw blurRad="38100" dist="38100" dir="2700000" algn="tl">
                  <a:srgbClr val="000000"/>
                </a:outerShdw>
              </a:effectLst>
            </a:endParaRPr>
          </a:p>
          <a:p>
            <a:pPr fontAlgn="auto">
              <a:lnSpc>
                <a:spcPct val="90000"/>
              </a:lnSpc>
              <a:spcAft>
                <a:spcPts val="0"/>
              </a:spcAft>
              <a:buFont typeface="Arial" pitchFamily="34" charset="0"/>
              <a:buChar char="•"/>
              <a:defRPr/>
            </a:pPr>
            <a:r>
              <a:rPr lang="en-US" dirty="0" smtClean="0"/>
              <a:t>When your supervisor has not responded and you have raised the matter before </a:t>
            </a:r>
            <a:r>
              <a:rPr lang="en-US" b="1" dirty="0" smtClean="0"/>
              <a:t>three additional internal levels</a:t>
            </a:r>
          </a:p>
        </p:txBody>
      </p:sp>
    </p:spTree>
    <p:extLst>
      <p:ext uri="{BB962C8B-B14F-4D97-AF65-F5344CB8AC3E}">
        <p14:creationId xmlns:p14="http://schemas.microsoft.com/office/powerpoint/2010/main" xmlns="" val="24546313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3"/>
          <p:cNvSpPr>
            <a:spLocks noGrp="1"/>
          </p:cNvSpPr>
          <p:nvPr>
            <p:ph type="ctrTitle"/>
          </p:nvPr>
        </p:nvSpPr>
        <p:spPr/>
        <p:txBody>
          <a:bodyPr/>
          <a:lstStyle/>
          <a:p>
            <a:r>
              <a:rPr lang="en-US" smtClean="0"/>
              <a:t>Whistle blowing is permissible when…</a:t>
            </a:r>
          </a:p>
        </p:txBody>
      </p:sp>
      <p:sp>
        <p:nvSpPr>
          <p:cNvPr id="5" name="Subtitle 4"/>
          <p:cNvSpPr>
            <a:spLocks noGrp="1"/>
          </p:cNvSpPr>
          <p:nvPr>
            <p:ph type="subTitle" idx="1"/>
          </p:nvPr>
        </p:nvSpPr>
        <p:spPr/>
        <p:txBody>
          <a:bodyPr rtlCol="0">
            <a:normAutofit fontScale="92500" lnSpcReduction="10000"/>
          </a:bodyPr>
          <a:lstStyle/>
          <a:p>
            <a:pPr fontAlgn="auto">
              <a:spcAft>
                <a:spcPts val="0"/>
              </a:spcAft>
              <a:buFont typeface="Arial" pitchFamily="34" charset="0"/>
              <a:buNone/>
              <a:defRPr/>
            </a:pPr>
            <a:r>
              <a:rPr lang="en-US" dirty="0" smtClean="0">
                <a:solidFill>
                  <a:schemeClr val="tx1"/>
                </a:solidFill>
              </a:rPr>
              <a:t>you have done everything possible to minimize the harm of whistle blowing and the harm you are trying to prevent is greater</a:t>
            </a:r>
          </a:p>
        </p:txBody>
      </p:sp>
    </p:spTree>
    <p:extLst>
      <p:ext uri="{BB962C8B-B14F-4D97-AF65-F5344CB8AC3E}">
        <p14:creationId xmlns:p14="http://schemas.microsoft.com/office/powerpoint/2010/main" xmlns="" val="13007802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rtlCol="0">
            <a:normAutofit fontScale="90000"/>
          </a:bodyPr>
          <a:lstStyle/>
          <a:p>
            <a:pPr fontAlgn="auto">
              <a:spcAft>
                <a:spcPts val="0"/>
              </a:spcAft>
              <a:defRPr/>
            </a:pPr>
            <a:r>
              <a:rPr lang="en-US" b="1" smtClean="0"/>
              <a:t>When is Whistle Blowing an Obligation?</a:t>
            </a:r>
          </a:p>
        </p:txBody>
      </p:sp>
      <p:sp>
        <p:nvSpPr>
          <p:cNvPr id="117763" name="Rectangle 3"/>
          <p:cNvSpPr>
            <a:spLocks noGrp="1" noChangeArrowheads="1"/>
          </p:cNvSpPr>
          <p:nvPr>
            <p:ph idx="1"/>
          </p:nvPr>
        </p:nvSpPr>
        <p:spPr/>
        <p:txBody>
          <a:bodyPr rtlCol="0">
            <a:normAutofit/>
          </a:bodyPr>
          <a:lstStyle/>
          <a:p>
            <a:pPr fontAlgn="auto">
              <a:lnSpc>
                <a:spcPct val="90000"/>
              </a:lnSpc>
              <a:spcAft>
                <a:spcPts val="0"/>
              </a:spcAft>
              <a:buFont typeface="Arial" pitchFamily="34" charset="0"/>
              <a:buChar char="•"/>
              <a:defRPr/>
            </a:pPr>
            <a:r>
              <a:rPr lang="en-US" dirty="0" smtClean="0"/>
              <a:t>In addition to the three conditions just mentioned, you have…</a:t>
            </a:r>
          </a:p>
          <a:p>
            <a:pPr fontAlgn="auto">
              <a:lnSpc>
                <a:spcPct val="90000"/>
              </a:lnSpc>
              <a:spcAft>
                <a:spcPts val="0"/>
              </a:spcAft>
              <a:buFont typeface="Arial" pitchFamily="34" charset="0"/>
              <a:buChar char="•"/>
              <a:defRPr/>
            </a:pPr>
            <a:endParaRPr lang="en-US" dirty="0" smtClean="0"/>
          </a:p>
          <a:p>
            <a:pPr fontAlgn="auto">
              <a:lnSpc>
                <a:spcPct val="90000"/>
              </a:lnSpc>
              <a:spcAft>
                <a:spcPts val="0"/>
              </a:spcAft>
              <a:buFont typeface="Arial" pitchFamily="34" charset="0"/>
              <a:buChar char="•"/>
              <a:defRPr/>
            </a:pPr>
            <a:r>
              <a:rPr lang="en-US" b="1" dirty="0" smtClean="0"/>
              <a:t>documented evidence</a:t>
            </a:r>
            <a:r>
              <a:rPr lang="en-US" dirty="0" smtClean="0"/>
              <a:t> that would convince an impartial bystander and…</a:t>
            </a:r>
          </a:p>
          <a:p>
            <a:pPr fontAlgn="auto">
              <a:lnSpc>
                <a:spcPct val="90000"/>
              </a:lnSpc>
              <a:spcAft>
                <a:spcPts val="0"/>
              </a:spcAft>
              <a:buFont typeface="Arial" pitchFamily="34" charset="0"/>
              <a:buChar char="•"/>
              <a:defRPr/>
            </a:pPr>
            <a:endParaRPr lang="en-US" dirty="0" smtClean="0"/>
          </a:p>
          <a:p>
            <a:pPr fontAlgn="auto">
              <a:lnSpc>
                <a:spcPct val="90000"/>
              </a:lnSpc>
              <a:spcAft>
                <a:spcPts val="0"/>
              </a:spcAft>
              <a:buFont typeface="Arial" pitchFamily="34" charset="0"/>
              <a:buChar char="•"/>
              <a:defRPr/>
            </a:pPr>
            <a:r>
              <a:rPr lang="en-US" dirty="0" smtClean="0"/>
              <a:t>there is a reasonable chance that blowing the whistle will </a:t>
            </a:r>
            <a:r>
              <a:rPr lang="en-US" b="1" dirty="0" smtClean="0"/>
              <a:t>prevent the serious and considerable harm</a:t>
            </a:r>
          </a:p>
        </p:txBody>
      </p:sp>
    </p:spTree>
    <p:extLst>
      <p:ext uri="{BB962C8B-B14F-4D97-AF65-F5344CB8AC3E}">
        <p14:creationId xmlns:p14="http://schemas.microsoft.com/office/powerpoint/2010/main" xmlns="" val="1920558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3"/>
          <p:cNvSpPr>
            <a:spLocks noGrp="1"/>
          </p:cNvSpPr>
          <p:nvPr>
            <p:ph type="ctrTitle"/>
          </p:nvPr>
        </p:nvSpPr>
        <p:spPr/>
        <p:txBody>
          <a:bodyPr/>
          <a:lstStyle/>
          <a:p>
            <a:r>
              <a:rPr lang="en-US" smtClean="0"/>
              <a:t>Here whistle blowing becomes an obligation because…</a:t>
            </a:r>
          </a:p>
        </p:txBody>
      </p:sp>
      <p:sp>
        <p:nvSpPr>
          <p:cNvPr id="5" name="Subtitle 4"/>
          <p:cNvSpPr>
            <a:spLocks noGrp="1"/>
          </p:cNvSpPr>
          <p:nvPr>
            <p:ph type="subTitle" idx="1"/>
          </p:nvPr>
        </p:nvSpPr>
        <p:spPr/>
        <p:txBody>
          <a:bodyPr rtlCol="0">
            <a:normAutofit/>
          </a:bodyPr>
          <a:lstStyle/>
          <a:p>
            <a:pPr fontAlgn="auto">
              <a:spcAft>
                <a:spcPts val="0"/>
              </a:spcAft>
              <a:buFont typeface="Arial" pitchFamily="34" charset="0"/>
              <a:buNone/>
              <a:defRPr/>
            </a:pPr>
            <a:r>
              <a:rPr lang="en-US" dirty="0" smtClean="0">
                <a:solidFill>
                  <a:schemeClr val="tx1"/>
                </a:solidFill>
              </a:rPr>
              <a:t>you have worked to minimize its harm and it appears the best option for preventing another harm</a:t>
            </a:r>
          </a:p>
        </p:txBody>
      </p:sp>
    </p:spTree>
    <p:extLst>
      <p:ext uri="{BB962C8B-B14F-4D97-AF65-F5344CB8AC3E}">
        <p14:creationId xmlns:p14="http://schemas.microsoft.com/office/powerpoint/2010/main" xmlns="" val="3517692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Closing out the semester</a:t>
            </a:r>
            <a:endParaRPr lang="en-US" dirty="0"/>
          </a:p>
        </p:txBody>
      </p:sp>
      <p:sp>
        <p:nvSpPr>
          <p:cNvPr id="5" name="Subtitle 4"/>
          <p:cNvSpPr>
            <a:spLocks noGrp="1"/>
          </p:cNvSpPr>
          <p:nvPr>
            <p:ph type="subTitle" idx="1"/>
          </p:nvPr>
        </p:nvSpPr>
        <p:spPr/>
        <p:txBody>
          <a:bodyPr/>
          <a:lstStyle/>
          <a:p>
            <a:r>
              <a:rPr lang="en-US" dirty="0" smtClean="0"/>
              <a:t>Dramas, Storyboards, and Reflections</a:t>
            </a:r>
          </a:p>
          <a:p>
            <a:r>
              <a:rPr lang="en-US" dirty="0" smtClean="0"/>
              <a:t>Exercise 4: Ethics of Teamwork</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1200" y="304800"/>
            <a:ext cx="5397311" cy="769441"/>
          </a:xfrm>
          <a:prstGeom prst="rect">
            <a:avLst/>
          </a:prstGeom>
          <a:noFill/>
        </p:spPr>
        <p:txBody>
          <a:bodyPr wrap="none" rtlCol="0">
            <a:spAutoFit/>
          </a:bodyPr>
          <a:lstStyle/>
          <a:p>
            <a:r>
              <a:rPr lang="en-US" sz="4400" dirty="0" smtClean="0"/>
              <a:t>1. Ethics of Team Work</a:t>
            </a:r>
            <a:endParaRPr lang="en-US" sz="4400" dirty="0"/>
          </a:p>
        </p:txBody>
      </p:sp>
      <p:sp>
        <p:nvSpPr>
          <p:cNvPr id="5" name="TextBox 4"/>
          <p:cNvSpPr txBox="1"/>
          <p:nvPr/>
        </p:nvSpPr>
        <p:spPr>
          <a:xfrm>
            <a:off x="1066800" y="1905000"/>
            <a:ext cx="2301143" cy="1477328"/>
          </a:xfrm>
          <a:prstGeom prst="rect">
            <a:avLst/>
          </a:prstGeom>
          <a:noFill/>
        </p:spPr>
        <p:txBody>
          <a:bodyPr wrap="none" rtlCol="0">
            <a:spAutoFit/>
          </a:bodyPr>
          <a:lstStyle/>
          <a:p>
            <a:r>
              <a:rPr lang="en-US" dirty="0" smtClean="0"/>
              <a:t>Small groups (4 or 5)</a:t>
            </a:r>
          </a:p>
          <a:p>
            <a:r>
              <a:rPr lang="en-US" dirty="0" smtClean="0"/>
              <a:t>develop best practices</a:t>
            </a:r>
          </a:p>
          <a:p>
            <a:r>
              <a:rPr lang="en-US" dirty="0" smtClean="0"/>
              <a:t>to realize value goals </a:t>
            </a:r>
          </a:p>
          <a:p>
            <a:r>
              <a:rPr lang="en-US" dirty="0" smtClean="0"/>
              <a:t>and avoid group pit-</a:t>
            </a:r>
          </a:p>
          <a:p>
            <a:r>
              <a:rPr lang="en-US" dirty="0" smtClean="0"/>
              <a:t>falls</a:t>
            </a:r>
            <a:endParaRPr lang="en-US" dirty="0"/>
          </a:p>
        </p:txBody>
      </p:sp>
      <p:sp>
        <p:nvSpPr>
          <p:cNvPr id="6" name="TextBox 5"/>
          <p:cNvSpPr txBox="1"/>
          <p:nvPr/>
        </p:nvSpPr>
        <p:spPr>
          <a:xfrm>
            <a:off x="5562600" y="1981200"/>
            <a:ext cx="2222916" cy="923330"/>
          </a:xfrm>
          <a:prstGeom prst="rect">
            <a:avLst/>
          </a:prstGeom>
          <a:noFill/>
        </p:spPr>
        <p:txBody>
          <a:bodyPr wrap="none" rtlCol="0">
            <a:spAutoFit/>
          </a:bodyPr>
          <a:lstStyle/>
          <a:p>
            <a:r>
              <a:rPr lang="en-US" dirty="0" smtClean="0"/>
              <a:t>Students test BPs</a:t>
            </a:r>
          </a:p>
          <a:p>
            <a:r>
              <a:rPr lang="en-US" dirty="0" smtClean="0"/>
              <a:t> throughout semester</a:t>
            </a:r>
          </a:p>
          <a:p>
            <a:r>
              <a:rPr lang="en-US" dirty="0" smtClean="0"/>
              <a:t>Document results</a:t>
            </a:r>
            <a:endParaRPr lang="en-US" dirty="0"/>
          </a:p>
        </p:txBody>
      </p:sp>
      <p:sp>
        <p:nvSpPr>
          <p:cNvPr id="7" name="TextBox 6"/>
          <p:cNvSpPr txBox="1"/>
          <p:nvPr/>
        </p:nvSpPr>
        <p:spPr>
          <a:xfrm>
            <a:off x="3352800" y="5181600"/>
            <a:ext cx="2543389" cy="1200329"/>
          </a:xfrm>
          <a:prstGeom prst="rect">
            <a:avLst/>
          </a:prstGeom>
          <a:noFill/>
        </p:spPr>
        <p:txBody>
          <a:bodyPr wrap="none" rtlCol="0">
            <a:spAutoFit/>
          </a:bodyPr>
          <a:lstStyle/>
          <a:p>
            <a:r>
              <a:rPr lang="en-US" dirty="0" smtClean="0"/>
              <a:t>Principle of Responsive</a:t>
            </a:r>
          </a:p>
          <a:p>
            <a:r>
              <a:rPr lang="en-US" dirty="0" smtClean="0"/>
              <a:t>Adjustment: learn to </a:t>
            </a:r>
          </a:p>
          <a:p>
            <a:r>
              <a:rPr lang="en-US" dirty="0" smtClean="0"/>
              <a:t>adjust actions and habits</a:t>
            </a:r>
          </a:p>
          <a:p>
            <a:r>
              <a:rPr lang="en-US" dirty="0" smtClean="0"/>
              <a:t>to reflect lessons learned</a:t>
            </a:r>
            <a:endParaRPr lang="en-US" dirty="0"/>
          </a:p>
        </p:txBody>
      </p:sp>
      <p:sp>
        <p:nvSpPr>
          <p:cNvPr id="8" name="Notched Right Arrow 7"/>
          <p:cNvSpPr/>
          <p:nvPr/>
        </p:nvSpPr>
        <p:spPr>
          <a:xfrm>
            <a:off x="3276600" y="2209800"/>
            <a:ext cx="2286000" cy="48463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9" name="Notched Right Arrow 8"/>
          <p:cNvSpPr/>
          <p:nvPr/>
        </p:nvSpPr>
        <p:spPr>
          <a:xfrm rot="5400000">
            <a:off x="3557016" y="3834384"/>
            <a:ext cx="1905000" cy="484632"/>
          </a:xfrm>
          <a:prstGeom prst="notchedRightArrow">
            <a:avLst>
              <a:gd name="adj1" fmla="val 50000"/>
              <a:gd name="adj2" fmla="val 556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5867400" y="3429000"/>
            <a:ext cx="2871748" cy="1323439"/>
          </a:xfrm>
          <a:prstGeom prst="rect">
            <a:avLst/>
          </a:prstGeom>
          <a:noFill/>
        </p:spPr>
        <p:txBody>
          <a:bodyPr wrap="none" rtlCol="0">
            <a:spAutoFit/>
          </a:bodyPr>
          <a:lstStyle/>
          <a:p>
            <a:r>
              <a:rPr lang="en-US" sz="2000" b="1" dirty="0" smtClean="0">
                <a:solidFill>
                  <a:schemeClr val="accent6">
                    <a:lumMod val="50000"/>
                  </a:schemeClr>
                </a:solidFill>
              </a:rPr>
              <a:t>PRA = Response to </a:t>
            </a:r>
          </a:p>
          <a:p>
            <a:r>
              <a:rPr lang="en-US" sz="2000" b="1" dirty="0" smtClean="0">
                <a:solidFill>
                  <a:schemeClr val="accent6">
                    <a:lumMod val="50000"/>
                  </a:schemeClr>
                </a:solidFill>
              </a:rPr>
              <a:t>past relevance that gives </a:t>
            </a:r>
          </a:p>
          <a:p>
            <a:r>
              <a:rPr lang="en-US" sz="2000" b="1" dirty="0" smtClean="0">
                <a:solidFill>
                  <a:schemeClr val="accent6">
                    <a:lumMod val="50000"/>
                  </a:schemeClr>
                </a:solidFill>
              </a:rPr>
              <a:t>a temporal flavor to</a:t>
            </a:r>
          </a:p>
          <a:p>
            <a:r>
              <a:rPr lang="en-US" sz="2000" b="1" dirty="0" smtClean="0">
                <a:solidFill>
                  <a:schemeClr val="accent6">
                    <a:lumMod val="50000"/>
                  </a:schemeClr>
                </a:solidFill>
              </a:rPr>
              <a:t>response-to-relevance</a:t>
            </a:r>
            <a:endParaRPr lang="en-US" sz="2000" b="1" dirty="0">
              <a:solidFill>
                <a:schemeClr val="accent6">
                  <a:lumMod val="50000"/>
                </a:schemeClr>
              </a:solidFill>
            </a:endParaRPr>
          </a:p>
        </p:txBody>
      </p:sp>
    </p:spTree>
    <p:extLst>
      <p:ext uri="{BB962C8B-B14F-4D97-AF65-F5344CB8AC3E}">
        <p14:creationId xmlns:p14="http://schemas.microsoft.com/office/powerpoint/2010/main" xmlns="" val="2696291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Parts of Ethics of Team Work</a:t>
            </a:r>
            <a:endParaRPr lang="en-US" dirty="0"/>
          </a:p>
        </p:txBody>
      </p:sp>
      <p:sp>
        <p:nvSpPr>
          <p:cNvPr id="3" name="Content Placeholder 2"/>
          <p:cNvSpPr>
            <a:spLocks noGrp="1"/>
          </p:cNvSpPr>
          <p:nvPr>
            <p:ph idx="1"/>
          </p:nvPr>
        </p:nvSpPr>
        <p:spPr>
          <a:xfrm>
            <a:off x="457200" y="1371600"/>
            <a:ext cx="8229600" cy="5486400"/>
          </a:xfrm>
        </p:spPr>
        <p:txBody>
          <a:bodyPr>
            <a:normAutofit fontScale="92500" lnSpcReduction="20000"/>
          </a:bodyPr>
          <a:lstStyle/>
          <a:p>
            <a:r>
              <a:rPr lang="en-US" b="1" dirty="0" smtClean="0">
                <a:solidFill>
                  <a:schemeClr val="accent6">
                    <a:lumMod val="50000"/>
                  </a:schemeClr>
                </a:solidFill>
              </a:rPr>
              <a:t>Preliminary Report</a:t>
            </a:r>
          </a:p>
          <a:p>
            <a:pPr lvl="1"/>
            <a:r>
              <a:rPr lang="en-US" dirty="0" smtClean="0"/>
              <a:t>Value Goals (ADEM SOV)</a:t>
            </a:r>
          </a:p>
          <a:p>
            <a:pPr lvl="1"/>
            <a:r>
              <a:rPr lang="en-US" dirty="0" smtClean="0"/>
              <a:t>Strategies to avoid pitfalls of groupthink, group polarization, and Abilene </a:t>
            </a:r>
          </a:p>
          <a:p>
            <a:pPr>
              <a:buNone/>
            </a:pPr>
            <a:endParaRPr lang="en-US" sz="1200" dirty="0" smtClean="0"/>
          </a:p>
          <a:p>
            <a:r>
              <a:rPr lang="en-US" b="1" dirty="0" smtClean="0">
                <a:solidFill>
                  <a:schemeClr val="accent6">
                    <a:lumMod val="50000"/>
                  </a:schemeClr>
                </a:solidFill>
              </a:rPr>
              <a:t>Mid-Semester Audit</a:t>
            </a:r>
          </a:p>
          <a:p>
            <a:pPr lvl="1"/>
            <a:r>
              <a:rPr lang="en-US" dirty="0" smtClean="0"/>
              <a:t>Procedures (How you got things done)</a:t>
            </a:r>
          </a:p>
          <a:p>
            <a:pPr lvl="1"/>
            <a:r>
              <a:rPr lang="en-US" dirty="0" smtClean="0"/>
              <a:t>Challenges (What obstacles did you encounter?)</a:t>
            </a:r>
          </a:p>
          <a:p>
            <a:pPr lvl="1"/>
            <a:r>
              <a:rPr lang="en-US" dirty="0" smtClean="0"/>
              <a:t>Response and assessment</a:t>
            </a:r>
          </a:p>
          <a:p>
            <a:pPr>
              <a:buNone/>
            </a:pPr>
            <a:endParaRPr lang="en-US" sz="1200" dirty="0" smtClean="0"/>
          </a:p>
          <a:p>
            <a:r>
              <a:rPr lang="en-US" b="1" dirty="0" smtClean="0">
                <a:solidFill>
                  <a:schemeClr val="accent6">
                    <a:lumMod val="50000"/>
                  </a:schemeClr>
                </a:solidFill>
              </a:rPr>
              <a:t>Final group self-evaluation</a:t>
            </a:r>
          </a:p>
          <a:p>
            <a:pPr lvl="1"/>
            <a:r>
              <a:rPr lang="en-US" dirty="0" smtClean="0"/>
              <a:t>Did your procedures realize goals and avoid pitfalls</a:t>
            </a:r>
          </a:p>
          <a:p>
            <a:pPr lvl="1"/>
            <a:r>
              <a:rPr lang="en-US" dirty="0" smtClean="0"/>
              <a:t>Did you respond successfully to group challenges?</a:t>
            </a:r>
          </a:p>
          <a:p>
            <a:pPr lvl="1"/>
            <a:r>
              <a:rPr lang="en-US" dirty="0" smtClean="0"/>
              <a:t>What did you learn? </a:t>
            </a:r>
            <a:endParaRPr lang="en-US" dirty="0"/>
          </a:p>
        </p:txBody>
      </p:sp>
    </p:spTree>
    <p:extLst>
      <p:ext uri="{BB962C8B-B14F-4D97-AF65-F5344CB8AC3E}">
        <p14:creationId xmlns:p14="http://schemas.microsoft.com/office/powerpoint/2010/main" xmlns="" val="1912541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mtClean="0"/>
              <a:t>Summary</a:t>
            </a:r>
          </a:p>
        </p:txBody>
      </p:sp>
      <p:sp>
        <p:nvSpPr>
          <p:cNvPr id="4099" name="Rectangle 3"/>
          <p:cNvSpPr>
            <a:spLocks noGrp="1" noChangeArrowheads="1"/>
          </p:cNvSpPr>
          <p:nvPr>
            <p:ph idx="1"/>
          </p:nvPr>
        </p:nvSpPr>
        <p:spPr>
          <a:xfrm>
            <a:off x="457200" y="1447800"/>
            <a:ext cx="8229600" cy="5105400"/>
          </a:xfrm>
        </p:spPr>
        <p:txBody>
          <a:bodyPr/>
          <a:lstStyle/>
          <a:p>
            <a:pPr>
              <a:lnSpc>
                <a:spcPct val="80000"/>
              </a:lnSpc>
            </a:pPr>
            <a:r>
              <a:rPr lang="en-US" sz="2400" smtClean="0"/>
              <a:t>Hughes Microelectronics manufactured hybrid microchips for use in military hardware</a:t>
            </a:r>
          </a:p>
          <a:p>
            <a:pPr lvl="1">
              <a:lnSpc>
                <a:spcPct val="80000"/>
              </a:lnSpc>
            </a:pPr>
            <a:r>
              <a:rPr lang="en-US" sz="2000" smtClean="0"/>
              <a:t>F-14 &amp; F-15 fighter aircraft; air-to-air missiles; M-1 tank; Phoenix missiles</a:t>
            </a:r>
          </a:p>
          <a:p>
            <a:pPr>
              <a:lnSpc>
                <a:spcPct val="80000"/>
              </a:lnSpc>
            </a:pPr>
            <a:endParaRPr lang="en-US" sz="2400" smtClean="0"/>
          </a:p>
          <a:p>
            <a:pPr>
              <a:lnSpc>
                <a:spcPct val="80000"/>
              </a:lnSpc>
            </a:pPr>
            <a:r>
              <a:rPr lang="en-US" sz="2400" smtClean="0"/>
              <a:t>These chips had to function under harsh environmental conditions</a:t>
            </a:r>
          </a:p>
          <a:p>
            <a:pPr lvl="1">
              <a:lnSpc>
                <a:spcPct val="80000"/>
              </a:lnSpc>
            </a:pPr>
            <a:r>
              <a:rPr lang="en-US" sz="2000" smtClean="0"/>
              <a:t>Dust, vibration &amp; impact, heat &amp; cold, and long term exposure</a:t>
            </a:r>
          </a:p>
          <a:p>
            <a:pPr lvl="1">
              <a:lnSpc>
                <a:spcPct val="80000"/>
              </a:lnSpc>
            </a:pPr>
            <a:endParaRPr lang="en-US" sz="2000" smtClean="0"/>
          </a:p>
          <a:p>
            <a:pPr>
              <a:lnSpc>
                <a:spcPct val="80000"/>
              </a:lnSpc>
            </a:pPr>
            <a:r>
              <a:rPr lang="en-US" sz="2400" smtClean="0"/>
              <a:t>Chip failure in battle could seriously endanger the lives of soldiers and civilians</a:t>
            </a:r>
          </a:p>
          <a:p>
            <a:pPr>
              <a:lnSpc>
                <a:spcPct val="80000"/>
              </a:lnSpc>
            </a:pPr>
            <a:endParaRPr lang="en-US" sz="2400" smtClean="0"/>
          </a:p>
          <a:p>
            <a:pPr>
              <a:lnSpc>
                <a:spcPct val="80000"/>
              </a:lnSpc>
            </a:pPr>
            <a:r>
              <a:rPr lang="en-US" sz="2400" smtClean="0"/>
              <a:t>Testing of hybrid microchips was mandated by Hughes company policy and by law</a:t>
            </a:r>
          </a:p>
          <a:p>
            <a:pPr lvl="1">
              <a:lnSpc>
                <a:spcPct val="80000"/>
              </a:lnSpc>
            </a:pPr>
            <a:r>
              <a:rPr lang="en-US" sz="2000" smtClean="0"/>
              <a:t>Temperature cycle; constant acceleration; hermeticity; P.I.N.D test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solidFill>
                  <a:schemeClr val="accent6">
                    <a:lumMod val="50000"/>
                  </a:schemeClr>
                </a:solidFill>
              </a:rPr>
              <a:t>Principle of Responsive Adjustment</a:t>
            </a:r>
            <a:endParaRPr lang="en-US" b="1" dirty="0">
              <a:solidFill>
                <a:schemeClr val="accent6">
                  <a:lumMod val="50000"/>
                </a:schemeClr>
              </a:solidFill>
            </a:endParaRPr>
          </a:p>
        </p:txBody>
      </p:sp>
      <p:sp>
        <p:nvSpPr>
          <p:cNvPr id="3" name="Content Placeholder 2"/>
          <p:cNvSpPr>
            <a:spLocks noGrp="1"/>
          </p:cNvSpPr>
          <p:nvPr>
            <p:ph idx="1"/>
          </p:nvPr>
        </p:nvSpPr>
        <p:spPr>
          <a:xfrm>
            <a:off x="457200" y="1295400"/>
            <a:ext cx="8229600" cy="5334000"/>
          </a:xfrm>
        </p:spPr>
        <p:txBody>
          <a:bodyPr>
            <a:normAutofit fontScale="92500" lnSpcReduction="20000"/>
          </a:bodyPr>
          <a:lstStyle/>
          <a:p>
            <a:r>
              <a:rPr lang="en-US" dirty="0" smtClean="0"/>
              <a:t>Agents adjust actions to respond to what they have learned from the past</a:t>
            </a:r>
          </a:p>
          <a:p>
            <a:pPr lvl="1"/>
            <a:r>
              <a:rPr lang="en-US" dirty="0" smtClean="0"/>
              <a:t>Take measures to repeat good results</a:t>
            </a:r>
          </a:p>
          <a:p>
            <a:pPr lvl="1"/>
            <a:r>
              <a:rPr lang="en-US" dirty="0" smtClean="0"/>
              <a:t>Take measures to avoid reoccurrence of untoward results</a:t>
            </a:r>
          </a:p>
          <a:p>
            <a:pPr>
              <a:buNone/>
            </a:pPr>
            <a:endParaRPr lang="en-US" sz="1200" dirty="0" smtClean="0"/>
          </a:p>
          <a:p>
            <a:r>
              <a:rPr lang="en-US" dirty="0" smtClean="0"/>
              <a:t>“In effect moral responsibility may be assigned specifically because the perpetrator subsequent to the event failed to respond to its occurrence with an appropriate modification of his behavior or habits that had as an outcome the unwanted or harmful event.”</a:t>
            </a:r>
          </a:p>
          <a:p>
            <a:pPr>
              <a:buNone/>
            </a:pPr>
            <a:endParaRPr lang="en-US" sz="1200" dirty="0" smtClean="0"/>
          </a:p>
          <a:p>
            <a:r>
              <a:rPr lang="en-US" sz="1900" b="1" dirty="0" smtClean="0"/>
              <a:t>French.  “Principles of Responsibility, Shame and the Corporation”.  </a:t>
            </a:r>
            <a:r>
              <a:rPr lang="en-US" sz="1900" b="1" i="1" dirty="0" smtClean="0"/>
              <a:t>Shame, Responsibility and the Corporation</a:t>
            </a:r>
            <a:r>
              <a:rPr lang="en-US" sz="1900" b="1" dirty="0" smtClean="0"/>
              <a:t>.  Hugh </a:t>
            </a:r>
            <a:r>
              <a:rPr lang="en-US" sz="1900" b="1" dirty="0" err="1" smtClean="0"/>
              <a:t>Curtler</a:t>
            </a:r>
            <a:r>
              <a:rPr lang="en-US" sz="1900" b="1" dirty="0" smtClean="0"/>
              <a:t>, ed.  Haven Publishing Corporation, 1986: 31</a:t>
            </a:r>
            <a:r>
              <a:rPr lang="en-US" sz="2100" dirty="0" smtClean="0"/>
              <a:t>.</a:t>
            </a:r>
            <a:endParaRPr lang="en-US" sz="2100" dirty="0"/>
          </a:p>
        </p:txBody>
      </p:sp>
    </p:spTree>
    <p:extLst>
      <p:ext uri="{BB962C8B-B14F-4D97-AF65-F5344CB8AC3E}">
        <p14:creationId xmlns:p14="http://schemas.microsoft.com/office/powerpoint/2010/main" xmlns="" val="39947334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Written Reflections and Story Board</a:t>
            </a:r>
            <a:endParaRPr lang="en-US" dirty="0"/>
          </a:p>
        </p:txBody>
      </p:sp>
      <p:sp>
        <p:nvSpPr>
          <p:cNvPr id="4" name="Content Placeholder 3"/>
          <p:cNvSpPr>
            <a:spLocks noGrp="1"/>
          </p:cNvSpPr>
          <p:nvPr>
            <p:ph idx="1"/>
          </p:nvPr>
        </p:nvSpPr>
        <p:spPr/>
        <p:txBody>
          <a:bodyPr>
            <a:normAutofit lnSpcReduction="10000"/>
          </a:bodyPr>
          <a:lstStyle/>
          <a:p>
            <a:r>
              <a:rPr lang="en-US" dirty="0" smtClean="0"/>
              <a:t>Each group will prepare a “what if” drama of 5 minutes and perform it before the class on November 27</a:t>
            </a:r>
          </a:p>
          <a:p>
            <a:endParaRPr lang="en-US" dirty="0"/>
          </a:p>
          <a:p>
            <a:r>
              <a:rPr lang="en-US" dirty="0" smtClean="0"/>
              <a:t>In addition, for December 10, each group will</a:t>
            </a:r>
          </a:p>
          <a:p>
            <a:pPr lvl="1"/>
            <a:r>
              <a:rPr lang="en-US" dirty="0" smtClean="0"/>
              <a:t>Provide a script for the drama given November 27</a:t>
            </a:r>
          </a:p>
          <a:p>
            <a:pPr lvl="1"/>
            <a:r>
              <a:rPr lang="en-US" dirty="0" smtClean="0"/>
              <a:t>Prepare a story board picturing your drama</a:t>
            </a:r>
          </a:p>
          <a:p>
            <a:pPr lvl="1"/>
            <a:r>
              <a:rPr lang="en-US" dirty="0" smtClean="0"/>
              <a:t>Write a “reflection” based on the four questions given in the next slide</a:t>
            </a:r>
            <a:endParaRPr lang="en-US" dirty="0"/>
          </a:p>
        </p:txBody>
      </p:sp>
    </p:spTree>
    <p:extLst>
      <p:ext uri="{BB962C8B-B14F-4D97-AF65-F5344CB8AC3E}">
        <p14:creationId xmlns:p14="http://schemas.microsoft.com/office/powerpoint/2010/main" xmlns="" val="19303999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50000"/>
                  </a:schemeClr>
                </a:solidFill>
              </a:rPr>
              <a:t>2. Dramatic Rehearsals</a:t>
            </a:r>
            <a:endParaRPr lang="en-US" b="1" dirty="0">
              <a:solidFill>
                <a:schemeClr val="accent6">
                  <a:lumMod val="50000"/>
                </a:schemeClr>
              </a:solidFill>
            </a:endParaRPr>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b="1" dirty="0" smtClean="0"/>
              <a:t>John Dewey.  </a:t>
            </a:r>
            <a:r>
              <a:rPr lang="en-US" b="1" i="1" dirty="0" smtClean="0"/>
              <a:t>Human Nature and Conduct</a:t>
            </a:r>
            <a:r>
              <a:rPr lang="en-US" b="1" dirty="0" smtClean="0"/>
              <a:t>.  </a:t>
            </a:r>
            <a:r>
              <a:rPr lang="en-US" b="1" dirty="0" err="1" smtClean="0"/>
              <a:t>Fessmire</a:t>
            </a:r>
            <a:r>
              <a:rPr lang="en-US" b="1" dirty="0" smtClean="0"/>
              <a:t>. </a:t>
            </a:r>
            <a:r>
              <a:rPr lang="en-US" b="1" i="1" dirty="0" smtClean="0"/>
              <a:t>John Dewey and Moral Imagination: Pragmatism in Ethics</a:t>
            </a:r>
            <a:r>
              <a:rPr lang="en-US" b="1" dirty="0" smtClean="0"/>
              <a:t>.</a:t>
            </a:r>
            <a:endParaRPr lang="en-US" sz="4000" b="1" dirty="0" smtClean="0"/>
          </a:p>
          <a:p>
            <a:pPr>
              <a:buNone/>
            </a:pPr>
            <a:endParaRPr lang="en-US" sz="1100" dirty="0" smtClean="0"/>
          </a:p>
          <a:p>
            <a:r>
              <a:rPr lang="en-US" sz="3600" dirty="0" smtClean="0"/>
              <a:t>Exercise: Identify several key decision points in a complex case (Hughes Aircraft)</a:t>
            </a:r>
          </a:p>
          <a:p>
            <a:pPr lvl="1"/>
            <a:r>
              <a:rPr lang="en-US" sz="3200" dirty="0" smtClean="0"/>
              <a:t>Have students design a different course of action than that taken in case.  (What if they had done X instead of Y?)</a:t>
            </a:r>
          </a:p>
        </p:txBody>
      </p:sp>
    </p:spTree>
    <p:extLst>
      <p:ext uri="{BB962C8B-B14F-4D97-AF65-F5344CB8AC3E}">
        <p14:creationId xmlns:p14="http://schemas.microsoft.com/office/powerpoint/2010/main" xmlns="" val="1757903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3505200" y="838200"/>
            <a:ext cx="5181600" cy="3714750"/>
          </a:xfrm>
          <a:prstGeom prst="rect">
            <a:avLst/>
          </a:prstGeom>
          <a:noFill/>
          <a:ln w="9525">
            <a:noFill/>
            <a:miter lim="800000"/>
            <a:headEnd/>
            <a:tailEnd/>
          </a:ln>
        </p:spPr>
      </p:pic>
      <p:sp>
        <p:nvSpPr>
          <p:cNvPr id="6" name="TextBox 5"/>
          <p:cNvSpPr txBox="1"/>
          <p:nvPr/>
        </p:nvSpPr>
        <p:spPr>
          <a:xfrm>
            <a:off x="685800" y="228600"/>
            <a:ext cx="3112390" cy="861774"/>
          </a:xfrm>
          <a:prstGeom prst="rect">
            <a:avLst/>
          </a:prstGeom>
          <a:noFill/>
        </p:spPr>
        <p:txBody>
          <a:bodyPr wrap="none" rtlCol="0">
            <a:spAutoFit/>
          </a:bodyPr>
          <a:lstStyle/>
          <a:p>
            <a:r>
              <a:rPr lang="en-US" sz="3200" dirty="0" smtClean="0"/>
              <a:t>1</a:t>
            </a:r>
            <a:r>
              <a:rPr lang="en-US" dirty="0" smtClean="0"/>
              <a:t>.  Students design alternative</a:t>
            </a:r>
          </a:p>
          <a:p>
            <a:r>
              <a:rPr lang="en-US" dirty="0" smtClean="0"/>
              <a:t>course of action</a:t>
            </a:r>
            <a:endParaRPr lang="en-US" dirty="0"/>
          </a:p>
        </p:txBody>
      </p:sp>
      <p:sp>
        <p:nvSpPr>
          <p:cNvPr id="7" name="TextBox 6"/>
          <p:cNvSpPr txBox="1"/>
          <p:nvPr/>
        </p:nvSpPr>
        <p:spPr>
          <a:xfrm>
            <a:off x="838200" y="2057400"/>
            <a:ext cx="1955022" cy="1138773"/>
          </a:xfrm>
          <a:prstGeom prst="rect">
            <a:avLst/>
          </a:prstGeom>
          <a:noFill/>
        </p:spPr>
        <p:txBody>
          <a:bodyPr wrap="none" rtlCol="0">
            <a:spAutoFit/>
          </a:bodyPr>
          <a:lstStyle/>
          <a:p>
            <a:r>
              <a:rPr lang="en-US" sz="3200" dirty="0" smtClean="0"/>
              <a:t>2</a:t>
            </a:r>
            <a:r>
              <a:rPr lang="en-US" dirty="0" smtClean="0"/>
              <a:t>. Storyboard</a:t>
            </a:r>
          </a:p>
          <a:p>
            <a:r>
              <a:rPr lang="en-US" dirty="0" smtClean="0"/>
              <a:t>helps picture their </a:t>
            </a:r>
          </a:p>
          <a:p>
            <a:r>
              <a:rPr lang="en-US" dirty="0" smtClean="0"/>
              <a:t>drama</a:t>
            </a:r>
            <a:endParaRPr lang="en-US" dirty="0"/>
          </a:p>
        </p:txBody>
      </p:sp>
      <p:sp>
        <p:nvSpPr>
          <p:cNvPr id="8" name="TextBox 7"/>
          <p:cNvSpPr txBox="1"/>
          <p:nvPr/>
        </p:nvSpPr>
        <p:spPr>
          <a:xfrm>
            <a:off x="838200" y="4495800"/>
            <a:ext cx="4682820" cy="1138773"/>
          </a:xfrm>
          <a:prstGeom prst="rect">
            <a:avLst/>
          </a:prstGeom>
          <a:noFill/>
        </p:spPr>
        <p:txBody>
          <a:bodyPr wrap="none" rtlCol="0">
            <a:spAutoFit/>
          </a:bodyPr>
          <a:lstStyle/>
          <a:p>
            <a:r>
              <a:rPr lang="en-US" sz="3200" dirty="0" smtClean="0"/>
              <a:t>3</a:t>
            </a:r>
            <a:r>
              <a:rPr lang="en-US" dirty="0" smtClean="0"/>
              <a:t>. Dramas are performed</a:t>
            </a:r>
          </a:p>
          <a:p>
            <a:r>
              <a:rPr lang="en-US" dirty="0" smtClean="0"/>
              <a:t>in class.  The result: when dramas are combined</a:t>
            </a:r>
          </a:p>
          <a:p>
            <a:r>
              <a:rPr lang="en-US" dirty="0" smtClean="0"/>
              <a:t>a contrary-to-fact case movie emerges.</a:t>
            </a:r>
            <a:endParaRPr lang="en-US" dirty="0"/>
          </a:p>
        </p:txBody>
      </p:sp>
      <p:sp>
        <p:nvSpPr>
          <p:cNvPr id="10" name="TextBox 9"/>
          <p:cNvSpPr txBox="1"/>
          <p:nvPr/>
        </p:nvSpPr>
        <p:spPr>
          <a:xfrm>
            <a:off x="5791200" y="4648200"/>
            <a:ext cx="2862579" cy="861774"/>
          </a:xfrm>
          <a:prstGeom prst="rect">
            <a:avLst/>
          </a:prstGeom>
          <a:noFill/>
        </p:spPr>
        <p:txBody>
          <a:bodyPr wrap="none" rtlCol="0">
            <a:spAutoFit/>
          </a:bodyPr>
          <a:lstStyle/>
          <a:p>
            <a:r>
              <a:rPr lang="en-US" sz="3200" dirty="0" smtClean="0"/>
              <a:t>4</a:t>
            </a:r>
            <a:r>
              <a:rPr lang="en-US" dirty="0" smtClean="0"/>
              <a:t>. Written reflection papers</a:t>
            </a:r>
          </a:p>
          <a:p>
            <a:r>
              <a:rPr lang="en-US" dirty="0" smtClean="0"/>
              <a:t>close out activity</a:t>
            </a:r>
            <a:endParaRPr lang="en-US" dirty="0"/>
          </a:p>
        </p:txBody>
      </p:sp>
      <p:sp>
        <p:nvSpPr>
          <p:cNvPr id="9" name="TextBox 8"/>
          <p:cNvSpPr txBox="1"/>
          <p:nvPr/>
        </p:nvSpPr>
        <p:spPr>
          <a:xfrm>
            <a:off x="2057400" y="6019800"/>
            <a:ext cx="4828117" cy="646331"/>
          </a:xfrm>
          <a:prstGeom prst="rect">
            <a:avLst/>
          </a:prstGeom>
          <a:noFill/>
        </p:spPr>
        <p:txBody>
          <a:bodyPr wrap="none" rtlCol="0">
            <a:spAutoFit/>
          </a:bodyPr>
          <a:lstStyle/>
          <a:p>
            <a:r>
              <a:rPr lang="en-US" sz="1200" b="1" dirty="0" smtClean="0"/>
              <a:t>Story board from </a:t>
            </a:r>
            <a:r>
              <a:rPr lang="en-US" sz="1200" b="1" dirty="0" err="1" smtClean="0"/>
              <a:t>Claymation</a:t>
            </a:r>
            <a:r>
              <a:rPr lang="en-US" sz="1200" b="1" dirty="0" smtClean="0"/>
              <a:t> (Creative Commons Attribution License)</a:t>
            </a:r>
          </a:p>
          <a:p>
            <a:r>
              <a:rPr lang="en-US" sz="1200" b="1" dirty="0" smtClean="0"/>
              <a:t>http://claymation2009.wikispaces.com/Step+2-+Story+Board.  Accessed </a:t>
            </a:r>
          </a:p>
          <a:p>
            <a:r>
              <a:rPr lang="en-US" sz="1200" b="1" dirty="0" smtClean="0"/>
              <a:t>January 30, 2012</a:t>
            </a:r>
            <a:endParaRPr lang="en-US" sz="1400" dirty="0"/>
          </a:p>
        </p:txBody>
      </p:sp>
    </p:spTree>
    <p:extLst>
      <p:ext uri="{BB962C8B-B14F-4D97-AF65-F5344CB8AC3E}">
        <p14:creationId xmlns:p14="http://schemas.microsoft.com/office/powerpoint/2010/main" xmlns="" val="42602967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Questions for Written Reflections</a:t>
            </a:r>
            <a:endParaRPr lang="en-US" dirty="0"/>
          </a:p>
        </p:txBody>
      </p:sp>
      <p:sp>
        <p:nvSpPr>
          <p:cNvPr id="3" name="Content Placeholder 2"/>
          <p:cNvSpPr>
            <a:spLocks noGrp="1"/>
          </p:cNvSpPr>
          <p:nvPr>
            <p:ph idx="1"/>
          </p:nvPr>
        </p:nvSpPr>
        <p:spPr>
          <a:xfrm>
            <a:off x="457200" y="1295400"/>
            <a:ext cx="8229600" cy="5334000"/>
          </a:xfrm>
        </p:spPr>
        <p:txBody>
          <a:bodyPr>
            <a:normAutofit fontScale="77500" lnSpcReduction="20000"/>
          </a:bodyPr>
          <a:lstStyle/>
          <a:p>
            <a:r>
              <a:rPr lang="en-US" dirty="0" smtClean="0"/>
              <a:t>What is the dramatic form taken on by your enactment?  Comedy, tragedy, documentary, cautionary tale, Quixotic adventure.</a:t>
            </a:r>
          </a:p>
          <a:p>
            <a:pPr>
              <a:buNone/>
            </a:pPr>
            <a:endParaRPr lang="en-US" sz="1100" dirty="0" smtClean="0"/>
          </a:p>
          <a:p>
            <a:r>
              <a:rPr lang="en-US" dirty="0" smtClean="0"/>
              <a:t>Which form of responsible dissent did you play out in your drama?  Considering this as a hypothesis, how did it test out?</a:t>
            </a:r>
          </a:p>
          <a:p>
            <a:pPr lvl="1"/>
            <a:r>
              <a:rPr lang="en-US" dirty="0" smtClean="0"/>
              <a:t>Generic forms, Moral Compromise, Blowing the Whistle </a:t>
            </a:r>
          </a:p>
          <a:p>
            <a:pPr>
              <a:buNone/>
            </a:pPr>
            <a:endParaRPr lang="en-US" sz="1100" dirty="0" smtClean="0"/>
          </a:p>
          <a:p>
            <a:r>
              <a:rPr lang="en-US" dirty="0" smtClean="0"/>
              <a:t>Your dramatic rehearsal portrays a solution to a problem.  Apply the three ethics tests (reversibility, harm, publicity) to your solution.</a:t>
            </a:r>
          </a:p>
          <a:p>
            <a:pPr>
              <a:buNone/>
            </a:pPr>
            <a:endParaRPr lang="en-US" sz="1100" dirty="0" smtClean="0"/>
          </a:p>
          <a:p>
            <a:r>
              <a:rPr lang="en-US" dirty="0" smtClean="0"/>
              <a:t>What were the values and value conflicts played out in your drama?</a:t>
            </a:r>
          </a:p>
          <a:p>
            <a:pPr>
              <a:buNone/>
            </a:pPr>
            <a:endParaRPr lang="en-US" sz="1100" dirty="0" smtClean="0"/>
          </a:p>
          <a:p>
            <a:r>
              <a:rPr lang="en-US" dirty="0" smtClean="0"/>
              <a:t>What were the constraints that you faced in your decision point.  How did you deal with them in your drama?</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52400"/>
            <a:ext cx="8229600" cy="715963"/>
          </a:xfrm>
        </p:spPr>
        <p:txBody>
          <a:bodyPr>
            <a:normAutofit fontScale="90000"/>
          </a:bodyPr>
          <a:lstStyle/>
          <a:p>
            <a:r>
              <a:rPr lang="en-US" sz="3200" b="1" smtClean="0"/>
              <a:t>Scenario #1: Responding to Organizational Pressure</a:t>
            </a:r>
          </a:p>
        </p:txBody>
      </p:sp>
      <p:sp>
        <p:nvSpPr>
          <p:cNvPr id="15363" name="Rectangle 3"/>
          <p:cNvSpPr>
            <a:spLocks noGrp="1" noChangeArrowheads="1"/>
          </p:cNvSpPr>
          <p:nvPr>
            <p:ph idx="1"/>
          </p:nvPr>
        </p:nvSpPr>
        <p:spPr>
          <a:xfrm>
            <a:off x="0" y="1295400"/>
            <a:ext cx="9144000" cy="5562600"/>
          </a:xfrm>
        </p:spPr>
        <p:txBody>
          <a:bodyPr/>
          <a:lstStyle/>
          <a:p>
            <a:pPr>
              <a:lnSpc>
                <a:spcPct val="80000"/>
              </a:lnSpc>
            </a:pPr>
            <a:r>
              <a:rPr lang="en-US" sz="1800" i="1" smtClean="0"/>
              <a:t>Frank Saia has worked at Hughes Aircraft for a long time.  Now he is faced with the most difficult decisions of his career.  He has been having problems in the environmental testing phase of his microchip manufacturing plant; the detailed nature of these tests has caused Hughes to be consistently late in delivering the chips to customers.</a:t>
            </a:r>
          </a:p>
          <a:p>
            <a:pPr>
              <a:lnSpc>
                <a:spcPct val="80000"/>
              </a:lnSpc>
            </a:pPr>
            <a:endParaRPr lang="en-US" sz="900" i="1" smtClean="0"/>
          </a:p>
          <a:p>
            <a:pPr>
              <a:lnSpc>
                <a:spcPct val="80000"/>
              </a:lnSpc>
            </a:pPr>
            <a:r>
              <a:rPr lang="en-US" sz="1800" i="1" smtClean="0"/>
              <a:t>Because of the time pressure to deliver chips, Saia has been working to make the production of chips more efficient without losing the quality of the product.  Chips are manufactured and then tested, and this provides two places where the process can bottle up.  Even though you might have a perfectly fine chip on the floor of the plant, it cannot be shipped without testing.  And, since there are several thousand other chips waiting to be tested, it can sit in line for a long time.  Saia has devised a method that allows testers to put the important chips, the “hot parts,” ahead of the others without disrupting the flow and without losing the chips in the shuffle.  He has also added a “gross leak” test that quickly tells if a chip in a sealed container is actually sealed or not.  Adding this test early in the testing sequence allows environmental testing to avoid wasting time by quickly eliminating chips that would fail a more fine-grained leak test later in the sequence.</a:t>
            </a:r>
          </a:p>
          <a:p>
            <a:pPr>
              <a:lnSpc>
                <a:spcPct val="80000"/>
              </a:lnSpc>
            </a:pPr>
            <a:endParaRPr lang="en-US" sz="900" i="1" smtClean="0"/>
          </a:p>
          <a:p>
            <a:pPr>
              <a:lnSpc>
                <a:spcPct val="80000"/>
              </a:lnSpc>
            </a:pPr>
            <a:r>
              <a:rPr lang="en-US" sz="1800" i="1" smtClean="0"/>
              <a:t>Because environmental testing is still falling behind, Saia’s supervisors and Hughes customers are getting angry and have begun to apply pressure.  Karl Reismueller, the director of the Division of Microelectronics at Hughes, has given Saia’s telephone number to several customers, whose own production lines were shut down awaiting the parts that Saia has had trouble delivering.  His customers are now calling him directly to say “we’re dying out here” for need of parts.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6000" b="1" smtClean="0"/>
              <a:t>Dialogue Point</a:t>
            </a:r>
          </a:p>
        </p:txBody>
      </p:sp>
      <p:sp>
        <p:nvSpPr>
          <p:cNvPr id="16387" name="Rectangle 3"/>
          <p:cNvSpPr>
            <a:spLocks noGrp="1" noChangeArrowheads="1"/>
          </p:cNvSpPr>
          <p:nvPr>
            <p:ph idx="1"/>
          </p:nvPr>
        </p:nvSpPr>
        <p:spPr/>
        <p:txBody>
          <a:bodyPr/>
          <a:lstStyle/>
          <a:p>
            <a:endParaRPr lang="en-US" smtClean="0"/>
          </a:p>
          <a:p>
            <a:r>
              <a:rPr lang="en-US" smtClean="0"/>
              <a:t>Construct a dialogue in which Saia responds to the pressure from his supervisor, Karl Reismueller </a:t>
            </a:r>
          </a:p>
          <a:p>
            <a:endParaRPr lang="en-US" smtClean="0"/>
          </a:p>
          <a:p>
            <a:r>
              <a:rPr lang="en-US" smtClean="0"/>
              <a:t>Be sure to address the customer complaints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rtlCol="0">
            <a:normAutofit fontScale="90000"/>
          </a:bodyPr>
          <a:lstStyle/>
          <a:p>
            <a:pPr fontAlgn="auto">
              <a:spcAft>
                <a:spcPts val="0"/>
              </a:spcAft>
              <a:defRPr/>
            </a:pPr>
            <a:r>
              <a:rPr lang="en-US" sz="3700" b="1" smtClean="0"/>
              <a:t>Scenario #2: A Supervisor’s Apparent Dilemma</a:t>
            </a:r>
          </a:p>
        </p:txBody>
      </p:sp>
      <p:sp>
        <p:nvSpPr>
          <p:cNvPr id="17411" name="Rectangle 3"/>
          <p:cNvSpPr>
            <a:spLocks noGrp="1" noChangeArrowheads="1"/>
          </p:cNvSpPr>
          <p:nvPr>
            <p:ph idx="1"/>
          </p:nvPr>
        </p:nvSpPr>
        <p:spPr>
          <a:xfrm>
            <a:off x="0" y="1752600"/>
            <a:ext cx="9144000" cy="5105400"/>
          </a:xfrm>
        </p:spPr>
        <p:txBody>
          <a:bodyPr/>
          <a:lstStyle/>
          <a:p>
            <a:pPr>
              <a:lnSpc>
                <a:spcPct val="80000"/>
              </a:lnSpc>
            </a:pPr>
            <a:r>
              <a:rPr lang="en-US" sz="2200" i="1" smtClean="0"/>
              <a:t>Frank Saia has discovered that an employee under his supervision, Donald LaRue, has been skipping tests on the computer chips.  Since LaRue began this practice, they have certainly been more on time in their shipments.  Besides, both LaRue and Saia know that many of the “hot” parts are actually for systems in the testing phase, rather than for ones that will be put into active use.  So testing the chips for long-term durability that go into these systems seems unnecessary.  Still, LaRue was caught by Quality Control skipping a test, and now Saia needs to make a decision.  Upper management has provided no guidance; they simply told him to “handle it” and to keep the parts on time.</a:t>
            </a:r>
          </a:p>
          <a:p>
            <a:pPr>
              <a:lnSpc>
                <a:spcPct val="80000"/>
              </a:lnSpc>
            </a:pPr>
            <a:endParaRPr lang="en-US" sz="1100" i="1" smtClean="0"/>
          </a:p>
          <a:p>
            <a:pPr>
              <a:lnSpc>
                <a:spcPct val="80000"/>
              </a:lnSpc>
            </a:pPr>
            <a:r>
              <a:rPr lang="en-US" sz="2200" i="1" smtClean="0"/>
              <a:t>He can’t let LaRue continue skipping tests, or at least he shouldn’t let this skipping go unsupervised.  LaRue is a good employee, but he doesn’t have the science background to know which tests would do the least damage if they were skipped.  He could work with LaRue and help him figure out the best tests to skip so the least harm is done.  But getting directly involved in skipping the tests would mean violating company policy and federal law.</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6000" b="1" smtClean="0"/>
              <a:t>Dialogue Point</a:t>
            </a:r>
            <a:r>
              <a:rPr lang="en-US" smtClean="0"/>
              <a:t> </a:t>
            </a:r>
          </a:p>
        </p:txBody>
      </p:sp>
      <p:sp>
        <p:nvSpPr>
          <p:cNvPr id="18435" name="Rectangle 3"/>
          <p:cNvSpPr>
            <a:spLocks noGrp="1" noChangeArrowheads="1"/>
          </p:cNvSpPr>
          <p:nvPr>
            <p:ph idx="1"/>
          </p:nvPr>
        </p:nvSpPr>
        <p:spPr>
          <a:xfrm>
            <a:off x="457200" y="1600200"/>
            <a:ext cx="8229600" cy="4876800"/>
          </a:xfrm>
        </p:spPr>
        <p:txBody>
          <a:bodyPr/>
          <a:lstStyle/>
          <a:p>
            <a:pPr>
              <a:lnSpc>
                <a:spcPct val="90000"/>
              </a:lnSpc>
            </a:pPr>
            <a:r>
              <a:rPr lang="en-US" sz="2800" smtClean="0"/>
              <a:t>Construct a dialogue in which Saia confronts LaRue about skipping the tests</a:t>
            </a:r>
          </a:p>
          <a:p>
            <a:pPr>
              <a:lnSpc>
                <a:spcPct val="90000"/>
              </a:lnSpc>
            </a:pPr>
            <a:endParaRPr lang="en-US" sz="2800" smtClean="0"/>
          </a:p>
          <a:p>
            <a:pPr>
              <a:lnSpc>
                <a:spcPct val="90000"/>
              </a:lnSpc>
            </a:pPr>
            <a:r>
              <a:rPr lang="en-US" sz="2800" smtClean="0"/>
              <a:t>Address the following issues:</a:t>
            </a:r>
          </a:p>
          <a:p>
            <a:pPr>
              <a:lnSpc>
                <a:spcPct val="90000"/>
              </a:lnSpc>
            </a:pPr>
            <a:endParaRPr lang="en-US" sz="2800" smtClean="0"/>
          </a:p>
          <a:p>
            <a:pPr lvl="1">
              <a:lnSpc>
                <a:spcPct val="90000"/>
              </a:lnSpc>
            </a:pPr>
            <a:r>
              <a:rPr lang="en-US" sz="2500" smtClean="0"/>
              <a:t>Should Saia work with LaRue to identify tests that are not necessary and then have LaRue skip these?</a:t>
            </a:r>
          </a:p>
          <a:p>
            <a:pPr>
              <a:lnSpc>
                <a:spcPct val="90000"/>
              </a:lnSpc>
            </a:pPr>
            <a:endParaRPr lang="en-US" sz="2800" smtClean="0"/>
          </a:p>
          <a:p>
            <a:pPr lvl="1">
              <a:lnSpc>
                <a:spcPct val="90000"/>
              </a:lnSpc>
            </a:pPr>
            <a:r>
              <a:rPr lang="en-US" sz="2500" smtClean="0"/>
              <a:t>How should Saia and LaRue deal with the concerns that Quality Control has expressed about skipping the tests?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52400"/>
            <a:ext cx="8229600" cy="838200"/>
          </a:xfrm>
        </p:spPr>
        <p:txBody>
          <a:bodyPr/>
          <a:lstStyle/>
          <a:p>
            <a:r>
              <a:rPr lang="en-US" sz="3200" b="1" dirty="0" smtClean="0"/>
              <a:t>Scenario #3: Initiating Responsible Dissent</a:t>
            </a:r>
          </a:p>
        </p:txBody>
      </p:sp>
      <p:sp>
        <p:nvSpPr>
          <p:cNvPr id="19459" name="Rectangle 3"/>
          <p:cNvSpPr>
            <a:spLocks noGrp="1" noChangeArrowheads="1"/>
          </p:cNvSpPr>
          <p:nvPr>
            <p:ph idx="1"/>
          </p:nvPr>
        </p:nvSpPr>
        <p:spPr>
          <a:xfrm>
            <a:off x="0" y="1219200"/>
            <a:ext cx="9144000" cy="5638800"/>
          </a:xfrm>
        </p:spPr>
        <p:txBody>
          <a:bodyPr/>
          <a:lstStyle/>
          <a:p>
            <a:pPr>
              <a:lnSpc>
                <a:spcPct val="80000"/>
              </a:lnSpc>
            </a:pPr>
            <a:r>
              <a:rPr lang="en-US" sz="2400" i="1" dirty="0" smtClean="0"/>
              <a:t>Margaret </a:t>
            </a:r>
            <a:r>
              <a:rPr lang="en-US" sz="2400" i="1" dirty="0" err="1" smtClean="0"/>
              <a:t>Goodearl</a:t>
            </a:r>
            <a:r>
              <a:rPr lang="en-US" sz="2400" i="1" dirty="0" smtClean="0"/>
              <a:t> works in a supervisory position in the environmental testing group at Hughes Aircraft. Her supervisor, Donald </a:t>
            </a:r>
            <a:r>
              <a:rPr lang="en-US" sz="2400" i="1" dirty="0" err="1" smtClean="0"/>
              <a:t>LaRue</a:t>
            </a:r>
            <a:r>
              <a:rPr lang="en-US" sz="2400" i="1" dirty="0" smtClean="0"/>
              <a:t>, is also the current supervisor for environmental testing.  The group that </a:t>
            </a:r>
            <a:r>
              <a:rPr lang="en-US" sz="2400" i="1" dirty="0" err="1" smtClean="0"/>
              <a:t>LaRue</a:t>
            </a:r>
            <a:r>
              <a:rPr lang="en-US" sz="2400" i="1" dirty="0" smtClean="0"/>
              <a:t> and </a:t>
            </a:r>
            <a:r>
              <a:rPr lang="en-US" sz="2400" i="1" dirty="0" err="1" smtClean="0"/>
              <a:t>Goodearl</a:t>
            </a:r>
            <a:r>
              <a:rPr lang="en-US" sz="2400" i="1" dirty="0" smtClean="0"/>
              <a:t> together oversee test the chips that Hughes makes in order to determine that they would survive under the drastic environmental conditions they will likely face.</a:t>
            </a:r>
          </a:p>
          <a:p>
            <a:pPr>
              <a:lnSpc>
                <a:spcPct val="80000"/>
              </a:lnSpc>
            </a:pPr>
            <a:endParaRPr lang="en-US" sz="1000" i="1" dirty="0" smtClean="0"/>
          </a:p>
          <a:p>
            <a:pPr>
              <a:lnSpc>
                <a:spcPct val="80000"/>
              </a:lnSpc>
            </a:pPr>
            <a:r>
              <a:rPr lang="en-US" sz="2400" i="1" dirty="0" smtClean="0"/>
              <a:t>Rigorous testing of the chips is the ideal, but some chips (the hot chips) get in line ahead of others.  </a:t>
            </a:r>
            <a:r>
              <a:rPr lang="en-US" sz="2400" i="1" dirty="0" err="1" smtClean="0"/>
              <a:t>Goodearl</a:t>
            </a:r>
            <a:r>
              <a:rPr lang="en-US" sz="2400" i="1" dirty="0" smtClean="0"/>
              <a:t> has found out that over the last several months, many of these tests are being skipped.  The reason: Hughes has fallen behind in the production schedule and Hughes upper management and Hughes customers have been applying pressure to get chip production and testing back on schedule.  Moreover, </a:t>
            </a:r>
            <a:r>
              <a:rPr lang="en-US" sz="2400" i="1" dirty="0" err="1" smtClean="0"/>
              <a:t>LaRue</a:t>
            </a:r>
            <a:r>
              <a:rPr lang="en-US" sz="2400" i="1" dirty="0" smtClean="0"/>
              <a:t> and others feel that skipping certain tests doesn’t matter, since many of these chips are being used in systems that are in the testing phase, rather than ones that will be put into active use.</a:t>
            </a:r>
            <a:r>
              <a:rPr lang="en-US" sz="2400" dirty="0" smtClean="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t>Summary</a:t>
            </a:r>
          </a:p>
        </p:txBody>
      </p:sp>
      <p:sp>
        <p:nvSpPr>
          <p:cNvPr id="8195" name="Rectangle 3"/>
          <p:cNvSpPr>
            <a:spLocks noGrp="1" noChangeArrowheads="1"/>
          </p:cNvSpPr>
          <p:nvPr>
            <p:ph idx="1"/>
          </p:nvPr>
        </p:nvSpPr>
        <p:spPr>
          <a:xfrm>
            <a:off x="457200" y="1600200"/>
            <a:ext cx="8229600" cy="4953000"/>
          </a:xfrm>
        </p:spPr>
        <p:txBody>
          <a:bodyPr rtlCol="0">
            <a:normAutofit fontScale="92500"/>
          </a:bodyPr>
          <a:lstStyle/>
          <a:p>
            <a:pPr fontAlgn="auto">
              <a:lnSpc>
                <a:spcPct val="80000"/>
              </a:lnSpc>
              <a:spcAft>
                <a:spcPts val="0"/>
              </a:spcAft>
              <a:buFont typeface="Arial" pitchFamily="34" charset="0"/>
              <a:buChar char="•"/>
              <a:defRPr/>
            </a:pPr>
            <a:r>
              <a:rPr lang="en-US" sz="2800" dirty="0" smtClean="0"/>
              <a:t>Microchip testing was time consuming and caused Hughes to fall behind delivery deadlines</a:t>
            </a:r>
          </a:p>
          <a:p>
            <a:pPr fontAlgn="auto">
              <a:lnSpc>
                <a:spcPct val="80000"/>
              </a:lnSpc>
              <a:spcAft>
                <a:spcPts val="0"/>
              </a:spcAft>
              <a:buFont typeface="Arial" pitchFamily="34" charset="0"/>
              <a:buChar char="•"/>
              <a:defRPr/>
            </a:pPr>
            <a:endParaRPr lang="en-US" sz="2800" dirty="0" smtClean="0"/>
          </a:p>
          <a:p>
            <a:pPr fontAlgn="auto">
              <a:lnSpc>
                <a:spcPct val="80000"/>
              </a:lnSpc>
              <a:spcAft>
                <a:spcPts val="0"/>
              </a:spcAft>
              <a:buFont typeface="Arial" pitchFamily="34" charset="0"/>
              <a:buChar char="•"/>
              <a:defRPr/>
            </a:pPr>
            <a:r>
              <a:rPr lang="en-US" sz="2800" dirty="0" smtClean="0"/>
              <a:t>A Hughes employee, </a:t>
            </a:r>
            <a:r>
              <a:rPr lang="en-US" sz="2800" b="1" dirty="0" smtClean="0"/>
              <a:t>Margaret </a:t>
            </a:r>
            <a:r>
              <a:rPr lang="en-US" sz="2800" b="1" dirty="0" err="1" smtClean="0"/>
              <a:t>Gooderal</a:t>
            </a:r>
            <a:r>
              <a:rPr lang="en-US" sz="2800" dirty="0" smtClean="0"/>
              <a:t>, found that another employee, </a:t>
            </a:r>
            <a:r>
              <a:rPr lang="en-US" sz="2800" b="1" dirty="0" smtClean="0"/>
              <a:t>Donald </a:t>
            </a:r>
            <a:r>
              <a:rPr lang="en-US" sz="2800" b="1" dirty="0" err="1" smtClean="0"/>
              <a:t>LaRue</a:t>
            </a:r>
            <a:r>
              <a:rPr lang="en-US" sz="2800" dirty="0" smtClean="0"/>
              <a:t>, was routinely skipping tests and that untested chips were being shipped to customers</a:t>
            </a:r>
          </a:p>
          <a:p>
            <a:pPr fontAlgn="auto">
              <a:lnSpc>
                <a:spcPct val="80000"/>
              </a:lnSpc>
              <a:spcAft>
                <a:spcPts val="0"/>
              </a:spcAft>
              <a:buFont typeface="Arial" pitchFamily="34" charset="0"/>
              <a:buChar char="•"/>
              <a:defRPr/>
            </a:pPr>
            <a:endParaRPr lang="en-US" sz="2800" dirty="0" smtClean="0"/>
          </a:p>
          <a:p>
            <a:pPr fontAlgn="auto">
              <a:lnSpc>
                <a:spcPct val="80000"/>
              </a:lnSpc>
              <a:spcAft>
                <a:spcPts val="0"/>
              </a:spcAft>
              <a:buFont typeface="Arial" pitchFamily="34" charset="0"/>
              <a:buChar char="•"/>
              <a:defRPr/>
            </a:pPr>
            <a:r>
              <a:rPr lang="en-US" sz="2800" dirty="0" smtClean="0"/>
              <a:t>When </a:t>
            </a:r>
            <a:r>
              <a:rPr lang="en-US" sz="2800" dirty="0" err="1" smtClean="0"/>
              <a:t>Gooderal</a:t>
            </a:r>
            <a:r>
              <a:rPr lang="en-US" sz="2800" dirty="0" smtClean="0"/>
              <a:t> made this known to Hughes officials, she was told to mind her own business and threatened with dismissal if she raised the issue again</a:t>
            </a:r>
          </a:p>
          <a:p>
            <a:pPr lvl="1" fontAlgn="auto">
              <a:lnSpc>
                <a:spcPct val="80000"/>
              </a:lnSpc>
              <a:spcAft>
                <a:spcPts val="0"/>
              </a:spcAft>
              <a:buFont typeface="Arial" pitchFamily="34" charset="0"/>
              <a:buChar char="•"/>
              <a:defRPr/>
            </a:pPr>
            <a:r>
              <a:rPr lang="en-US" sz="2400" dirty="0" smtClean="0"/>
              <a:t>Lisa </a:t>
            </a:r>
            <a:r>
              <a:rPr lang="en-US" sz="2400" dirty="0" err="1" smtClean="0"/>
              <a:t>Lightner</a:t>
            </a:r>
            <a:r>
              <a:rPr lang="en-US" sz="2400" dirty="0" smtClean="0"/>
              <a:t> Incident</a:t>
            </a:r>
          </a:p>
          <a:p>
            <a:pPr lvl="1" fontAlgn="auto">
              <a:lnSpc>
                <a:spcPct val="80000"/>
              </a:lnSpc>
              <a:spcAft>
                <a:spcPts val="0"/>
              </a:spcAft>
              <a:buFont typeface="Arial" pitchFamily="34" charset="0"/>
              <a:buChar char="•"/>
              <a:defRPr/>
            </a:pPr>
            <a:r>
              <a:rPr lang="en-US" sz="2400" dirty="0" err="1" smtClean="0"/>
              <a:t>ShirleyReddick</a:t>
            </a:r>
            <a:r>
              <a:rPr lang="en-US" sz="2400" dirty="0" smtClean="0"/>
              <a:t> Incident</a:t>
            </a:r>
          </a:p>
          <a:p>
            <a:pPr lvl="1" fontAlgn="auto">
              <a:lnSpc>
                <a:spcPct val="80000"/>
              </a:lnSpc>
              <a:spcAft>
                <a:spcPts val="0"/>
              </a:spcAft>
              <a:buFont typeface="Arial" pitchFamily="34" charset="0"/>
              <a:buChar char="•"/>
              <a:defRPr/>
            </a:pPr>
            <a:r>
              <a:rPr lang="en-US" sz="2400" dirty="0" smtClean="0"/>
              <a:t>Rachael </a:t>
            </a:r>
            <a:r>
              <a:rPr lang="en-US" sz="2400" dirty="0" err="1" smtClean="0"/>
              <a:t>Janesch</a:t>
            </a:r>
            <a:r>
              <a:rPr lang="en-US" sz="2400" dirty="0" smtClean="0"/>
              <a:t> Incident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792162"/>
          </a:xfrm>
        </p:spPr>
        <p:txBody>
          <a:bodyPr/>
          <a:lstStyle/>
          <a:p>
            <a:r>
              <a:rPr lang="en-US" sz="4000" b="1" dirty="0" smtClean="0"/>
              <a:t>Scenario #3: Continued</a:t>
            </a:r>
          </a:p>
        </p:txBody>
      </p:sp>
      <p:sp>
        <p:nvSpPr>
          <p:cNvPr id="55299" name="Rectangle 3"/>
          <p:cNvSpPr>
            <a:spLocks noGrp="1" noChangeArrowheads="1"/>
          </p:cNvSpPr>
          <p:nvPr>
            <p:ph idx="1"/>
          </p:nvPr>
        </p:nvSpPr>
        <p:spPr>
          <a:xfrm>
            <a:off x="0" y="1219200"/>
            <a:ext cx="9144000" cy="5486400"/>
          </a:xfrm>
        </p:spPr>
        <p:txBody>
          <a:bodyPr rtlCol="0">
            <a:noAutofit/>
          </a:bodyPr>
          <a:lstStyle/>
          <a:p>
            <a:pPr fontAlgn="auto">
              <a:lnSpc>
                <a:spcPct val="90000"/>
              </a:lnSpc>
              <a:spcAft>
                <a:spcPts val="0"/>
              </a:spcAft>
              <a:buFont typeface="Arial" pitchFamily="34" charset="0"/>
              <a:buChar char="•"/>
              <a:defRPr/>
            </a:pPr>
            <a:r>
              <a:rPr lang="en-US" sz="2700" i="1" dirty="0" smtClean="0"/>
              <a:t>A few months after Margaret </a:t>
            </a:r>
            <a:r>
              <a:rPr lang="en-US" sz="2700" i="1" dirty="0" err="1" smtClean="0"/>
              <a:t>Goodearl</a:t>
            </a:r>
            <a:r>
              <a:rPr lang="en-US" sz="2700" i="1" dirty="0" smtClean="0"/>
              <a:t> started her new position, she was presented with a difficult problem.  One of the “girls” (the women and men in Environmental Testing at Hughes), Lisa </a:t>
            </a:r>
            <a:r>
              <a:rPr lang="en-US" sz="2700" i="1" dirty="0" err="1" smtClean="0"/>
              <a:t>Lightner</a:t>
            </a:r>
            <a:r>
              <a:rPr lang="en-US" sz="2700" i="1" dirty="0" smtClean="0"/>
              <a:t>, came to her desk crying.  She was in tears and trembling because Donald </a:t>
            </a:r>
            <a:r>
              <a:rPr lang="en-US" sz="2700" i="1" dirty="0" err="1" smtClean="0"/>
              <a:t>LaRue</a:t>
            </a:r>
            <a:r>
              <a:rPr lang="en-US" sz="2700" i="1" dirty="0" smtClean="0"/>
              <a:t> had forcefully insisted that she pass a chip that she was sure had failed the test she was running.</a:t>
            </a:r>
          </a:p>
          <a:p>
            <a:pPr fontAlgn="auto">
              <a:lnSpc>
                <a:spcPct val="90000"/>
              </a:lnSpc>
              <a:spcAft>
                <a:spcPts val="0"/>
              </a:spcAft>
              <a:buFont typeface="Arial" pitchFamily="34" charset="0"/>
              <a:buChar char="•"/>
              <a:defRPr/>
            </a:pPr>
            <a:endParaRPr lang="en-US" sz="1050" i="1" dirty="0" smtClean="0"/>
          </a:p>
          <a:p>
            <a:pPr fontAlgn="auto">
              <a:lnSpc>
                <a:spcPct val="90000"/>
              </a:lnSpc>
              <a:spcAft>
                <a:spcPts val="0"/>
              </a:spcAft>
              <a:buFont typeface="Arial" pitchFamily="34" charset="0"/>
              <a:buChar char="•"/>
              <a:defRPr/>
            </a:pPr>
            <a:r>
              <a:rPr lang="en-US" sz="2700" i="1" dirty="0" err="1" smtClean="0"/>
              <a:t>Lightner</a:t>
            </a:r>
            <a:r>
              <a:rPr lang="en-US" sz="2700" i="1" dirty="0" smtClean="0"/>
              <a:t> ran the </a:t>
            </a:r>
            <a:r>
              <a:rPr lang="en-US" sz="2700" i="1" dirty="0" err="1" smtClean="0"/>
              <a:t>hermeticity</a:t>
            </a:r>
            <a:r>
              <a:rPr lang="en-US" sz="2700" i="1" dirty="0" smtClean="0"/>
              <a:t> test on the chips.  The chips are enclosed in a metal container, and one of the questions is whether the seal to that container leaks.  From her test, she is sure that the chip is a “leaker”—the seal is not airtight so that water and corrosion will seep in over time and damage the chip.  She has come to </a:t>
            </a:r>
            <a:r>
              <a:rPr lang="en-US" sz="2700" i="1" dirty="0" err="1" smtClean="0"/>
              <a:t>Goodearl</a:t>
            </a:r>
            <a:r>
              <a:rPr lang="en-US" sz="2700" i="1" dirty="0" smtClean="0"/>
              <a:t> for advice.  Should she do what </a:t>
            </a:r>
            <a:r>
              <a:rPr lang="en-US" sz="2700" i="1" dirty="0" err="1" smtClean="0"/>
              <a:t>LaRue</a:t>
            </a:r>
            <a:r>
              <a:rPr lang="en-US" sz="2700" i="1" dirty="0" smtClean="0"/>
              <a:t> wants and pass a chip she knows is a leaker?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6000" b="1" smtClean="0"/>
              <a:t>Dialogue Point</a:t>
            </a:r>
            <a:r>
              <a:rPr lang="en-US" smtClean="0"/>
              <a:t> </a:t>
            </a:r>
          </a:p>
        </p:txBody>
      </p:sp>
      <p:sp>
        <p:nvSpPr>
          <p:cNvPr id="20483" name="Rectangle 3"/>
          <p:cNvSpPr>
            <a:spLocks noGrp="1" noChangeArrowheads="1"/>
          </p:cNvSpPr>
          <p:nvPr>
            <p:ph idx="1"/>
          </p:nvPr>
        </p:nvSpPr>
        <p:spPr>
          <a:xfrm>
            <a:off x="0" y="1600200"/>
            <a:ext cx="9144000" cy="5257800"/>
          </a:xfrm>
        </p:spPr>
        <p:txBody>
          <a:bodyPr/>
          <a:lstStyle/>
          <a:p>
            <a:pPr>
              <a:lnSpc>
                <a:spcPct val="80000"/>
              </a:lnSpc>
            </a:pPr>
            <a:r>
              <a:rPr lang="en-US" sz="2800" dirty="0" smtClean="0"/>
              <a:t>Construct a dialogue that acts out </a:t>
            </a:r>
            <a:r>
              <a:rPr lang="en-US" sz="2800" dirty="0" err="1" smtClean="0"/>
              <a:t>Goodearl’s</a:t>
            </a:r>
            <a:r>
              <a:rPr lang="en-US" sz="2800" dirty="0" smtClean="0"/>
              <a:t> response to her knowledge that </a:t>
            </a:r>
            <a:r>
              <a:rPr lang="en-US" sz="2800" dirty="0" err="1" smtClean="0"/>
              <a:t>LaRue</a:t>
            </a:r>
            <a:r>
              <a:rPr lang="en-US" sz="2800" dirty="0" smtClean="0"/>
              <a:t> is regularly skipping tests</a:t>
            </a:r>
          </a:p>
          <a:p>
            <a:pPr>
              <a:lnSpc>
                <a:spcPct val="80000"/>
              </a:lnSpc>
            </a:pPr>
            <a:r>
              <a:rPr lang="en-US" sz="2800" dirty="0" smtClean="0"/>
              <a:t>Address these </a:t>
            </a:r>
            <a:r>
              <a:rPr lang="en-US" sz="2800" dirty="0" smtClean="0"/>
              <a:t>issues </a:t>
            </a:r>
            <a:r>
              <a:rPr lang="en-US" sz="2800" dirty="0" smtClean="0"/>
              <a:t>in your dialogue:</a:t>
            </a:r>
          </a:p>
          <a:p>
            <a:pPr lvl="1">
              <a:lnSpc>
                <a:spcPct val="80000"/>
              </a:lnSpc>
            </a:pPr>
            <a:r>
              <a:rPr lang="en-US" sz="2500" dirty="0" smtClean="0"/>
              <a:t>Should </a:t>
            </a:r>
            <a:r>
              <a:rPr lang="en-US" sz="2500" dirty="0" err="1" smtClean="0"/>
              <a:t>Goodearl</a:t>
            </a:r>
            <a:r>
              <a:rPr lang="en-US" sz="2500" dirty="0" smtClean="0"/>
              <a:t> first talk directly to </a:t>
            </a:r>
            <a:r>
              <a:rPr lang="en-US" sz="2500" dirty="0" err="1" smtClean="0"/>
              <a:t>LaRue</a:t>
            </a:r>
            <a:r>
              <a:rPr lang="en-US" sz="2500" dirty="0" smtClean="0"/>
              <a:t>?  What if he responds defensively?</a:t>
            </a:r>
          </a:p>
          <a:p>
            <a:pPr lvl="1">
              <a:lnSpc>
                <a:spcPct val="80000"/>
              </a:lnSpc>
            </a:pPr>
            <a:r>
              <a:rPr lang="en-US" sz="2500" dirty="0" smtClean="0"/>
              <a:t>Should </a:t>
            </a:r>
            <a:r>
              <a:rPr lang="en-US" sz="2500" dirty="0" err="1" smtClean="0"/>
              <a:t>Goodearl</a:t>
            </a:r>
            <a:r>
              <a:rPr lang="en-US" sz="2500" dirty="0" smtClean="0"/>
              <a:t> go over </a:t>
            </a:r>
            <a:r>
              <a:rPr lang="en-US" sz="2500" dirty="0" err="1" smtClean="0"/>
              <a:t>LaRue’s</a:t>
            </a:r>
            <a:r>
              <a:rPr lang="en-US" sz="2500" dirty="0" smtClean="0"/>
              <a:t> head and discuss his skipping the tests with one of his supervisors?  To whom should she go?  How could she prepare for possible retaliation by </a:t>
            </a:r>
            <a:r>
              <a:rPr lang="en-US" sz="2500" dirty="0" err="1" smtClean="0"/>
              <a:t>LaRue</a:t>
            </a:r>
            <a:r>
              <a:rPr lang="en-US" sz="2500" dirty="0" smtClean="0"/>
              <a:t>?  What should she know before doing this? </a:t>
            </a:r>
          </a:p>
          <a:p>
            <a:pPr lvl="1">
              <a:lnSpc>
                <a:spcPct val="80000"/>
              </a:lnSpc>
            </a:pPr>
            <a:r>
              <a:rPr lang="en-US" sz="2500" dirty="0" smtClean="0"/>
              <a:t>If </a:t>
            </a:r>
            <a:r>
              <a:rPr lang="en-US" sz="2500" dirty="0" err="1" smtClean="0"/>
              <a:t>LaRue</a:t>
            </a:r>
            <a:r>
              <a:rPr lang="en-US" sz="2500" dirty="0" smtClean="0"/>
              <a:t> or another </a:t>
            </a:r>
            <a:r>
              <a:rPr lang="en-US" sz="2500" dirty="0" smtClean="0"/>
              <a:t>supervisor should </a:t>
            </a:r>
            <a:r>
              <a:rPr lang="en-US" sz="2500" dirty="0" smtClean="0"/>
              <a:t>fail to respond to the test skipping, should </a:t>
            </a:r>
            <a:r>
              <a:rPr lang="en-US" sz="2500" dirty="0" err="1" smtClean="0"/>
              <a:t>Goodearl</a:t>
            </a:r>
            <a:r>
              <a:rPr lang="en-US" sz="2500" dirty="0" smtClean="0"/>
              <a:t> continue responsible dissent or drop the issue (=</a:t>
            </a:r>
            <a:r>
              <a:rPr lang="en-US" sz="2500" dirty="0" err="1" smtClean="0"/>
              <a:t>nolo</a:t>
            </a:r>
            <a:r>
              <a:rPr lang="en-US" sz="2500" dirty="0" smtClean="0"/>
              <a:t> </a:t>
            </a:r>
            <a:r>
              <a:rPr lang="en-US" sz="2500" dirty="0" err="1" smtClean="0"/>
              <a:t>contendere</a:t>
            </a:r>
            <a:r>
              <a:rPr lang="en-US" sz="2500" dirty="0" smtClean="0"/>
              <a:t>)</a:t>
            </a:r>
          </a:p>
          <a:p>
            <a:pPr lvl="1">
              <a:lnSpc>
                <a:spcPct val="80000"/>
              </a:lnSpc>
            </a:pPr>
            <a:r>
              <a:rPr lang="en-US" sz="2500" dirty="0" smtClean="0"/>
              <a:t>Could </a:t>
            </a:r>
            <a:r>
              <a:rPr lang="en-US" sz="2500" dirty="0" err="1" smtClean="0"/>
              <a:t>Goodearl</a:t>
            </a:r>
            <a:r>
              <a:rPr lang="en-US" sz="2500" dirty="0" smtClean="0"/>
              <a:t> </a:t>
            </a:r>
            <a:r>
              <a:rPr lang="en-US" sz="2500" dirty="0" smtClean="0"/>
              <a:t>not contend the </a:t>
            </a:r>
            <a:r>
              <a:rPr lang="en-US" sz="2500" dirty="0" smtClean="0"/>
              <a:t>issue but distance herself</a:t>
            </a:r>
            <a:r>
              <a:rPr lang="en-US" sz="2500" dirty="0" smtClean="0"/>
              <a:t>?  </a:t>
            </a:r>
            <a:r>
              <a:rPr lang="en-US" sz="2500" dirty="0" smtClean="0"/>
              <a:t>(What if Hughes has no DPO procedure?)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274638"/>
            <a:ext cx="8229600" cy="715962"/>
          </a:xfrm>
        </p:spPr>
        <p:txBody>
          <a:bodyPr rtlCol="0">
            <a:normAutofit fontScale="90000"/>
          </a:bodyPr>
          <a:lstStyle/>
          <a:p>
            <a:pPr fontAlgn="auto">
              <a:spcAft>
                <a:spcPts val="0"/>
              </a:spcAft>
              <a:defRPr/>
            </a:pPr>
            <a:r>
              <a:rPr lang="en-US" sz="4000" b="1" dirty="0" smtClean="0"/>
              <a:t>Scenario #4: Pushing Responsible Dissent Further</a:t>
            </a:r>
          </a:p>
        </p:txBody>
      </p:sp>
      <p:sp>
        <p:nvSpPr>
          <p:cNvPr id="23555" name="Rectangle 3"/>
          <p:cNvSpPr>
            <a:spLocks noGrp="1" noChangeArrowheads="1"/>
          </p:cNvSpPr>
          <p:nvPr>
            <p:ph idx="1"/>
          </p:nvPr>
        </p:nvSpPr>
        <p:spPr>
          <a:xfrm>
            <a:off x="457200" y="1371600"/>
            <a:ext cx="8229600" cy="5486400"/>
          </a:xfrm>
        </p:spPr>
        <p:txBody>
          <a:bodyPr/>
          <a:lstStyle/>
          <a:p>
            <a:pPr>
              <a:lnSpc>
                <a:spcPct val="90000"/>
              </a:lnSpc>
            </a:pPr>
            <a:r>
              <a:rPr lang="en-US" sz="2700" i="1" dirty="0" smtClean="0"/>
              <a:t>Ruth Ibarra (from Quality Assurance) has seen Shirley </a:t>
            </a:r>
            <a:r>
              <a:rPr lang="en-US" sz="2700" i="1" dirty="0" err="1" smtClean="0"/>
              <a:t>Reddick</a:t>
            </a:r>
            <a:r>
              <a:rPr lang="en-US" sz="2700" i="1" dirty="0" smtClean="0"/>
              <a:t> resealing chips without the authorization stamp.  Ibarra has asked </a:t>
            </a:r>
            <a:r>
              <a:rPr lang="en-US" sz="2700" i="1" dirty="0" err="1" smtClean="0"/>
              <a:t>Goodearl</a:t>
            </a:r>
            <a:r>
              <a:rPr lang="en-US" sz="2700" i="1" dirty="0" smtClean="0"/>
              <a:t> to find out what’s going on.  When </a:t>
            </a:r>
            <a:r>
              <a:rPr lang="en-US" sz="2700" i="1" dirty="0" err="1" smtClean="0"/>
              <a:t>Goodearl</a:t>
            </a:r>
            <a:r>
              <a:rPr lang="en-US" sz="2700" i="1" dirty="0" smtClean="0"/>
              <a:t> asks </a:t>
            </a:r>
            <a:r>
              <a:rPr lang="en-US" sz="2700" i="1" dirty="0" err="1" smtClean="0"/>
              <a:t>LaRue</a:t>
            </a:r>
            <a:r>
              <a:rPr lang="en-US" sz="2700" i="1" dirty="0" smtClean="0"/>
              <a:t>, he replies, “None of your damn business.”  Shortly after this, </a:t>
            </a:r>
            <a:r>
              <a:rPr lang="en-US" sz="2700" i="1" dirty="0" err="1" smtClean="0"/>
              <a:t>Gooderal</a:t>
            </a:r>
            <a:r>
              <a:rPr lang="en-US" sz="2700" i="1" dirty="0" smtClean="0"/>
              <a:t> receives a phone call from Jim Temple, one of her superiors, telling her to come to his office.  Temple informs </a:t>
            </a:r>
            <a:r>
              <a:rPr lang="en-US" sz="2700" i="1" dirty="0" err="1" smtClean="0"/>
              <a:t>Goodearl</a:t>
            </a:r>
            <a:r>
              <a:rPr lang="en-US" sz="2700" i="1" dirty="0" smtClean="0"/>
              <a:t> in no uncertain terms that she needs to back down.  “You are doing it again.  You are not part of the team, running to Quality with every little problem.” When </a:t>
            </a:r>
            <a:r>
              <a:rPr lang="en-US" sz="2700" i="1" dirty="0" err="1" smtClean="0"/>
              <a:t>Goodearl</a:t>
            </a:r>
            <a:r>
              <a:rPr lang="en-US" sz="2700" i="1" dirty="0" smtClean="0"/>
              <a:t> insisted she did not “run to Quality” but Quality came to her, Temple replies, “Shape up and be part of the team if you want your job.”</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6000" b="1" smtClean="0"/>
              <a:t>Dialogue Point</a:t>
            </a:r>
            <a:r>
              <a:rPr lang="en-US" smtClean="0"/>
              <a:t> </a:t>
            </a:r>
          </a:p>
        </p:txBody>
      </p:sp>
      <p:sp>
        <p:nvSpPr>
          <p:cNvPr id="22531" name="Rectangle 3"/>
          <p:cNvSpPr>
            <a:spLocks noGrp="1" noChangeArrowheads="1"/>
          </p:cNvSpPr>
          <p:nvPr>
            <p:ph idx="1"/>
          </p:nvPr>
        </p:nvSpPr>
        <p:spPr>
          <a:xfrm>
            <a:off x="457200" y="1600200"/>
            <a:ext cx="8229600" cy="4800600"/>
          </a:xfrm>
        </p:spPr>
        <p:txBody>
          <a:bodyPr/>
          <a:lstStyle/>
          <a:p>
            <a:pPr>
              <a:lnSpc>
                <a:spcPct val="90000"/>
              </a:lnSpc>
            </a:pPr>
            <a:r>
              <a:rPr lang="en-US" dirty="0" smtClean="0"/>
              <a:t>Construct a dialogue in which </a:t>
            </a:r>
            <a:r>
              <a:rPr lang="en-US" dirty="0" err="1" smtClean="0"/>
              <a:t>Gooderal</a:t>
            </a:r>
            <a:r>
              <a:rPr lang="en-US" dirty="0" smtClean="0"/>
              <a:t> responds to this latest test skipping issue</a:t>
            </a:r>
          </a:p>
          <a:p>
            <a:pPr>
              <a:lnSpc>
                <a:spcPct val="90000"/>
              </a:lnSpc>
            </a:pPr>
            <a:r>
              <a:rPr lang="en-US" dirty="0" smtClean="0"/>
              <a:t>Consider </a:t>
            </a:r>
            <a:r>
              <a:rPr lang="en-US" dirty="0" smtClean="0"/>
              <a:t>these issues in constructing your dialogue:</a:t>
            </a:r>
          </a:p>
          <a:p>
            <a:pPr lvl="1">
              <a:lnSpc>
                <a:spcPct val="90000"/>
              </a:lnSpc>
            </a:pPr>
            <a:r>
              <a:rPr lang="en-US" dirty="0" err="1" smtClean="0"/>
              <a:t>Goodearl</a:t>
            </a:r>
            <a:r>
              <a:rPr lang="en-US" dirty="0" smtClean="0"/>
              <a:t> </a:t>
            </a:r>
            <a:r>
              <a:rPr lang="en-US" dirty="0" smtClean="0"/>
              <a:t>had </a:t>
            </a:r>
            <a:r>
              <a:rPr lang="en-US" dirty="0" smtClean="0"/>
              <a:t>already confronted </a:t>
            </a:r>
            <a:r>
              <a:rPr lang="en-US" dirty="0" err="1" smtClean="0"/>
              <a:t>LaRue</a:t>
            </a:r>
            <a:r>
              <a:rPr lang="en-US" dirty="0" smtClean="0"/>
              <a:t> about test skipping </a:t>
            </a:r>
            <a:r>
              <a:rPr lang="en-US" dirty="0" smtClean="0"/>
              <a:t>when Lisa </a:t>
            </a:r>
            <a:r>
              <a:rPr lang="en-US" dirty="0" err="1" smtClean="0"/>
              <a:t>Lightner</a:t>
            </a:r>
            <a:r>
              <a:rPr lang="en-US" dirty="0" smtClean="0"/>
              <a:t> came to </a:t>
            </a:r>
            <a:r>
              <a:rPr lang="en-US" dirty="0" smtClean="0"/>
              <a:t>her.  After failing to get results, she had </a:t>
            </a:r>
            <a:r>
              <a:rPr lang="en-US" dirty="0" smtClean="0"/>
              <a:t>decided to drop the issue</a:t>
            </a:r>
          </a:p>
          <a:p>
            <a:pPr lvl="1">
              <a:lnSpc>
                <a:spcPct val="90000"/>
              </a:lnSpc>
            </a:pPr>
            <a:r>
              <a:rPr lang="en-US" dirty="0" smtClean="0"/>
              <a:t>How should </a:t>
            </a:r>
            <a:r>
              <a:rPr lang="en-US" dirty="0" err="1" smtClean="0"/>
              <a:t>Goodearl</a:t>
            </a:r>
            <a:r>
              <a:rPr lang="en-US" dirty="0" smtClean="0"/>
              <a:t> way to Temple?</a:t>
            </a:r>
            <a:endParaRPr lang="en-US" sz="3200" dirty="0" smtClean="0"/>
          </a:p>
          <a:p>
            <a:pPr lvl="1">
              <a:lnSpc>
                <a:spcPct val="90000"/>
              </a:lnSpc>
            </a:pPr>
            <a:r>
              <a:rPr lang="en-US" dirty="0" smtClean="0"/>
              <a:t>Should continue pushing responsible dissent or give way to Temple’s threats?</a:t>
            </a:r>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5: Responding to Harassment</a:t>
            </a:r>
            <a:endParaRPr lang="en-US" dirty="0"/>
          </a:p>
        </p:txBody>
      </p:sp>
      <p:sp>
        <p:nvSpPr>
          <p:cNvPr id="3" name="Content Placeholder 2"/>
          <p:cNvSpPr>
            <a:spLocks noGrp="1"/>
          </p:cNvSpPr>
          <p:nvPr>
            <p:ph idx="1"/>
          </p:nvPr>
        </p:nvSpPr>
        <p:spPr>
          <a:xfrm>
            <a:off x="457200" y="1600200"/>
            <a:ext cx="8229600" cy="4953000"/>
          </a:xfrm>
        </p:spPr>
        <p:txBody>
          <a:bodyPr/>
          <a:lstStyle/>
          <a:p>
            <a:r>
              <a:rPr lang="en-US" sz="2800" dirty="0" smtClean="0"/>
              <a:t>After her conversation with Temple, </a:t>
            </a:r>
            <a:r>
              <a:rPr lang="en-US" sz="2800" dirty="0" err="1" smtClean="0"/>
              <a:t>Goodearl</a:t>
            </a:r>
            <a:r>
              <a:rPr lang="en-US" sz="2800" dirty="0" smtClean="0"/>
              <a:t> goes to the Personnel Department to inquire into filing a harassment complaint against her supervisors at Hughes</a:t>
            </a:r>
          </a:p>
          <a:p>
            <a:r>
              <a:rPr lang="en-US" sz="2800" dirty="0" smtClean="0"/>
              <a:t>After her discussion she sees the personnel official leave his office and </a:t>
            </a:r>
            <a:r>
              <a:rPr lang="en-US" sz="2800" dirty="0" smtClean="0"/>
              <a:t>turn toward Frank Saia’s office, </a:t>
            </a:r>
            <a:r>
              <a:rPr lang="en-US" sz="2800" dirty="0" smtClean="0"/>
              <a:t>one of </a:t>
            </a:r>
            <a:r>
              <a:rPr lang="en-US" sz="2800" dirty="0" err="1" smtClean="0"/>
              <a:t>Goodearl’s</a:t>
            </a:r>
            <a:r>
              <a:rPr lang="en-US" sz="2800" dirty="0" smtClean="0"/>
              <a:t> supervisors.</a:t>
            </a:r>
          </a:p>
          <a:p>
            <a:r>
              <a:rPr lang="en-US" sz="2800" dirty="0" err="1" smtClean="0"/>
              <a:t>Goodearl</a:t>
            </a:r>
            <a:r>
              <a:rPr lang="en-US" sz="2800" dirty="0" smtClean="0"/>
              <a:t> is then called </a:t>
            </a:r>
            <a:r>
              <a:rPr lang="en-US" sz="2800" dirty="0" smtClean="0"/>
              <a:t>to Saia’s </a:t>
            </a:r>
            <a:r>
              <a:rPr lang="en-US" sz="2800" dirty="0" smtClean="0"/>
              <a:t>office.  An </a:t>
            </a:r>
            <a:r>
              <a:rPr lang="en-US" sz="2800" dirty="0" smtClean="0"/>
              <a:t>angry Saia throws his glasses at her and threatens to fire her if she </a:t>
            </a:r>
            <a:r>
              <a:rPr lang="en-US" sz="2800" dirty="0" smtClean="0"/>
              <a:t>persists.  He also asks her where she gets off filing a harassment charge against him.</a:t>
            </a:r>
            <a:endParaRPr lang="en-US" sz="2800"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6000" b="1" smtClean="0"/>
              <a:t>Dialogue Point</a:t>
            </a:r>
            <a:r>
              <a:rPr lang="en-US" smtClean="0"/>
              <a:t> </a:t>
            </a:r>
          </a:p>
        </p:txBody>
      </p:sp>
      <p:sp>
        <p:nvSpPr>
          <p:cNvPr id="24579" name="Rectangle 3"/>
          <p:cNvSpPr>
            <a:spLocks noGrp="1" noChangeArrowheads="1"/>
          </p:cNvSpPr>
          <p:nvPr>
            <p:ph idx="1"/>
          </p:nvPr>
        </p:nvSpPr>
        <p:spPr>
          <a:xfrm>
            <a:off x="457200" y="1600200"/>
            <a:ext cx="8229600" cy="5029200"/>
          </a:xfrm>
        </p:spPr>
        <p:txBody>
          <a:bodyPr/>
          <a:lstStyle/>
          <a:p>
            <a:pPr>
              <a:lnSpc>
                <a:spcPct val="90000"/>
              </a:lnSpc>
            </a:pPr>
            <a:r>
              <a:rPr lang="en-US" sz="2800" dirty="0" smtClean="0"/>
              <a:t>Construct a dialogue in which </a:t>
            </a:r>
            <a:r>
              <a:rPr lang="en-US" sz="2800" dirty="0" err="1" smtClean="0"/>
              <a:t>Gooderal</a:t>
            </a:r>
            <a:r>
              <a:rPr lang="en-US" sz="2800" dirty="0" smtClean="0"/>
              <a:t> reacts to Saia both during Saia’s outburst and after it.</a:t>
            </a:r>
          </a:p>
          <a:p>
            <a:pPr>
              <a:lnSpc>
                <a:spcPct val="90000"/>
              </a:lnSpc>
            </a:pPr>
            <a:r>
              <a:rPr lang="en-US" sz="2800" dirty="0" smtClean="0"/>
              <a:t>Consider the following issues in constructing your dialogue:</a:t>
            </a:r>
          </a:p>
          <a:p>
            <a:pPr lvl="1">
              <a:lnSpc>
                <a:spcPct val="90000"/>
              </a:lnSpc>
            </a:pPr>
            <a:r>
              <a:rPr lang="en-US" sz="2400" dirty="0" smtClean="0"/>
              <a:t>Is Saia harassing </a:t>
            </a:r>
            <a:r>
              <a:rPr lang="en-US" sz="2400" dirty="0" err="1" smtClean="0"/>
              <a:t>Gooderal</a:t>
            </a:r>
            <a:r>
              <a:rPr lang="en-US" sz="2400" dirty="0" smtClean="0"/>
              <a:t>?  (How do we define “harassing” in this context?)</a:t>
            </a:r>
          </a:p>
          <a:p>
            <a:pPr lvl="1">
              <a:lnSpc>
                <a:spcPct val="90000"/>
              </a:lnSpc>
            </a:pPr>
            <a:r>
              <a:rPr lang="en-US" sz="2400" dirty="0" smtClean="0"/>
              <a:t>How should </a:t>
            </a:r>
            <a:r>
              <a:rPr lang="en-US" sz="2400" dirty="0" err="1" smtClean="0"/>
              <a:t>Goodearl</a:t>
            </a:r>
            <a:r>
              <a:rPr lang="en-US" sz="2400" dirty="0" smtClean="0"/>
              <a:t> respond given that Saia’s latest outburst was caused by the personnel official reporting to him the confidential meeting he had with </a:t>
            </a:r>
            <a:r>
              <a:rPr lang="en-US" sz="2400" dirty="0" err="1" smtClean="0"/>
              <a:t>Goodearl</a:t>
            </a:r>
            <a:r>
              <a:rPr lang="en-US" sz="2400" dirty="0" smtClean="0"/>
              <a:t>?</a:t>
            </a:r>
          </a:p>
          <a:p>
            <a:pPr lvl="1">
              <a:lnSpc>
                <a:spcPct val="90000"/>
              </a:lnSpc>
            </a:pPr>
            <a:r>
              <a:rPr lang="en-US" sz="2400" dirty="0" smtClean="0"/>
              <a:t>What are </a:t>
            </a:r>
            <a:r>
              <a:rPr lang="en-US" sz="2400" dirty="0" err="1" smtClean="0"/>
              <a:t>Goodearl’s</a:t>
            </a:r>
            <a:r>
              <a:rPr lang="en-US" sz="2400" dirty="0" smtClean="0"/>
              <a:t> options at this point?  Are any of the strategies for responsible dissent we have studied so far relevant or of use?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74638"/>
            <a:ext cx="8229600" cy="868362"/>
          </a:xfrm>
        </p:spPr>
        <p:txBody>
          <a:bodyPr/>
          <a:lstStyle/>
          <a:p>
            <a:r>
              <a:rPr lang="en-US" sz="3200" b="1" smtClean="0"/>
              <a:t>Scenario #6: Documenting for Whistle Blowing</a:t>
            </a:r>
          </a:p>
        </p:txBody>
      </p:sp>
      <p:sp>
        <p:nvSpPr>
          <p:cNvPr id="25603" name="Rectangle 3"/>
          <p:cNvSpPr>
            <a:spLocks noGrp="1" noChangeArrowheads="1"/>
          </p:cNvSpPr>
          <p:nvPr>
            <p:ph idx="1"/>
          </p:nvPr>
        </p:nvSpPr>
        <p:spPr>
          <a:xfrm>
            <a:off x="0" y="1295400"/>
            <a:ext cx="8915400" cy="5562600"/>
          </a:xfrm>
        </p:spPr>
        <p:txBody>
          <a:bodyPr/>
          <a:lstStyle/>
          <a:p>
            <a:pPr>
              <a:lnSpc>
                <a:spcPct val="80000"/>
              </a:lnSpc>
            </a:pPr>
            <a:r>
              <a:rPr lang="en-US" sz="2200" i="1" smtClean="0"/>
              <a:t>Margaret Gooderal and Ruth Ibarra have made several attempts to get their supervisors to respond to the problem of skipping the environmental tests.  The general response has been to shoot the messenger rather than respond to the message.  Both Gooderal and Ibarra have been branded trouble makers and told to mind their own business.  They have been threatened with dismissal if they persist.  </a:t>
            </a:r>
          </a:p>
          <a:p>
            <a:pPr>
              <a:lnSpc>
                <a:spcPct val="80000"/>
              </a:lnSpc>
            </a:pPr>
            <a:endParaRPr lang="en-US" sz="900" i="1" smtClean="0"/>
          </a:p>
          <a:p>
            <a:pPr>
              <a:lnSpc>
                <a:spcPct val="80000"/>
              </a:lnSpc>
            </a:pPr>
            <a:r>
              <a:rPr lang="en-US" sz="2200" i="1" smtClean="0"/>
              <a:t>So they have decided to blow the whistle, having exhausted all the other options.  They initiated contact with officials in the U.S. government’s Office of the Inspector General.  These officials are interested but have told Gooderal and Ibarra that they need to document their case.</a:t>
            </a:r>
          </a:p>
          <a:p>
            <a:pPr>
              <a:lnSpc>
                <a:spcPct val="80000"/>
              </a:lnSpc>
            </a:pPr>
            <a:endParaRPr lang="en-US" sz="900" i="1" smtClean="0"/>
          </a:p>
          <a:p>
            <a:pPr>
              <a:lnSpc>
                <a:spcPct val="80000"/>
              </a:lnSpc>
            </a:pPr>
            <a:r>
              <a:rPr lang="en-US" sz="2200" i="1" smtClean="0"/>
              <a:t>One day they find two hybrids (chips that combine two different kinds of semiconductor devices on a common substrate) on LaRue’s desk.  These chips which are destined for an air-to-air missile have failed the leak test. It is obvious that LaRue plans on passing them without further testing during the evening shift after Gooderal has gone home.  Gooderal and Ibarra discuss whether this presents a good opportunity to document their case for the Office of the Inspector General.</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z="6000" b="1" smtClean="0"/>
              <a:t>Dialogue Point</a:t>
            </a:r>
            <a:r>
              <a:rPr lang="en-US" smtClean="0"/>
              <a:t> </a:t>
            </a:r>
          </a:p>
        </p:txBody>
      </p:sp>
      <p:sp>
        <p:nvSpPr>
          <p:cNvPr id="26627" name="Rectangle 3"/>
          <p:cNvSpPr>
            <a:spLocks noGrp="1" noChangeArrowheads="1"/>
          </p:cNvSpPr>
          <p:nvPr>
            <p:ph idx="1"/>
          </p:nvPr>
        </p:nvSpPr>
        <p:spPr>
          <a:xfrm>
            <a:off x="457200" y="1600200"/>
            <a:ext cx="8229600" cy="5029200"/>
          </a:xfrm>
        </p:spPr>
        <p:txBody>
          <a:bodyPr/>
          <a:lstStyle/>
          <a:p>
            <a:pPr>
              <a:lnSpc>
                <a:spcPct val="80000"/>
              </a:lnSpc>
            </a:pPr>
            <a:r>
              <a:rPr lang="en-US" sz="2800" dirty="0" smtClean="0"/>
              <a:t>Construct an imaginary conversation between </a:t>
            </a:r>
            <a:r>
              <a:rPr lang="en-US" sz="2800" dirty="0" err="1" smtClean="0"/>
              <a:t>Gooderal</a:t>
            </a:r>
            <a:r>
              <a:rPr lang="en-US" sz="2800" dirty="0" smtClean="0"/>
              <a:t> and Ibarra where they discuss different strategies for documenting their concerns to the Office of the Inspector General?</a:t>
            </a:r>
          </a:p>
          <a:p>
            <a:pPr>
              <a:lnSpc>
                <a:spcPct val="80000"/>
              </a:lnSpc>
            </a:pPr>
            <a:r>
              <a:rPr lang="en-US" sz="2800" dirty="0" smtClean="0"/>
              <a:t>Have them consider the following:</a:t>
            </a:r>
          </a:p>
          <a:p>
            <a:pPr lvl="1">
              <a:lnSpc>
                <a:spcPct val="80000"/>
              </a:lnSpc>
            </a:pPr>
            <a:r>
              <a:rPr lang="en-US" dirty="0" smtClean="0"/>
              <a:t>By looking for documented evidence against their employer, have </a:t>
            </a:r>
            <a:r>
              <a:rPr lang="en-US" dirty="0" err="1" smtClean="0"/>
              <a:t>Gooderal</a:t>
            </a:r>
            <a:r>
              <a:rPr lang="en-US" dirty="0" smtClean="0"/>
              <a:t> and Ibarra violated their duties of trust and confidentiality?</a:t>
            </a:r>
          </a:p>
          <a:p>
            <a:pPr lvl="1">
              <a:lnSpc>
                <a:spcPct val="80000"/>
              </a:lnSpc>
            </a:pPr>
            <a:r>
              <a:rPr lang="en-US" dirty="0" smtClean="0"/>
              <a:t>Some argue that before blowing the whistle, an employee should exhaust internal channels.  Have </a:t>
            </a:r>
            <a:r>
              <a:rPr lang="en-US" dirty="0" err="1" smtClean="0"/>
              <a:t>Gooderal</a:t>
            </a:r>
            <a:r>
              <a:rPr lang="en-US" dirty="0" smtClean="0"/>
              <a:t> and Ibarra discuss whether they can do anything more inside Hughes before taking evidence outside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457200" y="277813"/>
            <a:ext cx="8229600" cy="865187"/>
          </a:xfrm>
        </p:spPr>
        <p:txBody>
          <a:bodyPr/>
          <a:lstStyle/>
          <a:p>
            <a:r>
              <a:rPr lang="en-US" smtClean="0"/>
              <a:t>Social Technical System</a:t>
            </a:r>
          </a:p>
        </p:txBody>
      </p:sp>
      <p:graphicFrame>
        <p:nvGraphicFramePr>
          <p:cNvPr id="26663" name="Group 39"/>
          <p:cNvGraphicFramePr>
            <a:graphicFrameLocks noGrp="1"/>
          </p:cNvGraphicFramePr>
          <p:nvPr>
            <p:ph type="tbl" idx="1"/>
          </p:nvPr>
        </p:nvGraphicFramePr>
        <p:xfrm>
          <a:off x="152400" y="1600200"/>
          <a:ext cx="8839200" cy="5160899"/>
        </p:xfrm>
        <a:graphic>
          <a:graphicData uri="http://schemas.openxmlformats.org/drawingml/2006/table">
            <a:tbl>
              <a:tblPr/>
              <a:tblGrid>
                <a:gridCol w="1295400"/>
                <a:gridCol w="1230313"/>
                <a:gridCol w="1263650"/>
                <a:gridCol w="1260475"/>
                <a:gridCol w="1263650"/>
                <a:gridCol w="1262062"/>
                <a:gridCol w="1263650"/>
              </a:tblGrid>
              <a:tr h="930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1" i="0" u="none" strike="noStrike" cap="none" normalizeH="0" baseline="0" dirty="0" smtClean="0">
                        <a:ln>
                          <a:noFill/>
                        </a:ln>
                        <a:solidFill>
                          <a:schemeClr val="tx1"/>
                        </a:solidFill>
                        <a:effectLst>
                          <a:outerShdw blurRad="38100" dist="38100" dir="2700000" algn="tl">
                            <a:srgbClr val="FFFFFF"/>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Hardware &amp; Software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smtClean="0">
                          <a:ln>
                            <a:noFill/>
                          </a:ln>
                          <a:solidFill>
                            <a:schemeClr val="tx1"/>
                          </a:solidFill>
                          <a:effectLst/>
                          <a:latin typeface="Tahoma" charset="0"/>
                        </a:rPr>
                        <a:t>Physical Surround-ings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People, Roles, CIDS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tx1"/>
                          </a:solidFill>
                          <a:effectLst/>
                          <a:latin typeface="Tahoma" charset="0"/>
                        </a:rPr>
                        <a:t>Procedures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tx1"/>
                          </a:solidFill>
                          <a:effectLst/>
                          <a:latin typeface="Tahoma" charset="0"/>
                        </a:rPr>
                        <a:t>Laws &amp; Regulations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Data &amp; Data Structures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46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FFFFFF"/>
                            </a:outerShdw>
                          </a:effectLst>
                          <a:latin typeface="Tahoma" charset="0"/>
                        </a:rPr>
                        <a:t>Descrip-tion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Hybrid Chips (circuitry hermetically sealed in metal or ceramic packages in inert gas atmosphere)</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Analog to Digital Conversion</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Radar &amp; Missile Guidance Systems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Battle conditions under which chips might be used</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Conditions under which chips were </a:t>
                      </a:r>
                      <a:r>
                        <a:rPr kumimoji="0" lang="en-US" sz="1400" b="0" i="0" u="none" strike="noStrike" cap="none" normalizeH="0" baseline="0" dirty="0" err="1" smtClean="0">
                          <a:ln>
                            <a:noFill/>
                          </a:ln>
                          <a:solidFill>
                            <a:schemeClr val="tx1"/>
                          </a:solidFill>
                          <a:effectLst>
                            <a:outerShdw blurRad="38100" dist="38100" dir="2700000" algn="tl">
                              <a:srgbClr val="FFFFFF"/>
                            </a:outerShdw>
                          </a:effectLst>
                          <a:latin typeface="Tahoma" charset="0"/>
                        </a:rPr>
                        <a:t>manu-factured</a:t>
                      </a: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 and tested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Corporate Organizations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Hughes, US Dept of Defense and Military</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Hughes Mgt</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Ql Control</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The Girls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Individuals: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Saia</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LaRue</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Gooderal</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Ibarra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Gross leak test; Hot Chips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HR Confiden-tiality Procedures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Requirements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DPO Procedures (or lack 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Require-ments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WB Protection legislation</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Qui Tam lawsuit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Analogue to Digital Issues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7813"/>
            <a:ext cx="8229600" cy="865187"/>
          </a:xfrm>
        </p:spPr>
        <p:txBody>
          <a:bodyPr/>
          <a:lstStyle/>
          <a:p>
            <a:r>
              <a:rPr lang="en-US" smtClean="0"/>
              <a:t>Summary</a:t>
            </a:r>
          </a:p>
        </p:txBody>
      </p:sp>
      <p:sp>
        <p:nvSpPr>
          <p:cNvPr id="9219" name="Rectangle 3"/>
          <p:cNvSpPr>
            <a:spLocks noGrp="1" noChangeArrowheads="1"/>
          </p:cNvSpPr>
          <p:nvPr>
            <p:ph idx="1"/>
          </p:nvPr>
        </p:nvSpPr>
        <p:spPr>
          <a:xfrm>
            <a:off x="457200" y="1371600"/>
            <a:ext cx="8229600" cy="5257800"/>
          </a:xfrm>
        </p:spPr>
        <p:txBody>
          <a:bodyPr rtlCol="0">
            <a:normAutofit/>
          </a:bodyPr>
          <a:lstStyle/>
          <a:p>
            <a:pPr fontAlgn="auto">
              <a:lnSpc>
                <a:spcPct val="90000"/>
              </a:lnSpc>
              <a:spcAft>
                <a:spcPts val="0"/>
              </a:spcAft>
              <a:buFont typeface="Arial" pitchFamily="34" charset="0"/>
              <a:buChar char="•"/>
              <a:defRPr/>
            </a:pPr>
            <a:r>
              <a:rPr lang="en-US" sz="2400" dirty="0" smtClean="0"/>
              <a:t>Two Hughes employees</a:t>
            </a:r>
            <a:r>
              <a:rPr lang="en-US" sz="2400" dirty="0" smtClean="0">
                <a:effectLst>
                  <a:outerShdw blurRad="38100" dist="38100" dir="2700000" algn="tl">
                    <a:srgbClr val="000000">
                      <a:alpha val="43137"/>
                    </a:srgbClr>
                  </a:outerShdw>
                </a:effectLst>
              </a:rPr>
              <a:t>, </a:t>
            </a:r>
            <a:r>
              <a:rPr lang="en-US" sz="2400" b="1" dirty="0" err="1" smtClean="0">
                <a:effectLst>
                  <a:outerShdw blurRad="38100" dist="38100" dir="2700000" algn="tl">
                    <a:srgbClr val="000000">
                      <a:alpha val="43137"/>
                    </a:srgbClr>
                  </a:outerShdw>
                </a:effectLst>
              </a:rPr>
              <a:t>Goodearl</a:t>
            </a:r>
            <a:r>
              <a:rPr lang="en-US" sz="2400" dirty="0" smtClean="0">
                <a:effectLst>
                  <a:outerShdw blurRad="38100" dist="38100" dir="2700000" algn="tl">
                    <a:srgbClr val="000000">
                      <a:alpha val="43137"/>
                    </a:srgbClr>
                  </a:outerShdw>
                </a:effectLst>
              </a:rPr>
              <a:t> and </a:t>
            </a:r>
            <a:r>
              <a:rPr lang="en-US" sz="2400" b="1" dirty="0" smtClean="0">
                <a:effectLst>
                  <a:outerShdw blurRad="38100" dist="38100" dir="2700000" algn="tl">
                    <a:srgbClr val="000000">
                      <a:alpha val="43137"/>
                    </a:srgbClr>
                  </a:outerShdw>
                </a:effectLst>
              </a:rPr>
              <a:t>Ibarra</a:t>
            </a:r>
            <a:r>
              <a:rPr lang="en-US" sz="2400" dirty="0" smtClean="0"/>
              <a:t>, provided documented evidence of test skipping to the Office of the Inspector General of the U.S. Department of Defense</a:t>
            </a:r>
          </a:p>
          <a:p>
            <a:pPr fontAlgn="auto">
              <a:lnSpc>
                <a:spcPct val="90000"/>
              </a:lnSpc>
              <a:spcAft>
                <a:spcPts val="0"/>
              </a:spcAft>
              <a:buFont typeface="Arial" pitchFamily="34" charset="0"/>
              <a:buChar char="•"/>
              <a:defRPr/>
            </a:pPr>
            <a:endParaRPr lang="en-US" sz="2400" dirty="0" smtClean="0"/>
          </a:p>
          <a:p>
            <a:pPr fontAlgn="auto">
              <a:lnSpc>
                <a:spcPct val="90000"/>
              </a:lnSpc>
              <a:spcAft>
                <a:spcPts val="0"/>
              </a:spcAft>
              <a:buFont typeface="Arial" pitchFamily="34" charset="0"/>
              <a:buChar char="•"/>
              <a:defRPr/>
            </a:pPr>
            <a:r>
              <a:rPr lang="en-US" sz="2400" dirty="0" smtClean="0"/>
              <a:t>Both had their employment at Hughes terminated and brought a </a:t>
            </a:r>
            <a:r>
              <a:rPr lang="en-US" sz="2400" b="1" i="1" dirty="0" smtClean="0"/>
              <a:t>qui tam</a:t>
            </a:r>
            <a:r>
              <a:rPr lang="en-US" sz="2400" dirty="0" smtClean="0"/>
              <a:t> lawsuit against Hughes</a:t>
            </a:r>
          </a:p>
          <a:p>
            <a:pPr lvl="1" fontAlgn="auto">
              <a:lnSpc>
                <a:spcPct val="90000"/>
              </a:lnSpc>
              <a:spcAft>
                <a:spcPts val="0"/>
              </a:spcAft>
              <a:buFont typeface="Arial" pitchFamily="34" charset="0"/>
              <a:buChar char="•"/>
              <a:defRPr/>
            </a:pPr>
            <a:r>
              <a:rPr lang="en-US" sz="2000" dirty="0" smtClean="0"/>
              <a:t>Qui tam means “on behalf of”</a:t>
            </a:r>
          </a:p>
          <a:p>
            <a:pPr lvl="1" fontAlgn="auto">
              <a:lnSpc>
                <a:spcPct val="90000"/>
              </a:lnSpc>
              <a:spcAft>
                <a:spcPts val="0"/>
              </a:spcAft>
              <a:buFont typeface="Arial" pitchFamily="34" charset="0"/>
              <a:buChar char="•"/>
              <a:defRPr/>
            </a:pPr>
            <a:r>
              <a:rPr lang="en-US" sz="2000" dirty="0" smtClean="0"/>
              <a:t>Thus, </a:t>
            </a:r>
            <a:r>
              <a:rPr lang="en-US" sz="2000" dirty="0" err="1" smtClean="0"/>
              <a:t>Goodearl</a:t>
            </a:r>
            <a:r>
              <a:rPr lang="en-US" sz="2000" dirty="0" smtClean="0"/>
              <a:t> and Ibarra brought forth a suit against Hughes in order to promote vital interests of the U.S. government</a:t>
            </a:r>
          </a:p>
          <a:p>
            <a:pPr lvl="1" fontAlgn="auto">
              <a:lnSpc>
                <a:spcPct val="90000"/>
              </a:lnSpc>
              <a:spcAft>
                <a:spcPts val="0"/>
              </a:spcAft>
              <a:buFont typeface="Arial" pitchFamily="34" charset="0"/>
              <a:buChar char="•"/>
              <a:defRPr/>
            </a:pPr>
            <a:endParaRPr lang="en-US" sz="2000" dirty="0" smtClean="0"/>
          </a:p>
          <a:p>
            <a:pPr fontAlgn="auto">
              <a:lnSpc>
                <a:spcPct val="90000"/>
              </a:lnSpc>
              <a:spcAft>
                <a:spcPts val="0"/>
              </a:spcAft>
              <a:buFont typeface="Arial" pitchFamily="34" charset="0"/>
              <a:buChar char="•"/>
              <a:defRPr/>
            </a:pPr>
            <a:r>
              <a:rPr lang="en-US" sz="2400" dirty="0" smtClean="0"/>
              <a:t>Questions Assumptions: Did the U.S. Department of Defense interest set coincide with the interest sets of </a:t>
            </a:r>
            <a:r>
              <a:rPr lang="en-US" sz="2400" dirty="0" err="1" smtClean="0"/>
              <a:t>Goodearl</a:t>
            </a:r>
            <a:r>
              <a:rPr lang="en-US" sz="2400" dirty="0" smtClean="0"/>
              <a:t> and Ibarra?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Two Trials</a:t>
            </a:r>
            <a:endParaRPr lang="en-US" dirty="0"/>
          </a:p>
        </p:txBody>
      </p:sp>
      <p:sp>
        <p:nvSpPr>
          <p:cNvPr id="3" name="Content Placeholder 2"/>
          <p:cNvSpPr>
            <a:spLocks noGrp="1"/>
          </p:cNvSpPr>
          <p:nvPr>
            <p:ph idx="1"/>
          </p:nvPr>
        </p:nvSpPr>
        <p:spPr>
          <a:xfrm>
            <a:off x="457200" y="1066800"/>
            <a:ext cx="8229600" cy="5562600"/>
          </a:xfrm>
        </p:spPr>
        <p:txBody>
          <a:bodyPr/>
          <a:lstStyle/>
          <a:p>
            <a:pPr fontAlgn="auto">
              <a:lnSpc>
                <a:spcPct val="90000"/>
              </a:lnSpc>
              <a:spcAft>
                <a:spcPts val="0"/>
              </a:spcAft>
              <a:buFont typeface="Arial" pitchFamily="34" charset="0"/>
              <a:buChar char="•"/>
              <a:defRPr/>
            </a:pPr>
            <a:r>
              <a:rPr lang="en-US" sz="2400" dirty="0" smtClean="0"/>
              <a:t>1989, </a:t>
            </a:r>
            <a:r>
              <a:rPr lang="en-US" sz="2400" dirty="0" err="1" smtClean="0"/>
              <a:t>Goodearl</a:t>
            </a:r>
            <a:r>
              <a:rPr lang="en-US" sz="2400" dirty="0" smtClean="0"/>
              <a:t> initiated a wrongful discharge suit against Hughes</a:t>
            </a:r>
          </a:p>
          <a:p>
            <a:pPr fontAlgn="auto">
              <a:lnSpc>
                <a:spcPct val="90000"/>
              </a:lnSpc>
              <a:spcAft>
                <a:spcPts val="0"/>
              </a:spcAft>
              <a:buFont typeface="Arial" pitchFamily="34" charset="0"/>
              <a:buChar char="•"/>
              <a:defRPr/>
            </a:pPr>
            <a:r>
              <a:rPr lang="en-US" sz="2400" dirty="0" smtClean="0"/>
              <a:t>1990, she dropped this and initiated the </a:t>
            </a:r>
            <a:r>
              <a:rPr lang="en-US" sz="2400" b="1" dirty="0" smtClean="0"/>
              <a:t>qui tam </a:t>
            </a:r>
            <a:r>
              <a:rPr lang="en-US" sz="2400" dirty="0" smtClean="0"/>
              <a:t>lawsuit with Ibarra</a:t>
            </a:r>
          </a:p>
          <a:p>
            <a:pPr lvl="1" fontAlgn="auto">
              <a:lnSpc>
                <a:spcPct val="90000"/>
              </a:lnSpc>
              <a:spcAft>
                <a:spcPts val="0"/>
              </a:spcAft>
              <a:buFont typeface="Arial" pitchFamily="34" charset="0"/>
              <a:buChar char="•"/>
              <a:defRPr/>
            </a:pPr>
            <a:r>
              <a:rPr lang="en-US" sz="2400" dirty="0" smtClean="0"/>
              <a:t>“Hughes was defrauding the government in its microcircuit testing procedures” (from comoputingcases.org)</a:t>
            </a:r>
          </a:p>
          <a:p>
            <a:pPr fontAlgn="auto">
              <a:lnSpc>
                <a:spcPct val="90000"/>
              </a:lnSpc>
              <a:spcAft>
                <a:spcPts val="0"/>
              </a:spcAft>
              <a:buFont typeface="Arial" pitchFamily="34" charset="0"/>
              <a:buChar char="•"/>
              <a:defRPr/>
            </a:pPr>
            <a:r>
              <a:rPr lang="en-US" sz="2400" dirty="0" smtClean="0"/>
              <a:t>On June 15</a:t>
            </a:r>
            <a:r>
              <a:rPr lang="en-US" sz="2400" baseline="30000" dirty="0" smtClean="0"/>
              <a:t>th</a:t>
            </a:r>
            <a:r>
              <a:rPr lang="en-US" sz="2400" dirty="0" smtClean="0"/>
              <a:t>, 1992, Hughes was found guilty of conspiring to defraud the government </a:t>
            </a:r>
            <a:endParaRPr lang="en-US" sz="2000" dirty="0" smtClean="0"/>
          </a:p>
          <a:p>
            <a:pPr lvl="1" fontAlgn="auto">
              <a:lnSpc>
                <a:spcPct val="90000"/>
              </a:lnSpc>
              <a:spcAft>
                <a:spcPts val="0"/>
              </a:spcAft>
              <a:buFont typeface="Arial" pitchFamily="34" charset="0"/>
              <a:buChar char="•"/>
              <a:defRPr/>
            </a:pPr>
            <a:r>
              <a:rPr lang="en-US" sz="2400" dirty="0" err="1" smtClean="0"/>
              <a:t>LaRue</a:t>
            </a:r>
            <a:r>
              <a:rPr lang="en-US" sz="2400" dirty="0" smtClean="0"/>
              <a:t> was innocent due to </a:t>
            </a:r>
            <a:r>
              <a:rPr lang="en-US" sz="2400" dirty="0" smtClean="0"/>
              <a:t>the finding </a:t>
            </a:r>
            <a:r>
              <a:rPr lang="en-US" sz="2400" dirty="0" smtClean="0"/>
              <a:t>that he was pressured by Hughes</a:t>
            </a:r>
          </a:p>
          <a:p>
            <a:pPr fontAlgn="auto">
              <a:lnSpc>
                <a:spcPct val="90000"/>
              </a:lnSpc>
              <a:spcAft>
                <a:spcPts val="0"/>
              </a:spcAft>
              <a:buFont typeface="Arial" pitchFamily="34" charset="0"/>
              <a:buChar char="•"/>
              <a:defRPr/>
            </a:pPr>
            <a:r>
              <a:rPr lang="en-US" sz="2400" dirty="0" smtClean="0"/>
              <a:t>In 1996, Hughes and plaintiffs negotiated a settlement in civil suit</a:t>
            </a:r>
          </a:p>
          <a:p>
            <a:pPr lvl="1" fontAlgn="auto">
              <a:lnSpc>
                <a:spcPct val="90000"/>
              </a:lnSpc>
              <a:spcAft>
                <a:spcPts val="0"/>
              </a:spcAft>
              <a:buFont typeface="Arial" pitchFamily="34" charset="0"/>
              <a:buChar char="–"/>
              <a:defRPr/>
            </a:pPr>
            <a:r>
              <a:rPr lang="en-US" sz="2000" dirty="0" smtClean="0"/>
              <a:t>fined $4.05 million</a:t>
            </a:r>
          </a:p>
          <a:p>
            <a:pPr lvl="1" fontAlgn="auto">
              <a:lnSpc>
                <a:spcPct val="90000"/>
              </a:lnSpc>
              <a:spcAft>
                <a:spcPts val="0"/>
              </a:spcAft>
              <a:buFont typeface="Arial" pitchFamily="34" charset="0"/>
              <a:buChar char="–"/>
              <a:defRPr/>
            </a:pPr>
            <a:r>
              <a:rPr lang="en-US" sz="2000" dirty="0" err="1" smtClean="0"/>
              <a:t>Gooderal</a:t>
            </a:r>
            <a:r>
              <a:rPr lang="en-US" sz="2000" dirty="0" smtClean="0"/>
              <a:t> and </a:t>
            </a:r>
            <a:r>
              <a:rPr lang="en-US" sz="2000" dirty="0" err="1" smtClean="0"/>
              <a:t>Aldred</a:t>
            </a:r>
            <a:r>
              <a:rPr lang="en-US" sz="2000" dirty="0" smtClean="0"/>
              <a:t> (Ibarra) were awarded $891,000</a:t>
            </a:r>
          </a:p>
          <a:p>
            <a:pPr lvl="1" fontAlgn="auto">
              <a:lnSpc>
                <a:spcPct val="90000"/>
              </a:lnSpc>
              <a:spcAft>
                <a:spcPts val="0"/>
              </a:spcAft>
              <a:buFont typeface="Arial" pitchFamily="34" charset="0"/>
              <a:buChar char="–"/>
              <a:defRPr/>
            </a:pPr>
            <a:r>
              <a:rPr lang="en-US" sz="2000" dirty="0" err="1" smtClean="0"/>
              <a:t>Gooderal</a:t>
            </a:r>
            <a:r>
              <a:rPr lang="en-US" sz="2000" dirty="0" smtClean="0"/>
              <a:t> and </a:t>
            </a:r>
            <a:r>
              <a:rPr lang="en-US" sz="2000" dirty="0" err="1" smtClean="0"/>
              <a:t>Aldred</a:t>
            </a:r>
            <a:r>
              <a:rPr lang="en-US" sz="2000" dirty="0" smtClean="0"/>
              <a:t> also received $450,000 to cover legal costs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457200" y="277813"/>
            <a:ext cx="8229600" cy="865187"/>
          </a:xfrm>
        </p:spPr>
        <p:txBody>
          <a:bodyPr/>
          <a:lstStyle/>
          <a:p>
            <a:r>
              <a:rPr lang="en-US" smtClean="0"/>
              <a:t>Social Technical System</a:t>
            </a:r>
          </a:p>
        </p:txBody>
      </p:sp>
      <p:graphicFrame>
        <p:nvGraphicFramePr>
          <p:cNvPr id="26663" name="Group 39"/>
          <p:cNvGraphicFramePr>
            <a:graphicFrameLocks noGrp="1"/>
          </p:cNvGraphicFramePr>
          <p:nvPr>
            <p:ph type="tbl" idx="1"/>
          </p:nvPr>
        </p:nvGraphicFramePr>
        <p:xfrm>
          <a:off x="152400" y="1600200"/>
          <a:ext cx="8839200" cy="5160899"/>
        </p:xfrm>
        <a:graphic>
          <a:graphicData uri="http://schemas.openxmlformats.org/drawingml/2006/table">
            <a:tbl>
              <a:tblPr/>
              <a:tblGrid>
                <a:gridCol w="1295400"/>
                <a:gridCol w="1230313"/>
                <a:gridCol w="1263650"/>
                <a:gridCol w="1260475"/>
                <a:gridCol w="1263650"/>
                <a:gridCol w="1262062"/>
                <a:gridCol w="1263650"/>
              </a:tblGrid>
              <a:tr h="930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1" i="0" u="none" strike="noStrike" cap="none" normalizeH="0" baseline="0" dirty="0" smtClean="0">
                        <a:ln>
                          <a:noFill/>
                        </a:ln>
                        <a:solidFill>
                          <a:schemeClr val="tx1"/>
                        </a:solidFill>
                        <a:effectLst>
                          <a:outerShdw blurRad="38100" dist="38100" dir="2700000" algn="tl">
                            <a:srgbClr val="FFFFFF"/>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Hardware &amp; Software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smtClean="0">
                          <a:ln>
                            <a:noFill/>
                          </a:ln>
                          <a:solidFill>
                            <a:schemeClr val="tx1"/>
                          </a:solidFill>
                          <a:effectLst/>
                          <a:latin typeface="Tahoma" charset="0"/>
                        </a:rPr>
                        <a:t>Physical Surround-ings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People, Roles, CIDS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tx1"/>
                          </a:solidFill>
                          <a:effectLst/>
                          <a:latin typeface="Tahoma" charset="0"/>
                        </a:rPr>
                        <a:t>Procedures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tx1"/>
                          </a:solidFill>
                          <a:effectLst/>
                          <a:latin typeface="Tahoma" charset="0"/>
                        </a:rPr>
                        <a:t>Laws &amp; Regulations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Data &amp; Data Structures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46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FFFFFF"/>
                            </a:outerShdw>
                          </a:effectLst>
                          <a:latin typeface="Tahoma" charset="0"/>
                        </a:rPr>
                        <a:t>Descrip-tion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Hybrid Chips (circuitry hermetically sealed in metal or ceramic packages in inert gas atmosphere)</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Analog to Digital Conversion</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Radar &amp; Missile Guidance Systems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Battle conditions under which chips might be used</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Conditions under which chips were </a:t>
                      </a:r>
                      <a:r>
                        <a:rPr kumimoji="0" lang="en-US" sz="1400" b="0" i="0" u="none" strike="noStrike" cap="none" normalizeH="0" baseline="0" dirty="0" err="1" smtClean="0">
                          <a:ln>
                            <a:noFill/>
                          </a:ln>
                          <a:solidFill>
                            <a:schemeClr val="tx1"/>
                          </a:solidFill>
                          <a:effectLst>
                            <a:outerShdw blurRad="38100" dist="38100" dir="2700000" algn="tl">
                              <a:srgbClr val="FFFFFF"/>
                            </a:outerShdw>
                          </a:effectLst>
                          <a:latin typeface="Tahoma" charset="0"/>
                        </a:rPr>
                        <a:t>manu-factured</a:t>
                      </a: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 and tested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Corporate Organizations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Hughes, US Dept of Defense and Military</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Hughes Mgt</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Ql Control</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The Girls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Individuals: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Saia</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LaRue</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Gooderal</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Ibarra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Gross leak test; Hot Chips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HR Confiden-tiality Procedures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Requirements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DPO Procedures (or lack 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Require-ments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WB Protection legislation</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Qui Tam lawsuit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Analogue to Digital Issues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152400"/>
            <a:ext cx="8229600" cy="838200"/>
          </a:xfrm>
        </p:spPr>
        <p:txBody>
          <a:bodyPr/>
          <a:lstStyle/>
          <a:p>
            <a:r>
              <a:rPr lang="en-US" b="1" smtClean="0"/>
              <a:t>Strategies for Responsible Dissent</a:t>
            </a:r>
          </a:p>
        </p:txBody>
      </p:sp>
      <p:sp>
        <p:nvSpPr>
          <p:cNvPr id="57347" name="Rectangle 3"/>
          <p:cNvSpPr>
            <a:spLocks noGrp="1" noChangeArrowheads="1"/>
          </p:cNvSpPr>
          <p:nvPr>
            <p:ph idx="1"/>
          </p:nvPr>
        </p:nvSpPr>
        <p:spPr>
          <a:xfrm>
            <a:off x="304800" y="1447800"/>
            <a:ext cx="8686800" cy="5257800"/>
          </a:xfrm>
        </p:spPr>
        <p:txBody>
          <a:bodyPr/>
          <a:lstStyle/>
          <a:p>
            <a:pPr marL="269875" indent="-325438">
              <a:lnSpc>
                <a:spcPct val="80000"/>
              </a:lnSpc>
            </a:pPr>
            <a:r>
              <a:rPr lang="en-US" sz="4000" smtClean="0"/>
              <a:t>Gather more information</a:t>
            </a:r>
          </a:p>
          <a:p>
            <a:pPr marL="269875" indent="-325438">
              <a:lnSpc>
                <a:spcPct val="80000"/>
              </a:lnSpc>
            </a:pPr>
            <a:endParaRPr lang="en-US" sz="1600" smtClean="0"/>
          </a:p>
          <a:p>
            <a:pPr marL="269875" indent="-325438">
              <a:lnSpc>
                <a:spcPct val="80000"/>
              </a:lnSpc>
            </a:pPr>
            <a:r>
              <a:rPr lang="en-US" sz="4000" smtClean="0"/>
              <a:t>Nolo Contendere</a:t>
            </a:r>
          </a:p>
          <a:p>
            <a:pPr marL="269875" indent="-325438">
              <a:lnSpc>
                <a:spcPct val="80000"/>
              </a:lnSpc>
            </a:pPr>
            <a:endParaRPr lang="en-US" sz="1600" smtClean="0"/>
          </a:p>
          <a:p>
            <a:pPr marL="269875" indent="-325438">
              <a:lnSpc>
                <a:spcPct val="80000"/>
              </a:lnSpc>
            </a:pPr>
            <a:r>
              <a:rPr lang="en-US" sz="4000" smtClean="0"/>
              <a:t>Oppose diplomatically </a:t>
            </a:r>
          </a:p>
          <a:p>
            <a:pPr marL="622300" lvl="1" indent="-350838">
              <a:lnSpc>
                <a:spcPct val="80000"/>
              </a:lnSpc>
            </a:pPr>
            <a:endParaRPr lang="en-US" sz="1600" smtClean="0"/>
          </a:p>
          <a:p>
            <a:pPr marL="269875" indent="-325438">
              <a:lnSpc>
                <a:spcPct val="80000"/>
              </a:lnSpc>
            </a:pPr>
            <a:r>
              <a:rPr lang="en-US" sz="4000" smtClean="0"/>
              <a:t>Oppose confrontationally</a:t>
            </a:r>
          </a:p>
          <a:p>
            <a:pPr marL="622300" lvl="1" indent="-350838">
              <a:lnSpc>
                <a:spcPct val="80000"/>
              </a:lnSpc>
            </a:pPr>
            <a:endParaRPr lang="en-US" sz="1600" smtClean="0"/>
          </a:p>
          <a:p>
            <a:pPr marL="269875" indent="-325438">
              <a:lnSpc>
                <a:spcPct val="80000"/>
              </a:lnSpc>
            </a:pPr>
            <a:r>
              <a:rPr lang="en-US" sz="4000" smtClean="0"/>
              <a:t>Distance yourself</a:t>
            </a:r>
          </a:p>
          <a:p>
            <a:pPr marL="622300" lvl="1" indent="-350838">
              <a:lnSpc>
                <a:spcPct val="80000"/>
              </a:lnSpc>
            </a:pPr>
            <a:endParaRPr lang="en-US" sz="1600" smtClean="0"/>
          </a:p>
          <a:p>
            <a:pPr marL="269875" indent="-325438">
              <a:lnSpc>
                <a:spcPct val="80000"/>
              </a:lnSpc>
            </a:pPr>
            <a:r>
              <a:rPr lang="en-US" sz="4000" smtClean="0"/>
              <a:t>Resign</a:t>
            </a:r>
          </a:p>
        </p:txBody>
      </p:sp>
    </p:spTree>
    <p:extLst>
      <p:ext uri="{BB962C8B-B14F-4D97-AF65-F5344CB8AC3E}">
        <p14:creationId xmlns:p14="http://schemas.microsoft.com/office/powerpoint/2010/main" xmlns="" val="2759687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Circumstances of Compromise</a:t>
            </a:r>
          </a:p>
        </p:txBody>
      </p:sp>
      <p:sp>
        <p:nvSpPr>
          <p:cNvPr id="41987" name="Rectangle 3"/>
          <p:cNvSpPr>
            <a:spLocks noGrp="1" noChangeArrowheads="1"/>
          </p:cNvSpPr>
          <p:nvPr>
            <p:ph idx="1"/>
          </p:nvPr>
        </p:nvSpPr>
        <p:spPr/>
        <p:txBody>
          <a:bodyPr/>
          <a:lstStyle/>
          <a:p>
            <a:pPr>
              <a:lnSpc>
                <a:spcPct val="80000"/>
              </a:lnSpc>
            </a:pPr>
            <a:r>
              <a:rPr lang="en-US" sz="2800" dirty="0" smtClean="0"/>
              <a:t>A checklist of features that strengthen the argument for compromise in the context of a given disagreement.</a:t>
            </a:r>
          </a:p>
          <a:p>
            <a:pPr>
              <a:lnSpc>
                <a:spcPct val="80000"/>
              </a:lnSpc>
            </a:pPr>
            <a:r>
              <a:rPr lang="en-US" sz="2800" dirty="0" smtClean="0"/>
              <a:t>Circumstances:</a:t>
            </a:r>
          </a:p>
          <a:p>
            <a:pPr>
              <a:lnSpc>
                <a:spcPct val="80000"/>
              </a:lnSpc>
            </a:pPr>
            <a:endParaRPr lang="en-US" sz="2800" dirty="0" smtClean="0"/>
          </a:p>
          <a:p>
            <a:pPr lvl="1">
              <a:lnSpc>
                <a:spcPct val="80000"/>
              </a:lnSpc>
            </a:pPr>
            <a:r>
              <a:rPr lang="en-US" sz="2500" dirty="0" smtClean="0"/>
              <a:t>Factual uncertainty</a:t>
            </a:r>
          </a:p>
          <a:p>
            <a:pPr lvl="1">
              <a:lnSpc>
                <a:spcPct val="80000"/>
              </a:lnSpc>
            </a:pPr>
            <a:r>
              <a:rPr lang="en-US" sz="2500" dirty="0" smtClean="0"/>
              <a:t>Moral complexity</a:t>
            </a:r>
          </a:p>
          <a:p>
            <a:pPr lvl="1">
              <a:lnSpc>
                <a:spcPct val="80000"/>
              </a:lnSpc>
            </a:pPr>
            <a:r>
              <a:rPr lang="en-US" sz="2500" dirty="0" smtClean="0"/>
              <a:t>Continuing cooperative relationship</a:t>
            </a:r>
          </a:p>
          <a:p>
            <a:pPr lvl="1">
              <a:lnSpc>
                <a:spcPct val="80000"/>
              </a:lnSpc>
            </a:pPr>
            <a:r>
              <a:rPr lang="en-US" sz="2500" dirty="0" smtClean="0"/>
              <a:t>Decision cannot be deferred</a:t>
            </a:r>
          </a:p>
          <a:p>
            <a:pPr lvl="1">
              <a:lnSpc>
                <a:spcPct val="80000"/>
              </a:lnSpc>
            </a:pPr>
            <a:r>
              <a:rPr lang="en-US" sz="2500" dirty="0" smtClean="0"/>
              <a:t>Scarcity of resources</a:t>
            </a:r>
          </a:p>
          <a:p>
            <a:pPr>
              <a:lnSpc>
                <a:spcPct val="80000"/>
              </a:lnSpc>
            </a:pPr>
            <a:endParaRPr lang="en-US" sz="2800" dirty="0" smtClean="0"/>
          </a:p>
        </p:txBody>
      </p:sp>
    </p:spTree>
    <p:extLst>
      <p:ext uri="{BB962C8B-B14F-4D97-AF65-F5344CB8AC3E}">
        <p14:creationId xmlns:p14="http://schemas.microsoft.com/office/powerpoint/2010/main" xmlns="" val="2412729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Whistle Blowing</a:t>
            </a:r>
            <a:endParaRPr lang="en-US" dirty="0"/>
          </a:p>
        </p:txBody>
      </p:sp>
      <p:sp>
        <p:nvSpPr>
          <p:cNvPr id="5" name="Subtitle 4"/>
          <p:cNvSpPr>
            <a:spLocks noGrp="1"/>
          </p:cNvSpPr>
          <p:nvPr>
            <p:ph type="subTitle" idx="1"/>
          </p:nvPr>
        </p:nvSpPr>
        <p:spPr/>
        <p:txBody>
          <a:bodyPr>
            <a:normAutofit fontScale="85000" lnSpcReduction="20000"/>
          </a:bodyPr>
          <a:lstStyle/>
          <a:p>
            <a:r>
              <a:rPr lang="en-US" dirty="0" smtClean="0">
                <a:solidFill>
                  <a:schemeClr val="tx1"/>
                </a:solidFill>
              </a:rPr>
              <a:t>Its costs</a:t>
            </a:r>
          </a:p>
          <a:p>
            <a:r>
              <a:rPr lang="en-US" dirty="0" smtClean="0">
                <a:solidFill>
                  <a:schemeClr val="tx1"/>
                </a:solidFill>
              </a:rPr>
              <a:t>What it requires</a:t>
            </a:r>
          </a:p>
          <a:p>
            <a:r>
              <a:rPr lang="en-US" dirty="0" smtClean="0">
                <a:solidFill>
                  <a:schemeClr val="tx1"/>
                </a:solidFill>
              </a:rPr>
              <a:t>When it is permissible</a:t>
            </a:r>
          </a:p>
          <a:p>
            <a:r>
              <a:rPr lang="en-US" dirty="0" smtClean="0">
                <a:solidFill>
                  <a:schemeClr val="tx1"/>
                </a:solidFill>
              </a:rPr>
              <a:t>When it is obligatory</a:t>
            </a:r>
            <a:endParaRPr lang="en-US" dirty="0">
              <a:solidFill>
                <a:schemeClr val="tx1"/>
              </a:solidFill>
            </a:endParaRPr>
          </a:p>
        </p:txBody>
      </p:sp>
    </p:spTree>
    <p:extLst>
      <p:ext uri="{BB962C8B-B14F-4D97-AF65-F5344CB8AC3E}">
        <p14:creationId xmlns:p14="http://schemas.microsoft.com/office/powerpoint/2010/main" xmlns="" val="1302240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1100</TotalTime>
  <Words>3407</Words>
  <Application>Microsoft Office PowerPoint</Application>
  <PresentationFormat>On-screen Show (4:3)</PresentationFormat>
  <Paragraphs>382</Paragraphs>
  <Slides>38</Slides>
  <Notes>35</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Hughes Case</vt:lpstr>
      <vt:lpstr>Summary</vt:lpstr>
      <vt:lpstr>Summary</vt:lpstr>
      <vt:lpstr>Summary</vt:lpstr>
      <vt:lpstr>Two Trials</vt:lpstr>
      <vt:lpstr>Social Technical System</vt:lpstr>
      <vt:lpstr>Strategies for Responsible Dissent</vt:lpstr>
      <vt:lpstr>Circumstances of Compromise</vt:lpstr>
      <vt:lpstr>Whistle Blowing</vt:lpstr>
      <vt:lpstr>Counting the Costs</vt:lpstr>
      <vt:lpstr>Counting the Costs</vt:lpstr>
      <vt:lpstr>Bottom Line</vt:lpstr>
      <vt:lpstr>When is Whistle Blowing Morally Permissible?</vt:lpstr>
      <vt:lpstr>Whistle blowing is permissible when…</vt:lpstr>
      <vt:lpstr>When is Whistle Blowing an Obligation?</vt:lpstr>
      <vt:lpstr>Here whistle blowing becomes an obligation because…</vt:lpstr>
      <vt:lpstr>Closing out the semester</vt:lpstr>
      <vt:lpstr>Slide 18</vt:lpstr>
      <vt:lpstr>Parts of Ethics of Team Work</vt:lpstr>
      <vt:lpstr>Principle of Responsive Adjustment</vt:lpstr>
      <vt:lpstr>Written Reflections and Story Board</vt:lpstr>
      <vt:lpstr>2. Dramatic Rehearsals</vt:lpstr>
      <vt:lpstr>Slide 23</vt:lpstr>
      <vt:lpstr>Questions for Written Reflections</vt:lpstr>
      <vt:lpstr>Scenario #1: Responding to Organizational Pressure</vt:lpstr>
      <vt:lpstr>Dialogue Point</vt:lpstr>
      <vt:lpstr>Scenario #2: A Supervisor’s Apparent Dilemma</vt:lpstr>
      <vt:lpstr>Dialogue Point </vt:lpstr>
      <vt:lpstr>Scenario #3: Initiating Responsible Dissent</vt:lpstr>
      <vt:lpstr>Scenario #3: Continued</vt:lpstr>
      <vt:lpstr>Dialogue Point </vt:lpstr>
      <vt:lpstr>Scenario #4: Pushing Responsible Dissent Further</vt:lpstr>
      <vt:lpstr>Dialogue Point </vt:lpstr>
      <vt:lpstr>Scenario 5: Responding to Harassment</vt:lpstr>
      <vt:lpstr>Dialogue Point </vt:lpstr>
      <vt:lpstr>Scenario #6: Documenting for Whistle Blowing</vt:lpstr>
      <vt:lpstr>Dialogue Point </vt:lpstr>
      <vt:lpstr>Social Technical System</vt:lpstr>
    </vt:vector>
  </TitlesOfParts>
  <Company>University of Puerto Rico at Mayaguez</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Hughes Case</dc:title>
  <dc:creator>Dr. William Frey</dc:creator>
  <cp:lastModifiedBy>frey.william</cp:lastModifiedBy>
  <cp:revision>54</cp:revision>
  <dcterms:created xsi:type="dcterms:W3CDTF">2004-06-17T11:29:27Z</dcterms:created>
  <dcterms:modified xsi:type="dcterms:W3CDTF">2013-11-22T12:23:46Z</dcterms:modified>
</cp:coreProperties>
</file>