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8" d="100"/>
          <a:sy n="78" d="100"/>
        </p:scale>
        <p:origin x="-114" y="-6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1E84B3-F025-4EC8-BBBB-06241C620EB8}" type="datetimeFigureOut">
              <a:rPr lang="en-US" smtClean="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FF391-B176-4D88-8531-0F248B0E7DDF}" type="slidenum">
              <a:rPr lang="en-US" smtClean="0"/>
              <a:pPr/>
              <a:t>‹#›</a:t>
            </a:fld>
            <a:endParaRPr lang="en-US"/>
          </a:p>
        </p:txBody>
      </p:sp>
    </p:spTree>
    <p:extLst>
      <p:ext uri="{BB962C8B-B14F-4D97-AF65-F5344CB8AC3E}">
        <p14:creationId xmlns:p14="http://schemas.microsoft.com/office/powerpoint/2010/main" xmlns="" val="215048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1E84B3-F025-4EC8-BBBB-06241C620EB8}" type="datetimeFigureOut">
              <a:rPr lang="en-US" smtClean="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FF391-B176-4D88-8531-0F248B0E7DDF}" type="slidenum">
              <a:rPr lang="en-US" smtClean="0"/>
              <a:pPr/>
              <a:t>‹#›</a:t>
            </a:fld>
            <a:endParaRPr lang="en-US"/>
          </a:p>
        </p:txBody>
      </p:sp>
    </p:spTree>
    <p:extLst>
      <p:ext uri="{BB962C8B-B14F-4D97-AF65-F5344CB8AC3E}">
        <p14:creationId xmlns:p14="http://schemas.microsoft.com/office/powerpoint/2010/main" xmlns="" val="58976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1E84B3-F025-4EC8-BBBB-06241C620EB8}" type="datetimeFigureOut">
              <a:rPr lang="en-US" smtClean="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FF391-B176-4D88-8531-0F248B0E7DDF}" type="slidenum">
              <a:rPr lang="en-US" smtClean="0"/>
              <a:pPr/>
              <a:t>‹#›</a:t>
            </a:fld>
            <a:endParaRPr lang="en-US"/>
          </a:p>
        </p:txBody>
      </p:sp>
    </p:spTree>
    <p:extLst>
      <p:ext uri="{BB962C8B-B14F-4D97-AF65-F5344CB8AC3E}">
        <p14:creationId xmlns:p14="http://schemas.microsoft.com/office/powerpoint/2010/main" xmlns="" val="2509027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1E84B3-F025-4EC8-BBBB-06241C620EB8}" type="datetimeFigureOut">
              <a:rPr lang="en-US" smtClean="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FF391-B176-4D88-8531-0F248B0E7DDF}" type="slidenum">
              <a:rPr lang="en-US" smtClean="0"/>
              <a:pPr/>
              <a:t>‹#›</a:t>
            </a:fld>
            <a:endParaRPr lang="en-US"/>
          </a:p>
        </p:txBody>
      </p:sp>
    </p:spTree>
    <p:extLst>
      <p:ext uri="{BB962C8B-B14F-4D97-AF65-F5344CB8AC3E}">
        <p14:creationId xmlns:p14="http://schemas.microsoft.com/office/powerpoint/2010/main" xmlns="" val="60632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1E84B3-F025-4EC8-BBBB-06241C620EB8}" type="datetimeFigureOut">
              <a:rPr lang="en-US" smtClean="0"/>
              <a:pPr/>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FF391-B176-4D88-8531-0F248B0E7DDF}" type="slidenum">
              <a:rPr lang="en-US" smtClean="0"/>
              <a:pPr/>
              <a:t>‹#›</a:t>
            </a:fld>
            <a:endParaRPr lang="en-US"/>
          </a:p>
        </p:txBody>
      </p:sp>
    </p:spTree>
    <p:extLst>
      <p:ext uri="{BB962C8B-B14F-4D97-AF65-F5344CB8AC3E}">
        <p14:creationId xmlns:p14="http://schemas.microsoft.com/office/powerpoint/2010/main" xmlns="" val="1329047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1E84B3-F025-4EC8-BBBB-06241C620EB8}" type="datetimeFigureOut">
              <a:rPr lang="en-US" smtClean="0"/>
              <a:pPr/>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FF391-B176-4D88-8531-0F248B0E7DDF}" type="slidenum">
              <a:rPr lang="en-US" smtClean="0"/>
              <a:pPr/>
              <a:t>‹#›</a:t>
            </a:fld>
            <a:endParaRPr lang="en-US"/>
          </a:p>
        </p:txBody>
      </p:sp>
    </p:spTree>
    <p:extLst>
      <p:ext uri="{BB962C8B-B14F-4D97-AF65-F5344CB8AC3E}">
        <p14:creationId xmlns:p14="http://schemas.microsoft.com/office/powerpoint/2010/main" xmlns="" val="287540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1E84B3-F025-4EC8-BBBB-06241C620EB8}" type="datetimeFigureOut">
              <a:rPr lang="en-US" smtClean="0"/>
              <a:pPr/>
              <a:t>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FF391-B176-4D88-8531-0F248B0E7DDF}" type="slidenum">
              <a:rPr lang="en-US" smtClean="0"/>
              <a:pPr/>
              <a:t>‹#›</a:t>
            </a:fld>
            <a:endParaRPr lang="en-US"/>
          </a:p>
        </p:txBody>
      </p:sp>
    </p:spTree>
    <p:extLst>
      <p:ext uri="{BB962C8B-B14F-4D97-AF65-F5344CB8AC3E}">
        <p14:creationId xmlns:p14="http://schemas.microsoft.com/office/powerpoint/2010/main" xmlns="" val="345860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1E84B3-F025-4EC8-BBBB-06241C620EB8}" type="datetimeFigureOut">
              <a:rPr lang="en-US" smtClean="0"/>
              <a:pPr/>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FF391-B176-4D88-8531-0F248B0E7DDF}" type="slidenum">
              <a:rPr lang="en-US" smtClean="0"/>
              <a:pPr/>
              <a:t>‹#›</a:t>
            </a:fld>
            <a:endParaRPr lang="en-US"/>
          </a:p>
        </p:txBody>
      </p:sp>
    </p:spTree>
    <p:extLst>
      <p:ext uri="{BB962C8B-B14F-4D97-AF65-F5344CB8AC3E}">
        <p14:creationId xmlns:p14="http://schemas.microsoft.com/office/powerpoint/2010/main" xmlns="" val="2142077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1E84B3-F025-4EC8-BBBB-06241C620EB8}" type="datetimeFigureOut">
              <a:rPr lang="en-US" smtClean="0"/>
              <a:pPr/>
              <a:t>1/17/2017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FF391-B176-4D88-8531-0F248B0E7DDF}" type="slidenum">
              <a:rPr lang="en-US" smtClean="0"/>
              <a:pPr/>
              <a:t>‹#›</a:t>
            </a:fld>
            <a:endParaRPr lang="en-US"/>
          </a:p>
        </p:txBody>
      </p:sp>
    </p:spTree>
    <p:extLst>
      <p:ext uri="{BB962C8B-B14F-4D97-AF65-F5344CB8AC3E}">
        <p14:creationId xmlns:p14="http://schemas.microsoft.com/office/powerpoint/2010/main" xmlns="" val="1406991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1E84B3-F025-4EC8-BBBB-06241C620EB8}" type="datetimeFigureOut">
              <a:rPr lang="en-US" smtClean="0"/>
              <a:pPr/>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FF391-B176-4D88-8531-0F248B0E7DDF}" type="slidenum">
              <a:rPr lang="en-US" smtClean="0"/>
              <a:pPr/>
              <a:t>‹#›</a:t>
            </a:fld>
            <a:endParaRPr lang="en-US"/>
          </a:p>
        </p:txBody>
      </p:sp>
    </p:spTree>
    <p:extLst>
      <p:ext uri="{BB962C8B-B14F-4D97-AF65-F5344CB8AC3E}">
        <p14:creationId xmlns:p14="http://schemas.microsoft.com/office/powerpoint/2010/main" xmlns="" val="1448346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1E84B3-F025-4EC8-BBBB-06241C620EB8}" type="datetimeFigureOut">
              <a:rPr lang="en-US" smtClean="0"/>
              <a:pPr/>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FF391-B176-4D88-8531-0F248B0E7DDF}" type="slidenum">
              <a:rPr lang="en-US" smtClean="0"/>
              <a:pPr/>
              <a:t>‹#›</a:t>
            </a:fld>
            <a:endParaRPr lang="en-US"/>
          </a:p>
        </p:txBody>
      </p:sp>
    </p:spTree>
    <p:extLst>
      <p:ext uri="{BB962C8B-B14F-4D97-AF65-F5344CB8AC3E}">
        <p14:creationId xmlns:p14="http://schemas.microsoft.com/office/powerpoint/2010/main" xmlns="" val="2077421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1E84B3-F025-4EC8-BBBB-06241C620EB8}" type="datetimeFigureOut">
              <a:rPr lang="en-US" smtClean="0"/>
              <a:pPr/>
              <a:t>1/17/2017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FF391-B176-4D88-8531-0F248B0E7DDF}" type="slidenum">
              <a:rPr lang="en-US" smtClean="0"/>
              <a:pPr/>
              <a:t>‹#›</a:t>
            </a:fld>
            <a:endParaRPr lang="en-US"/>
          </a:p>
        </p:txBody>
      </p:sp>
    </p:spTree>
    <p:extLst>
      <p:ext uri="{BB962C8B-B14F-4D97-AF65-F5344CB8AC3E}">
        <p14:creationId xmlns:p14="http://schemas.microsoft.com/office/powerpoint/2010/main" xmlns="" val="1417165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Introduction to ADMI 3009</a:t>
            </a:r>
            <a:endParaRPr lang="en-US"/>
          </a:p>
        </p:txBody>
      </p:sp>
      <p:sp>
        <p:nvSpPr>
          <p:cNvPr id="3" name="Subtitle 2"/>
          <p:cNvSpPr>
            <a:spLocks noGrp="1"/>
          </p:cNvSpPr>
          <p:nvPr>
            <p:ph type="subTitle" idx="1"/>
          </p:nvPr>
        </p:nvSpPr>
        <p:spPr/>
        <p:txBody>
          <a:bodyPr/>
          <a:lstStyle/>
          <a:p>
            <a:r>
              <a:rPr lang="en-US" smtClean="0"/>
              <a:t>William Frey</a:t>
            </a:r>
          </a:p>
          <a:p>
            <a:r>
              <a:rPr lang="en-US" smtClean="0"/>
              <a:t>College of Business Administration</a:t>
            </a:r>
          </a:p>
          <a:p>
            <a:r>
              <a:rPr lang="en-US" smtClean="0"/>
              <a:t>UPRM</a:t>
            </a:r>
            <a:endParaRPr lang="en-US"/>
          </a:p>
        </p:txBody>
      </p:sp>
    </p:spTree>
    <p:extLst>
      <p:ext uri="{BB962C8B-B14F-4D97-AF65-F5344CB8AC3E}">
        <p14:creationId xmlns:p14="http://schemas.microsoft.com/office/powerpoint/2010/main" xmlns="" val="3155915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you will be graded in summary</a:t>
            </a:r>
            <a:endParaRPr lang="en-US"/>
          </a:p>
        </p:txBody>
      </p:sp>
      <p:sp>
        <p:nvSpPr>
          <p:cNvPr id="3" name="Content Placeholder 2"/>
          <p:cNvSpPr>
            <a:spLocks noGrp="1"/>
          </p:cNvSpPr>
          <p:nvPr>
            <p:ph idx="1"/>
          </p:nvPr>
        </p:nvSpPr>
        <p:spPr/>
        <p:txBody>
          <a:bodyPr>
            <a:normAutofit fontScale="92500" lnSpcReduction="20000"/>
          </a:bodyPr>
          <a:lstStyle/>
          <a:p>
            <a:r>
              <a:rPr lang="en-US" dirty="0" smtClean="0"/>
              <a:t>55%: Two partial, objective exams</a:t>
            </a:r>
          </a:p>
          <a:p>
            <a:r>
              <a:rPr lang="en-US" dirty="0" smtClean="0"/>
              <a:t>25%: A series of group projects that range from group self-evaluations to written reflections on group activities such as role-plays</a:t>
            </a:r>
          </a:p>
          <a:p>
            <a:r>
              <a:rPr lang="en-US" dirty="0" smtClean="0"/>
              <a:t>15% </a:t>
            </a:r>
            <a:r>
              <a:rPr lang="en-US" dirty="0" smtClean="0"/>
              <a:t>Canvas quiz grade</a:t>
            </a:r>
          </a:p>
          <a:p>
            <a:r>
              <a:rPr lang="en-US" dirty="0" smtClean="0"/>
              <a:t>5% </a:t>
            </a:r>
            <a:r>
              <a:rPr lang="en-US" dirty="0" smtClean="0"/>
              <a:t>informal writing, participation, attendance and in-class quiz grades</a:t>
            </a:r>
            <a:endParaRPr lang="en-US" dirty="0" smtClean="0"/>
          </a:p>
          <a:p>
            <a:r>
              <a:rPr lang="en-US" dirty="0" smtClean="0"/>
              <a:t>Within </a:t>
            </a:r>
            <a:r>
              <a:rPr lang="en-US" dirty="0" smtClean="0"/>
              <a:t>each of these areas a percentage will be calculated by Canvas.  Then that percentage will be weighted (as stated just above) and your final grade will be a percentage of 100% based on each of these areas and their proportional weights.</a:t>
            </a:r>
          </a:p>
          <a:p>
            <a:r>
              <a:rPr lang="en-US" dirty="0" smtClean="0"/>
              <a:t>The two most heavily weighted areas for your grade are the two exams and the group </a:t>
            </a:r>
            <a:r>
              <a:rPr lang="en-US" dirty="0" smtClean="0"/>
              <a:t>work.  Keep this in mind when estimating your grade throughout the semester</a:t>
            </a:r>
            <a:endParaRPr lang="en-US" dirty="0"/>
          </a:p>
        </p:txBody>
      </p:sp>
    </p:spTree>
    <p:extLst>
      <p:ext uri="{BB962C8B-B14F-4D97-AF65-F5344CB8AC3E}">
        <p14:creationId xmlns:p14="http://schemas.microsoft.com/office/powerpoint/2010/main" xmlns="" val="1886533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Skills targeted in this course</a:t>
            </a:r>
            <a:endParaRPr lang="en-US"/>
          </a:p>
        </p:txBody>
      </p:sp>
      <p:sp>
        <p:nvSpPr>
          <p:cNvPr id="3" name="Content Placeholder 2"/>
          <p:cNvSpPr>
            <a:spLocks noGrp="1"/>
          </p:cNvSpPr>
          <p:nvPr>
            <p:ph idx="1"/>
          </p:nvPr>
        </p:nvSpPr>
        <p:spPr>
          <a:xfrm>
            <a:off x="838200" y="1465118"/>
            <a:ext cx="10515600" cy="5153891"/>
          </a:xfrm>
        </p:spPr>
        <p:txBody>
          <a:bodyPr>
            <a:normAutofit fontScale="70000" lnSpcReduction="20000"/>
          </a:bodyPr>
          <a:lstStyle/>
          <a:p>
            <a:r>
              <a:rPr lang="en-US" smtClean="0"/>
              <a:t>“</a:t>
            </a:r>
            <a:r>
              <a:rPr lang="en-US" smtClean="0">
                <a:solidFill>
                  <a:srgbClr val="FF0000"/>
                </a:solidFill>
              </a:rPr>
              <a:t>Multiple Framing </a:t>
            </a:r>
            <a:r>
              <a:rPr lang="en-US" smtClean="0"/>
              <a:t>is the ability to work intellectually with fundamentally different, sometimes mutually incompatible, analytical perspectives.  It involves conscious awareness that any particular scheme of Analytic Thinking or intellectual discipline frames experience in particular ways.”  </a:t>
            </a:r>
          </a:p>
          <a:p>
            <a:pPr lvl="1"/>
            <a:r>
              <a:rPr lang="en-US" smtClean="0"/>
              <a:t>In other words, Moral Imagination</a:t>
            </a:r>
          </a:p>
          <a:p>
            <a:pPr marL="0" indent="0">
              <a:buNone/>
            </a:pPr>
            <a:endParaRPr lang="en-US" sz="1100" smtClean="0"/>
          </a:p>
          <a:p>
            <a:r>
              <a:rPr lang="en-US" smtClean="0"/>
              <a:t>“The </a:t>
            </a:r>
            <a:r>
              <a:rPr lang="en-US" smtClean="0">
                <a:solidFill>
                  <a:srgbClr val="FF0000"/>
                </a:solidFill>
              </a:rPr>
              <a:t>Reflective Exploration of Meaning </a:t>
            </a:r>
            <a:r>
              <a:rPr lang="en-US" smtClean="0"/>
              <a:t>encompasses the most self-reflective aspects of learning.  It involves the exploration of meaning, value, and commitment.  It raises questions such as what difference does a particular understanding or approach to things make to who I am, how I engage the world, and what it is reasonable for me to imagine and hope.”</a:t>
            </a:r>
          </a:p>
          <a:p>
            <a:pPr lvl="1"/>
            <a:r>
              <a:rPr lang="en-US" smtClean="0"/>
              <a:t>For example, management theory requires that we reflect on human nature.  Is the human defined by Homo Economicus or by the Social Theory of the Self?</a:t>
            </a:r>
          </a:p>
          <a:p>
            <a:pPr marL="0" indent="0">
              <a:buNone/>
            </a:pPr>
            <a:endParaRPr lang="en-US" sz="1100" smtClean="0"/>
          </a:p>
          <a:p>
            <a:r>
              <a:rPr lang="en-US" smtClean="0"/>
              <a:t>“</a:t>
            </a:r>
            <a:r>
              <a:rPr lang="en-US" smtClean="0">
                <a:solidFill>
                  <a:srgbClr val="FF0000"/>
                </a:solidFill>
              </a:rPr>
              <a:t>Practical Reasoning </a:t>
            </a:r>
            <a:r>
              <a:rPr lang="en-US" smtClean="0"/>
              <a:t>represents the capacity to draw on knowledge and intellectual skills to engage concretely with the world.  Practical Reasoning allows the individual to go beyond reflection to deliberate and decide on the best course of action within a particular situation.”</a:t>
            </a:r>
          </a:p>
          <a:p>
            <a:pPr lvl="1"/>
            <a:r>
              <a:rPr lang="en-US" smtClean="0"/>
              <a:t>Whitbeck, quoting Hampshire, talks about the need in moral problem solving to go beyond analysis and incorporate synthesis.  The software development cycle, for example, provides an excellent framework for problem-solving in business</a:t>
            </a:r>
          </a:p>
          <a:p>
            <a:pPr lvl="1"/>
            <a:endParaRPr lang="en-US"/>
          </a:p>
          <a:p>
            <a:pPr lvl="1"/>
            <a:r>
              <a:rPr lang="en-US" b="1" smtClean="0"/>
              <a:t>Colby, A., Ehrlich, T., Sullivan, W.M., &amp; Dolle, J.R. Rethinking Undergraduate Business Education: Liberal Learning for the Profession. Hoboken, NJ: Jossey Bass: 60</a:t>
            </a:r>
          </a:p>
        </p:txBody>
      </p:sp>
    </p:spTree>
    <p:extLst>
      <p:ext uri="{BB962C8B-B14F-4D97-AF65-F5344CB8AC3E}">
        <p14:creationId xmlns:p14="http://schemas.microsoft.com/office/powerpoint/2010/main" xmlns="" val="1598507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 Covered in this course</a:t>
            </a:r>
            <a:endParaRPr lang="en-US"/>
          </a:p>
        </p:txBody>
      </p:sp>
      <p:sp>
        <p:nvSpPr>
          <p:cNvPr id="3" name="Content Placeholder 2"/>
          <p:cNvSpPr>
            <a:spLocks noGrp="1"/>
          </p:cNvSpPr>
          <p:nvPr>
            <p:ph idx="1"/>
          </p:nvPr>
        </p:nvSpPr>
        <p:spPr>
          <a:xfrm>
            <a:off x="838200" y="1825624"/>
            <a:ext cx="10515600" cy="4616739"/>
          </a:xfrm>
        </p:spPr>
        <p:txBody>
          <a:bodyPr>
            <a:normAutofit fontScale="85000" lnSpcReduction="20000"/>
          </a:bodyPr>
          <a:lstStyle/>
          <a:p>
            <a:r>
              <a:rPr lang="en-US" dirty="0" smtClean="0"/>
              <a:t>Module I: critical thinking about the nature of business</a:t>
            </a:r>
          </a:p>
          <a:p>
            <a:r>
              <a:rPr lang="en-US" dirty="0" smtClean="0"/>
              <a:t>Module II: Integrating moral dimensions into business problem-solving</a:t>
            </a:r>
          </a:p>
          <a:p>
            <a:r>
              <a:rPr lang="en-US" dirty="0" smtClean="0"/>
              <a:t>Module III: The overlap between business and moral leadership</a:t>
            </a:r>
          </a:p>
          <a:p>
            <a:r>
              <a:rPr lang="en-US" dirty="0" smtClean="0"/>
              <a:t>Module IV: Comparing and contrasting agency and stewardship theories of management and assessing </a:t>
            </a:r>
            <a:r>
              <a:rPr lang="en-US" dirty="0" err="1" smtClean="0"/>
              <a:t>Ghoshal’s</a:t>
            </a:r>
            <a:r>
              <a:rPr lang="en-US" dirty="0" smtClean="0"/>
              <a:t> claim that bad management theories lead to bad management practices</a:t>
            </a:r>
          </a:p>
          <a:p>
            <a:r>
              <a:rPr lang="en-US" dirty="0" smtClean="0"/>
              <a:t>Module V: Examining </a:t>
            </a:r>
            <a:r>
              <a:rPr lang="en-US" dirty="0" smtClean="0"/>
              <a:t>cases </a:t>
            </a:r>
            <a:r>
              <a:rPr lang="en-US" dirty="0" smtClean="0"/>
              <a:t>of technology choice using the capability approach and appropriate technology</a:t>
            </a:r>
          </a:p>
          <a:p>
            <a:r>
              <a:rPr lang="en-US" dirty="0" smtClean="0"/>
              <a:t>Module VI: Examining </a:t>
            </a:r>
            <a:r>
              <a:rPr lang="en-US" dirty="0" smtClean="0"/>
              <a:t>and debating themes in marketing </a:t>
            </a:r>
            <a:r>
              <a:rPr lang="en-US" dirty="0" smtClean="0"/>
              <a:t>and finance that </a:t>
            </a:r>
            <a:r>
              <a:rPr lang="en-US" dirty="0" smtClean="0"/>
              <a:t>stem from consumer and food ethics</a:t>
            </a:r>
          </a:p>
          <a:p>
            <a:r>
              <a:rPr lang="en-US" dirty="0" smtClean="0"/>
              <a:t> A continuing module: Through the Ethics of Teamwork module you will test different strategies for forming sustainable and successful work groups.  In particular, you will design and assess procedures for realizing value goals and outline strategies for avoiding the seven most common group pitfalls.</a:t>
            </a:r>
            <a:endParaRPr lang="en-US" dirty="0"/>
          </a:p>
        </p:txBody>
      </p:sp>
    </p:spTree>
    <p:extLst>
      <p:ext uri="{BB962C8B-B14F-4D97-AF65-F5344CB8AC3E}">
        <p14:creationId xmlns:p14="http://schemas.microsoft.com/office/powerpoint/2010/main" xmlns="" val="1318545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r>
              <a:rPr lang="en-US" smtClean="0"/>
              <a:t>Your devices: TURN THEM OFF!</a:t>
            </a:r>
            <a:endParaRPr lang="en-US"/>
          </a:p>
        </p:txBody>
      </p:sp>
      <p:sp>
        <p:nvSpPr>
          <p:cNvPr id="3" name="Content Placeholder 2"/>
          <p:cNvSpPr>
            <a:spLocks noGrp="1"/>
          </p:cNvSpPr>
          <p:nvPr>
            <p:ph idx="1"/>
          </p:nvPr>
        </p:nvSpPr>
        <p:spPr>
          <a:xfrm>
            <a:off x="581892" y="1246909"/>
            <a:ext cx="10830791" cy="5611091"/>
          </a:xfrm>
        </p:spPr>
        <p:txBody>
          <a:bodyPr>
            <a:normAutofit fontScale="92500" lnSpcReduction="20000"/>
          </a:bodyPr>
          <a:lstStyle/>
          <a:p>
            <a:r>
              <a:rPr lang="en-US" dirty="0" smtClean="0"/>
              <a:t>Recent studies in the use of cellphones and smart phones have uncovered several alarming trends</a:t>
            </a:r>
          </a:p>
          <a:p>
            <a:pPr lvl="1"/>
            <a:r>
              <a:rPr lang="en-US" dirty="0" smtClean="0"/>
              <a:t>40% decline in student empathy as social networking crowds out face-to-face interaction.  In Reclaiming Conversation, Sherry </a:t>
            </a:r>
            <a:r>
              <a:rPr lang="en-US" dirty="0" err="1" smtClean="0"/>
              <a:t>Turkel</a:t>
            </a:r>
            <a:r>
              <a:rPr lang="en-US" dirty="0" smtClean="0"/>
              <a:t> argues that we need to </a:t>
            </a:r>
            <a:r>
              <a:rPr lang="en-US" dirty="0" err="1" smtClean="0"/>
              <a:t>reinstantiate</a:t>
            </a:r>
            <a:r>
              <a:rPr lang="en-US" dirty="0" smtClean="0"/>
              <a:t> Thoreau’s “three chairs”: one chair for solitary reflection, two chairs for friendship, and three chairs for group activities and conversations.</a:t>
            </a:r>
          </a:p>
          <a:p>
            <a:pPr lvl="1"/>
            <a:r>
              <a:rPr lang="en-US" dirty="0" smtClean="0"/>
              <a:t>When students use cellphones in class, they produce a cascade of dis-attention.  You distract your classmates and, most importantly, you make it much harder for me, your instructor, to concentrate and deliver a good class</a:t>
            </a:r>
          </a:p>
          <a:p>
            <a:pPr lvl="1"/>
            <a:r>
              <a:rPr lang="en-US" dirty="0" smtClean="0"/>
              <a:t>The increasing difficulties my students are having with their group work stems from their addiction to cellphones.  For example, students have more difficulty taking advantage of the group time I provide in class for group work because they have trouble achieving and sustaining focus on different tasks</a:t>
            </a:r>
          </a:p>
          <a:p>
            <a:pPr lvl="1"/>
            <a:r>
              <a:rPr lang="en-US" dirty="0" err="1" smtClean="0"/>
              <a:t>Turkel</a:t>
            </a:r>
            <a:r>
              <a:rPr lang="en-US" dirty="0" smtClean="0"/>
              <a:t>, through interviews with business personnel recruiters (e.g., head hunters), documents the concern that businesses have for new hires: these individuals have lost the capacity to carry out tasks that require teamwork and collective collaboration</a:t>
            </a:r>
          </a:p>
          <a:p>
            <a:pPr lvl="2"/>
            <a:r>
              <a:rPr lang="en-US" dirty="0" smtClean="0"/>
              <a:t>New employees spend time answering emails and engaging in online chats to the extent that this crowds out their ability to develop productive face-to-face relationships with their co-workers</a:t>
            </a:r>
          </a:p>
          <a:p>
            <a:pPr lvl="2"/>
            <a:r>
              <a:rPr lang="en-US" dirty="0" smtClean="0"/>
              <a:t>One manifestation of this problem, is the inability of many to work out disagreements and conflicts through face-to-face negotiation and compromise.  (</a:t>
            </a:r>
            <a:r>
              <a:rPr lang="en-US" dirty="0" err="1" smtClean="0"/>
              <a:t>Turkel</a:t>
            </a:r>
            <a:r>
              <a:rPr lang="en-US" dirty="0" smtClean="0"/>
              <a:t> tells of a woman who critiques her boyfriend through text messages after a date on his “lack of empathy.”)</a:t>
            </a:r>
            <a:endParaRPr lang="en-US" dirty="0"/>
          </a:p>
        </p:txBody>
      </p:sp>
    </p:spTree>
    <p:extLst>
      <p:ext uri="{BB962C8B-B14F-4D97-AF65-F5344CB8AC3E}">
        <p14:creationId xmlns:p14="http://schemas.microsoft.com/office/powerpoint/2010/main" xmlns="" val="2590804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Canvas</a:t>
            </a:r>
            <a:endParaRPr lang="en-US"/>
          </a:p>
        </p:txBody>
      </p:sp>
      <p:sp>
        <p:nvSpPr>
          <p:cNvPr id="3" name="Content Placeholder 2"/>
          <p:cNvSpPr>
            <a:spLocks noGrp="1"/>
          </p:cNvSpPr>
          <p:nvPr>
            <p:ph idx="1"/>
          </p:nvPr>
        </p:nvSpPr>
        <p:spPr>
          <a:xfrm>
            <a:off x="838200" y="1943100"/>
            <a:ext cx="10515600" cy="4566372"/>
          </a:xfrm>
        </p:spPr>
        <p:txBody>
          <a:bodyPr>
            <a:normAutofit fontScale="77500" lnSpcReduction="20000"/>
          </a:bodyPr>
          <a:lstStyle/>
          <a:p>
            <a:r>
              <a:rPr lang="en-US" smtClean="0"/>
              <a:t>Canvas is important because it houses the online quizzes that you must take along with providing the place where your group validates its work in class by turning in written reflections.</a:t>
            </a:r>
          </a:p>
          <a:p>
            <a:r>
              <a:rPr lang="en-US" smtClean="0"/>
              <a:t>You need to get your Canvas account as soon as possible.  You will shortly receive an invitation by email to join Canvas.  Answer the invitation by following the instructions in the message.  It will have “Instructure Canvas” in the heading.</a:t>
            </a:r>
          </a:p>
          <a:p>
            <a:r>
              <a:rPr lang="en-US" smtClean="0"/>
              <a:t>Use your UPRM email account</a:t>
            </a:r>
          </a:p>
          <a:p>
            <a:r>
              <a:rPr lang="en-US" smtClean="0"/>
              <a:t>Take Canvas deadlines seriously.  I will not adjust them to meet the needs of individual students who fail to meet deadlines.</a:t>
            </a:r>
          </a:p>
          <a:p>
            <a:r>
              <a:rPr lang="en-US" smtClean="0"/>
              <a:t>Do not give me written papers when you have failed to meet a Canvas deadline.  Tell me what happened, and we will work on ensuring that you meet the next deadline.</a:t>
            </a:r>
          </a:p>
          <a:p>
            <a:r>
              <a:rPr lang="en-US" smtClean="0"/>
              <a:t>Canvas will also provide you with study materials, especially for the two major partial exams for this course.  You will find links to readings, Jeopardies that help prepare you for exams, and video recordings of presentations.</a:t>
            </a:r>
            <a:endParaRPr lang="en-US"/>
          </a:p>
        </p:txBody>
      </p:sp>
    </p:spTree>
    <p:extLst>
      <p:ext uri="{BB962C8B-B14F-4D97-AF65-F5344CB8AC3E}">
        <p14:creationId xmlns:p14="http://schemas.microsoft.com/office/powerpoint/2010/main" xmlns="" val="1161811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Connexions</a:t>
            </a:r>
            <a:endParaRPr lang="en-US"/>
          </a:p>
        </p:txBody>
      </p:sp>
      <p:sp>
        <p:nvSpPr>
          <p:cNvPr id="3" name="Content Placeholder 2"/>
          <p:cNvSpPr>
            <a:spLocks noGrp="1"/>
          </p:cNvSpPr>
          <p:nvPr>
            <p:ph idx="1"/>
          </p:nvPr>
        </p:nvSpPr>
        <p:spPr>
          <a:xfrm>
            <a:off x="838200" y="1496290"/>
            <a:ext cx="10515600" cy="5039591"/>
          </a:xfrm>
        </p:spPr>
        <p:txBody>
          <a:bodyPr>
            <a:normAutofit fontScale="85000" lnSpcReduction="10000"/>
          </a:bodyPr>
          <a:lstStyle/>
          <a:p>
            <a:r>
              <a:rPr lang="en-US" smtClean="0"/>
              <a:t>The class textbook is freely accessible online through the platform, Connexions©</a:t>
            </a:r>
          </a:p>
          <a:p>
            <a:pPr lvl="1"/>
            <a:r>
              <a:rPr lang="en-US" smtClean="0"/>
              <a:t>http://cnx.org/content/col11447/latest/ </a:t>
            </a:r>
          </a:p>
          <a:p>
            <a:r>
              <a:rPr lang="en-US" smtClean="0"/>
              <a:t>There are multiple ways of accessing the textbook on canvas</a:t>
            </a:r>
          </a:p>
          <a:p>
            <a:pPr lvl="1"/>
            <a:r>
              <a:rPr lang="en-US" smtClean="0"/>
              <a:t>The modules can be converted into pdf form and printed</a:t>
            </a:r>
          </a:p>
          <a:p>
            <a:pPr lvl="1"/>
            <a:r>
              <a:rPr lang="en-US" smtClean="0"/>
              <a:t>You can access the course (or collection) by putting in the URL given just above.  Then you can navigate through the contents feature to the module you are looking for</a:t>
            </a:r>
          </a:p>
          <a:p>
            <a:pPr lvl="1"/>
            <a:r>
              <a:rPr lang="en-US" smtClean="0"/>
              <a:t>In the syllabus, you will find the URL for each module.  Copy-past this on your browser and go directly to the module.</a:t>
            </a:r>
          </a:p>
          <a:p>
            <a:pPr lvl="1"/>
            <a:r>
              <a:rPr lang="en-US" smtClean="0"/>
              <a:t>You can look at the module using either the “new view” or the “legacy” view.  The legacy view is not as aesthetically pleasing but it does provide features not available on the new view.</a:t>
            </a:r>
          </a:p>
          <a:p>
            <a:pPr lvl="1"/>
            <a:r>
              <a:rPr lang="en-US" smtClean="0"/>
              <a:t>Canvas exercise descriptions link to most of the required modules in Connexions©.  You will also find links to modules in the study materials available for each partial exam.</a:t>
            </a:r>
          </a:p>
          <a:p>
            <a:r>
              <a:rPr lang="en-US" smtClean="0"/>
              <a:t>The Connexions© readings are not optional.  The quizzes are designed to motivate you to read Connexions modules as well as listen carefully to class lectures.</a:t>
            </a:r>
            <a:endParaRPr lang="en-US"/>
          </a:p>
        </p:txBody>
      </p:sp>
    </p:spTree>
    <p:extLst>
      <p:ext uri="{BB962C8B-B14F-4D97-AF65-F5344CB8AC3E}">
        <p14:creationId xmlns:p14="http://schemas.microsoft.com/office/powerpoint/2010/main" xmlns="" val="3890235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Welcome!</a:t>
            </a:r>
            <a:endParaRPr lang="en-US"/>
          </a:p>
        </p:txBody>
      </p:sp>
      <p:sp>
        <p:nvSpPr>
          <p:cNvPr id="3" name="Content Placeholder 2"/>
          <p:cNvSpPr>
            <a:spLocks noGrp="1"/>
          </p:cNvSpPr>
          <p:nvPr>
            <p:ph idx="1"/>
          </p:nvPr>
        </p:nvSpPr>
        <p:spPr/>
        <p:txBody>
          <a:bodyPr/>
          <a:lstStyle/>
          <a:p>
            <a:r>
              <a:rPr lang="en-US" smtClean="0"/>
              <a:t>This has been an intense introduction to the course.  Going over this presentation and reading the syllabus will help you to become more familiar with these crucial logistical matters</a:t>
            </a:r>
          </a:p>
          <a:p>
            <a:r>
              <a:rPr lang="en-US" smtClean="0"/>
              <a:t>You will enjoy this course if you are interested in an intensive, interdisciplinary introduction to business.  </a:t>
            </a:r>
          </a:p>
          <a:p>
            <a:r>
              <a:rPr lang="en-US" smtClean="0"/>
              <a:t>You will also enjoy participating in the different classroom activities, especially if you set aside your “devices” and return from the Matrix to the Real World</a:t>
            </a:r>
          </a:p>
          <a:p>
            <a:r>
              <a:rPr lang="en-US" smtClean="0"/>
              <a:t>I look forward to a productive, meaningful, and exciting semester with you full of learning and intellectual exchange.</a:t>
            </a:r>
            <a:endParaRPr lang="en-US"/>
          </a:p>
        </p:txBody>
      </p:sp>
    </p:spTree>
    <p:extLst>
      <p:ext uri="{BB962C8B-B14F-4D97-AF65-F5344CB8AC3E}">
        <p14:creationId xmlns:p14="http://schemas.microsoft.com/office/powerpoint/2010/main" xmlns="" val="1850894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58645" y="350377"/>
            <a:ext cx="10515600" cy="6272213"/>
          </a:xfrm>
        </p:spPr>
        <p:txBody>
          <a:bodyPr>
            <a:normAutofit/>
          </a:bodyPr>
          <a:lstStyle/>
          <a:p>
            <a:pPr lvl="0"/>
            <a:r>
              <a:rPr lang="en-US" dirty="0"/>
              <a:t>Business and…</a:t>
            </a:r>
            <a:endParaRPr lang="en-US" sz="1800" dirty="0"/>
          </a:p>
          <a:p>
            <a:pPr lvl="1"/>
            <a:r>
              <a:rPr lang="en-US" dirty="0" smtClean="0"/>
              <a:t>1. </a:t>
            </a:r>
            <a:r>
              <a:rPr lang="en-US" b="1" dirty="0" smtClean="0"/>
              <a:t>Technology</a:t>
            </a:r>
            <a:r>
              <a:rPr lang="en-US" dirty="0" smtClean="0"/>
              <a:t>.  What does business have to do with technology?  Do engineers design technical artifacts that business practitioners sell? </a:t>
            </a:r>
          </a:p>
          <a:p>
            <a:pPr lvl="1"/>
            <a:r>
              <a:rPr lang="en-US" dirty="0" smtClean="0"/>
              <a:t>2. </a:t>
            </a:r>
            <a:r>
              <a:rPr lang="en-US" b="1" dirty="0" smtClean="0"/>
              <a:t>Law</a:t>
            </a:r>
            <a:r>
              <a:rPr lang="en-US" dirty="0" smtClean="0"/>
              <a:t>.  Many U.S politicians claim that business is over regulated.  What is the relation between business and government, and how can it be improved? </a:t>
            </a:r>
            <a:endParaRPr lang="en-US" dirty="0"/>
          </a:p>
          <a:p>
            <a:pPr lvl="1"/>
            <a:r>
              <a:rPr lang="en-US" dirty="0" smtClean="0"/>
              <a:t>3. </a:t>
            </a:r>
            <a:r>
              <a:rPr lang="en-US" b="1" dirty="0" smtClean="0"/>
              <a:t>Shareholders</a:t>
            </a:r>
            <a:r>
              <a:rPr lang="en-US" dirty="0" smtClean="0"/>
              <a:t>.  Private individuals by stock and come to own share in the business corporation.  What are shareholder responsibilities to the business they hold stock in?  What are managers’ responsibilities to these shareholders? </a:t>
            </a:r>
          </a:p>
          <a:p>
            <a:pPr lvl="1"/>
            <a:r>
              <a:rPr lang="en-US" dirty="0" smtClean="0"/>
              <a:t>4. </a:t>
            </a:r>
            <a:r>
              <a:rPr lang="en-US" b="1" dirty="0" smtClean="0"/>
              <a:t>Business</a:t>
            </a:r>
            <a:r>
              <a:rPr lang="en-US" dirty="0" smtClean="0"/>
              <a:t> has a special relation to its clients and customers.  Who are these?  What is a business’s responsibility to its clients and customers? </a:t>
            </a:r>
          </a:p>
          <a:p>
            <a:pPr lvl="1"/>
            <a:r>
              <a:rPr lang="en-US" dirty="0" smtClean="0"/>
              <a:t>5. </a:t>
            </a:r>
            <a:r>
              <a:rPr lang="en-US" b="1" dirty="0" smtClean="0"/>
              <a:t>Employees</a:t>
            </a:r>
            <a:r>
              <a:rPr lang="en-US" dirty="0" smtClean="0"/>
              <a:t>.  Business corporations employ individuals who are compelled by the law of agency to hold their employer’s interests paramount?  What are these interests?  What are the responsibilities a business has toward its employees?</a:t>
            </a:r>
          </a:p>
          <a:p>
            <a:pPr lvl="1"/>
            <a:r>
              <a:rPr lang="en-US" dirty="0" smtClean="0"/>
              <a:t>6. Many claim that </a:t>
            </a:r>
            <a:r>
              <a:rPr lang="en-US" b="1" dirty="0" smtClean="0"/>
              <a:t>business ethics </a:t>
            </a:r>
            <a:r>
              <a:rPr lang="en-US" dirty="0" smtClean="0"/>
              <a:t>is an oxymoron?  Is it?  What is an oxymoron?</a:t>
            </a:r>
            <a:endParaRPr lang="en-US" sz="1600" dirty="0"/>
          </a:p>
        </p:txBody>
      </p:sp>
    </p:spTree>
    <p:extLst>
      <p:ext uri="{BB962C8B-B14F-4D97-AF65-F5344CB8AC3E}">
        <p14:creationId xmlns:p14="http://schemas.microsoft.com/office/powerpoint/2010/main" xmlns="" val="23077642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the next class</a:t>
            </a:r>
            <a:endParaRPr lang="en-US" dirty="0"/>
          </a:p>
        </p:txBody>
      </p:sp>
      <p:sp>
        <p:nvSpPr>
          <p:cNvPr id="3" name="Content Placeholder 2"/>
          <p:cNvSpPr>
            <a:spLocks noGrp="1"/>
          </p:cNvSpPr>
          <p:nvPr>
            <p:ph idx="1"/>
          </p:nvPr>
        </p:nvSpPr>
        <p:spPr/>
        <p:txBody>
          <a:bodyPr/>
          <a:lstStyle/>
          <a:p>
            <a:r>
              <a:rPr lang="en-US" dirty="0" smtClean="0"/>
              <a:t>Go over your notes</a:t>
            </a:r>
          </a:p>
          <a:p>
            <a:r>
              <a:rPr lang="en-US" dirty="0" smtClean="0"/>
              <a:t>Find and read the syllabus</a:t>
            </a:r>
          </a:p>
          <a:p>
            <a:r>
              <a:rPr lang="en-US" dirty="0" smtClean="0"/>
              <a:t>Find the course text in </a:t>
            </a:r>
            <a:r>
              <a:rPr lang="en-US" dirty="0" err="1" smtClean="0"/>
              <a:t>Connexions</a:t>
            </a:r>
            <a:r>
              <a:rPr lang="en-US" dirty="0" smtClean="0"/>
              <a:t>.  Review the text and its contents.</a:t>
            </a:r>
          </a:p>
          <a:p>
            <a:r>
              <a:rPr lang="en-US" dirty="0" smtClean="0"/>
              <a:t>Be on the lookout for an invitation to join Canvas.  When you receive this invitation, carry out its instructions.  If you have problems let me know.</a:t>
            </a:r>
          </a:p>
          <a:p>
            <a:r>
              <a:rPr lang="en-US" dirty="0" smtClean="0"/>
              <a:t>Motivate yourself to learn and to work hard.</a:t>
            </a:r>
            <a:endParaRPr lang="en-US" dirty="0"/>
          </a:p>
        </p:txBody>
      </p:sp>
    </p:spTree>
    <p:extLst>
      <p:ext uri="{BB962C8B-B14F-4D97-AF65-F5344CB8AC3E}">
        <p14:creationId xmlns:p14="http://schemas.microsoft.com/office/powerpoint/2010/main" xmlns="" val="662896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Preliminary Survey</a:t>
            </a:r>
            <a:endParaRPr lang="en-US"/>
          </a:p>
        </p:txBody>
      </p:sp>
      <p:sp>
        <p:nvSpPr>
          <p:cNvPr id="3" name="Content Placeholder 2"/>
          <p:cNvSpPr>
            <a:spLocks noGrp="1"/>
          </p:cNvSpPr>
          <p:nvPr>
            <p:ph idx="1"/>
          </p:nvPr>
        </p:nvSpPr>
        <p:spPr>
          <a:xfrm>
            <a:off x="838200" y="1600200"/>
            <a:ext cx="10515600" cy="4966855"/>
          </a:xfrm>
        </p:spPr>
        <p:txBody>
          <a:bodyPr>
            <a:normAutofit fontScale="77500" lnSpcReduction="20000"/>
          </a:bodyPr>
          <a:lstStyle/>
          <a:p>
            <a:r>
              <a:rPr lang="en-US" dirty="0" smtClean="0"/>
              <a:t>1. What is your name?</a:t>
            </a:r>
          </a:p>
          <a:p>
            <a:r>
              <a:rPr lang="en-US" dirty="0" smtClean="0"/>
              <a:t>2. Are you a freshman, sophomore, junior, or senior?</a:t>
            </a:r>
          </a:p>
          <a:p>
            <a:r>
              <a:rPr lang="en-US" dirty="0" smtClean="0"/>
              <a:t>3. What is your area of academic concentration?</a:t>
            </a:r>
          </a:p>
          <a:p>
            <a:r>
              <a:rPr lang="en-US" dirty="0" smtClean="0"/>
              <a:t>4. What do you expect to learn in this class?  </a:t>
            </a:r>
          </a:p>
          <a:p>
            <a:r>
              <a:rPr lang="en-US" dirty="0" smtClean="0"/>
              <a:t>5. How are your reading, listening, and speaking skills in English?  Rate them as introductory, intermediate, or advanced.</a:t>
            </a:r>
          </a:p>
          <a:p>
            <a:r>
              <a:rPr lang="en-US" dirty="0" smtClean="0"/>
              <a:t>6. Have you ever taken a class in ethics or with substantial ethics content?</a:t>
            </a:r>
          </a:p>
          <a:p>
            <a:r>
              <a:rPr lang="en-US" dirty="0" smtClean="0"/>
              <a:t>7. In other classes you have taken in ADEM, have you had an activity, unit, or module devoted to ethics in business?</a:t>
            </a:r>
          </a:p>
          <a:p>
            <a:r>
              <a:rPr lang="en-US" dirty="0" smtClean="0"/>
              <a:t>8. Describe the best educational experience you have ever had up to this point.</a:t>
            </a:r>
          </a:p>
          <a:p>
            <a:r>
              <a:rPr lang="en-US" dirty="0" smtClean="0"/>
              <a:t>9. What are your career objectives?  For example, where do you see yourself five years from now?</a:t>
            </a:r>
          </a:p>
          <a:p>
            <a:r>
              <a:rPr lang="en-US" dirty="0" smtClean="0"/>
              <a:t>10. Are you comfortable working with course materials that are housed online?  Are you comfortable working with taking quizzes and turning in written material </a:t>
            </a:r>
            <a:r>
              <a:rPr lang="en-US" dirty="0" err="1" smtClean="0"/>
              <a:t>onine</a:t>
            </a:r>
            <a:r>
              <a:rPr lang="en-US" dirty="0" smtClean="0"/>
              <a:t>?</a:t>
            </a:r>
            <a:endParaRPr lang="en-US" dirty="0"/>
          </a:p>
        </p:txBody>
      </p:sp>
    </p:spTree>
    <p:extLst>
      <p:ext uri="{BB962C8B-B14F-4D97-AF65-F5344CB8AC3E}">
        <p14:creationId xmlns:p14="http://schemas.microsoft.com/office/powerpoint/2010/main" xmlns="" val="2671006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This presentation will give you an idea of what to expect in this class</a:t>
            </a:r>
            <a:endParaRPr lang="en-US"/>
          </a:p>
        </p:txBody>
      </p:sp>
      <p:sp>
        <p:nvSpPr>
          <p:cNvPr id="3" name="Content Placeholder 2"/>
          <p:cNvSpPr>
            <a:spLocks noGrp="1"/>
          </p:cNvSpPr>
          <p:nvPr>
            <p:ph idx="1"/>
          </p:nvPr>
        </p:nvSpPr>
        <p:spPr>
          <a:xfrm>
            <a:off x="838200" y="1825625"/>
            <a:ext cx="10515600" cy="4793384"/>
          </a:xfrm>
        </p:spPr>
        <p:txBody>
          <a:bodyPr>
            <a:normAutofit fontScale="77500" lnSpcReduction="20000"/>
          </a:bodyPr>
          <a:lstStyle/>
          <a:p>
            <a:r>
              <a:rPr lang="en-US" smtClean="0"/>
              <a:t>You will be exposed to a lot of material.</a:t>
            </a:r>
          </a:p>
          <a:p>
            <a:r>
              <a:rPr lang="en-US" smtClean="0"/>
              <a:t>You will not memorize it all during the time it is being presented.</a:t>
            </a:r>
          </a:p>
          <a:p>
            <a:r>
              <a:rPr lang="en-US" smtClean="0"/>
              <a:t>Consequently, you will have to review this material after class</a:t>
            </a:r>
          </a:p>
          <a:p>
            <a:pPr lvl="1"/>
            <a:r>
              <a:rPr lang="en-US" smtClean="0"/>
              <a:t>Consult the presentation online</a:t>
            </a:r>
          </a:p>
          <a:p>
            <a:pPr lvl="1"/>
            <a:r>
              <a:rPr lang="en-US" smtClean="0"/>
              <a:t>Take notes and fill in your notes with what you remember after class</a:t>
            </a:r>
          </a:p>
          <a:p>
            <a:pPr lvl="1"/>
            <a:r>
              <a:rPr lang="en-US" smtClean="0"/>
              <a:t>Think of questions that you can ask me during class as well as during office hours</a:t>
            </a:r>
          </a:p>
          <a:p>
            <a:r>
              <a:rPr lang="en-US" smtClean="0"/>
              <a:t>To do well in this class you have to…</a:t>
            </a:r>
          </a:p>
          <a:p>
            <a:pPr lvl="1"/>
            <a:r>
              <a:rPr lang="en-US" smtClean="0"/>
              <a:t>Attend class</a:t>
            </a:r>
          </a:p>
          <a:p>
            <a:pPr lvl="1"/>
            <a:r>
              <a:rPr lang="en-US" smtClean="0"/>
              <a:t>Participate in this class (and not sit in the back scanning your smart phones or doing homework for another class)</a:t>
            </a:r>
          </a:p>
          <a:p>
            <a:pPr lvl="1"/>
            <a:r>
              <a:rPr lang="en-US" smtClean="0"/>
              <a:t>Work with classmates on various activities in cooperative, group learning</a:t>
            </a:r>
          </a:p>
          <a:p>
            <a:pPr lvl="1"/>
            <a:r>
              <a:rPr lang="en-US" smtClean="0"/>
              <a:t>READ the assigned modules and articles</a:t>
            </a:r>
          </a:p>
          <a:p>
            <a:pPr lvl="1"/>
            <a:r>
              <a:rPr lang="en-US" smtClean="0"/>
              <a:t>TAKE NOTES</a:t>
            </a:r>
          </a:p>
          <a:p>
            <a:pPr lvl="1"/>
            <a:r>
              <a:rPr lang="en-US" smtClean="0"/>
              <a:t>Refrain from private conversations, frequent comings and goings, and other disruptive behaviors</a:t>
            </a:r>
          </a:p>
          <a:p>
            <a:pPr lvl="1"/>
            <a:r>
              <a:rPr lang="en-US" smtClean="0"/>
              <a:t>Take responsibility for your actions and not act from the false assumption that everytime you fail to carry out a responsibility you can “negotiate” an exculpatory excuse</a:t>
            </a:r>
          </a:p>
        </p:txBody>
      </p:sp>
    </p:spTree>
    <p:extLst>
      <p:ext uri="{BB962C8B-B14F-4D97-AF65-F5344CB8AC3E}">
        <p14:creationId xmlns:p14="http://schemas.microsoft.com/office/powerpoint/2010/main" xmlns="" val="1675594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3404289681"/>
              </p:ext>
            </p:extLst>
          </p:nvPr>
        </p:nvGraphicFramePr>
        <p:xfrm>
          <a:off x="218206" y="97791"/>
          <a:ext cx="11741728" cy="6702182"/>
        </p:xfrm>
        <a:graphic>
          <a:graphicData uri="http://schemas.openxmlformats.org/drawingml/2006/table">
            <a:tbl>
              <a:tblPr firstRow="1" bandRow="1">
                <a:tableStyleId>{D7AC3CCA-C797-4891-BE02-D94E43425B78}</a:tableStyleId>
              </a:tblPr>
              <a:tblGrid>
                <a:gridCol w="2935432">
                  <a:extLst>
                    <a:ext uri="{9D8B030D-6E8A-4147-A177-3AD203B41FA5}">
                      <a16:colId xmlns:a16="http://schemas.microsoft.com/office/drawing/2014/main" xmlns="" val="20000"/>
                    </a:ext>
                  </a:extLst>
                </a:gridCol>
                <a:gridCol w="2935432">
                  <a:extLst>
                    <a:ext uri="{9D8B030D-6E8A-4147-A177-3AD203B41FA5}">
                      <a16:colId xmlns:a16="http://schemas.microsoft.com/office/drawing/2014/main" xmlns="" val="20001"/>
                    </a:ext>
                  </a:extLst>
                </a:gridCol>
                <a:gridCol w="2935432">
                  <a:extLst>
                    <a:ext uri="{9D8B030D-6E8A-4147-A177-3AD203B41FA5}">
                      <a16:colId xmlns:a16="http://schemas.microsoft.com/office/drawing/2014/main" xmlns="" val="20002"/>
                    </a:ext>
                  </a:extLst>
                </a:gridCol>
                <a:gridCol w="2935432">
                  <a:extLst>
                    <a:ext uri="{9D8B030D-6E8A-4147-A177-3AD203B41FA5}">
                      <a16:colId xmlns:a16="http://schemas.microsoft.com/office/drawing/2014/main" xmlns="" val="20003"/>
                    </a:ext>
                  </a:extLst>
                </a:gridCol>
              </a:tblGrid>
              <a:tr h="349018">
                <a:tc>
                  <a:txBody>
                    <a:bodyPr/>
                    <a:lstStyle/>
                    <a:p>
                      <a:r>
                        <a:rPr lang="en-US" smtClean="0"/>
                        <a:t>Value</a:t>
                      </a:r>
                      <a:endParaRPr lang="en-US"/>
                    </a:p>
                  </a:txBody>
                  <a:tcPr/>
                </a:tc>
                <a:tc>
                  <a:txBody>
                    <a:bodyPr/>
                    <a:lstStyle/>
                    <a:p>
                      <a:r>
                        <a:rPr lang="en-US" smtClean="0"/>
                        <a:t>Description</a:t>
                      </a:r>
                      <a:endParaRPr lang="en-US"/>
                    </a:p>
                  </a:txBody>
                  <a:tcPr/>
                </a:tc>
                <a:tc>
                  <a:txBody>
                    <a:bodyPr/>
                    <a:lstStyle/>
                    <a:p>
                      <a:r>
                        <a:rPr lang="en-US" smtClean="0"/>
                        <a:t>Below the Minimum</a:t>
                      </a:r>
                      <a:endParaRPr lang="en-US"/>
                    </a:p>
                  </a:txBody>
                  <a:tcPr/>
                </a:tc>
                <a:tc>
                  <a:txBody>
                    <a:bodyPr/>
                    <a:lstStyle/>
                    <a:p>
                      <a:r>
                        <a:rPr lang="en-US" smtClean="0"/>
                        <a:t>Aspiration</a:t>
                      </a:r>
                      <a:endParaRPr lang="en-US"/>
                    </a:p>
                  </a:txBody>
                  <a:tcPr/>
                </a:tc>
                <a:extLst>
                  <a:ext uri="{0D108BD9-81ED-4DB2-BD59-A6C34878D82A}">
                    <a16:rowId xmlns:a16="http://schemas.microsoft.com/office/drawing/2014/main" xmlns="" val="10000"/>
                  </a:ext>
                </a:extLst>
              </a:tr>
              <a:tr h="894427">
                <a:tc>
                  <a:txBody>
                    <a:bodyPr/>
                    <a:lstStyle/>
                    <a:p>
                      <a:r>
                        <a:rPr lang="en-US" smtClean="0"/>
                        <a:t>Justice</a:t>
                      </a:r>
                      <a:endParaRPr lang="en-US"/>
                    </a:p>
                  </a:txBody>
                  <a:tcPr/>
                </a:tc>
                <a:tc>
                  <a:txBody>
                    <a:bodyPr/>
                    <a:lstStyle/>
                    <a:p>
                      <a:r>
                        <a:rPr lang="es-ES" sz="1050" smtClean="0"/>
                        <a:t>Será imparcial, objetivo y se abstendrá de discriminar o tener trato preferencial en la aplicación de leyes y políticas en su trato con estudiantes, facultad, empleados, administración y otros constituyentes.</a:t>
                      </a:r>
                      <a:endParaRPr lang="en-US" sz="1050"/>
                    </a:p>
                  </a:txBody>
                  <a:tcPr/>
                </a:tc>
                <a:tc>
                  <a:txBody>
                    <a:bodyPr/>
                    <a:lstStyle/>
                    <a:p>
                      <a:r>
                        <a:rPr lang="en-US" sz="1400" smtClean="0"/>
                        <a:t>Free riding on the work of your class group</a:t>
                      </a:r>
                      <a:endParaRPr lang="en-US" sz="1400"/>
                    </a:p>
                  </a:txBody>
                  <a:tcPr/>
                </a:tc>
                <a:tc>
                  <a:txBody>
                    <a:bodyPr/>
                    <a:lstStyle/>
                    <a:p>
                      <a:r>
                        <a:rPr lang="en-US" sz="1400" smtClean="0"/>
                        <a:t>Recognizing the diversity in our society and welcoming</a:t>
                      </a:r>
                      <a:r>
                        <a:rPr lang="en-US" sz="1400" baseline="0" smtClean="0"/>
                        <a:t> those who are different; extending the circle of concern</a:t>
                      </a:r>
                      <a:endParaRPr lang="en-US" sz="1400"/>
                    </a:p>
                  </a:txBody>
                  <a:tcPr/>
                </a:tc>
                <a:extLst>
                  <a:ext uri="{0D108BD9-81ED-4DB2-BD59-A6C34878D82A}">
                    <a16:rowId xmlns:a16="http://schemas.microsoft.com/office/drawing/2014/main" xmlns="" val="10001"/>
                  </a:ext>
                </a:extLst>
              </a:tr>
              <a:tr h="894427">
                <a:tc>
                  <a:txBody>
                    <a:bodyPr/>
                    <a:lstStyle/>
                    <a:p>
                      <a:r>
                        <a:rPr lang="en-US" smtClean="0"/>
                        <a:t>Responsibility</a:t>
                      </a:r>
                      <a:endParaRPr lang="en-US"/>
                    </a:p>
                  </a:txBody>
                  <a:tcPr/>
                </a:tc>
                <a:tc>
                  <a:txBody>
                    <a:bodyPr/>
                    <a:lstStyle/>
                    <a:p>
                      <a:r>
                        <a:rPr lang="es-ES" sz="1050" smtClean="0"/>
                        <a:t>Reconocerá y cumplirá con sus obligaciones hacia sus constituyentes atendiendo sus intereses esenciales, honrado sus compromisos e integrando y manteniendo un balance entre diferentes puntos de vista. Como agentes responsables, la facultad, empleados y estudiantes del Colegio de Administración de Empresas están comprometidos al logro de la excelencia, bienestar comunitario y profesionalismo.</a:t>
                      </a:r>
                      <a:endParaRPr lang="en-US" sz="1050"/>
                    </a:p>
                  </a:txBody>
                  <a:tcPr/>
                </a:tc>
                <a:tc>
                  <a:txBody>
                    <a:bodyPr/>
                    <a:lstStyle/>
                    <a:p>
                      <a:r>
                        <a:rPr lang="en-US" sz="1400" smtClean="0"/>
                        <a:t>Failing to do what you promised to do to</a:t>
                      </a:r>
                      <a:r>
                        <a:rPr lang="en-US" sz="1400" baseline="0" smtClean="0"/>
                        <a:t> advance a group project</a:t>
                      </a:r>
                      <a:endParaRPr lang="en-US" sz="1400"/>
                    </a:p>
                  </a:txBody>
                  <a:tcPr/>
                </a:tc>
                <a:tc>
                  <a:txBody>
                    <a:bodyPr/>
                    <a:lstStyle/>
                    <a:p>
                      <a:r>
                        <a:rPr lang="en-US" sz="1400" smtClean="0"/>
                        <a:t>Remaining responsive to the feelings of others and working to anticipate and resolve problems</a:t>
                      </a:r>
                      <a:endParaRPr lang="en-US" sz="1400"/>
                    </a:p>
                  </a:txBody>
                  <a:tcPr/>
                </a:tc>
                <a:extLst>
                  <a:ext uri="{0D108BD9-81ED-4DB2-BD59-A6C34878D82A}">
                    <a16:rowId xmlns:a16="http://schemas.microsoft.com/office/drawing/2014/main" xmlns="" val="10002"/>
                  </a:ext>
                </a:extLst>
              </a:tr>
              <a:tr h="1330613">
                <a:tc>
                  <a:txBody>
                    <a:bodyPr/>
                    <a:lstStyle/>
                    <a:p>
                      <a:r>
                        <a:rPr lang="en-US" smtClean="0"/>
                        <a:t>Respect</a:t>
                      </a:r>
                      <a:endParaRPr lang="en-US"/>
                    </a:p>
                  </a:txBody>
                  <a:tcPr/>
                </a:tc>
                <a:tc>
                  <a:txBody>
                    <a:bodyPr/>
                    <a:lstStyle/>
                    <a:p>
                      <a:r>
                        <a:rPr lang="es-ES" sz="1050" smtClean="0"/>
                        <a:t>Reconocerá y respetará la dignidad de los diversos constituyentes y sus derechos fundamentales. Estos incluyen los derechos sobre la propiedad, privacidad, libre intercambio de ideas, libertad académica, debidos procesos establecidos, participación significativa en el proceso de tomar decisiones y en la formulación de políticas.</a:t>
                      </a:r>
                      <a:endParaRPr lang="en-US" sz="1050"/>
                    </a:p>
                  </a:txBody>
                  <a:tcPr/>
                </a:tc>
                <a:tc>
                  <a:txBody>
                    <a:bodyPr/>
                    <a:lstStyle/>
                    <a:p>
                      <a:r>
                        <a:rPr lang="en-US" sz="1400" smtClean="0"/>
                        <a:t>Holding a private</a:t>
                      </a:r>
                      <a:r>
                        <a:rPr lang="en-US" sz="1400" baseline="0" smtClean="0"/>
                        <a:t> conversation in class while someone is presenting.  Walking in and out of class while it is in progress</a:t>
                      </a:r>
                      <a:endParaRPr lang="en-US" sz="1400"/>
                    </a:p>
                  </a:txBody>
                  <a:tcPr/>
                </a:tc>
                <a:tc>
                  <a:txBody>
                    <a:bodyPr/>
                    <a:lstStyle/>
                    <a:p>
                      <a:r>
                        <a:rPr lang="en-US" sz="1400" smtClean="0"/>
                        <a:t>Recognizing</a:t>
                      </a:r>
                      <a:r>
                        <a:rPr lang="en-US" sz="1400" baseline="0" smtClean="0"/>
                        <a:t> and respecting the rights of others including their participatory rights, freedom of speech and thought, property, due process, etc.</a:t>
                      </a:r>
                      <a:endParaRPr lang="en-US" sz="1400"/>
                    </a:p>
                  </a:txBody>
                  <a:tcPr/>
                </a:tc>
                <a:extLst>
                  <a:ext uri="{0D108BD9-81ED-4DB2-BD59-A6C34878D82A}">
                    <a16:rowId xmlns:a16="http://schemas.microsoft.com/office/drawing/2014/main" xmlns="" val="10003"/>
                  </a:ext>
                </a:extLst>
              </a:tr>
              <a:tr h="1028700">
                <a:tc>
                  <a:txBody>
                    <a:bodyPr/>
                    <a:lstStyle/>
                    <a:p>
                      <a:r>
                        <a:rPr lang="en-US" smtClean="0"/>
                        <a:t>Trust</a:t>
                      </a:r>
                      <a:endParaRPr lang="en-US"/>
                    </a:p>
                  </a:txBody>
                  <a:tcPr/>
                </a:tc>
                <a:tc>
                  <a:txBody>
                    <a:bodyPr/>
                    <a:lstStyle/>
                    <a:p>
                      <a:r>
                        <a:rPr lang="es-ES" sz="1050" smtClean="0"/>
                        <a:t>Reconocerá que la confianza fortalece las comunidades creando un ambiente donde cada uno pueda esperar un comportamiento ético de los demás. Promover la tolerancia en un ambiente de diversidad y operará dentro de los parámetros establecidos por los individuos y la comunidad.</a:t>
                      </a:r>
                      <a:endParaRPr lang="en-US" sz="1050"/>
                    </a:p>
                  </a:txBody>
                  <a:tcPr/>
                </a:tc>
                <a:tc>
                  <a:txBody>
                    <a:bodyPr/>
                    <a:lstStyle/>
                    <a:p>
                      <a:r>
                        <a:rPr lang="en-US" sz="1400" smtClean="0"/>
                        <a:t>Betraying the trust of your group members; taking advantage of their vulnerability to your</a:t>
                      </a:r>
                      <a:r>
                        <a:rPr lang="en-US" sz="1400" baseline="0" smtClean="0"/>
                        <a:t> good faith</a:t>
                      </a:r>
                      <a:endParaRPr lang="en-US" sz="1400"/>
                    </a:p>
                  </a:txBody>
                  <a:tcPr/>
                </a:tc>
                <a:tc>
                  <a:txBody>
                    <a:bodyPr/>
                    <a:lstStyle/>
                    <a:p>
                      <a:r>
                        <a:rPr lang="en-US" sz="1400" smtClean="0"/>
                        <a:t>Working</a:t>
                      </a:r>
                      <a:r>
                        <a:rPr lang="en-US" sz="1400" baseline="0" smtClean="0"/>
                        <a:t> to gain and sustain the trust of others by fulfilling their expectation of moral behavior</a:t>
                      </a:r>
                      <a:endParaRPr lang="en-US" sz="1400"/>
                    </a:p>
                  </a:txBody>
                  <a:tcPr/>
                </a:tc>
                <a:extLst>
                  <a:ext uri="{0D108BD9-81ED-4DB2-BD59-A6C34878D82A}">
                    <a16:rowId xmlns:a16="http://schemas.microsoft.com/office/drawing/2014/main" xmlns="" val="10004"/>
                  </a:ext>
                </a:extLst>
              </a:tr>
              <a:tr h="1477749">
                <a:tc>
                  <a:txBody>
                    <a:bodyPr/>
                    <a:lstStyle/>
                    <a:p>
                      <a:r>
                        <a:rPr lang="en-US" smtClean="0"/>
                        <a:t>Integrity</a:t>
                      </a:r>
                      <a:endParaRPr lang="en-US"/>
                    </a:p>
                  </a:txBody>
                  <a:tcPr/>
                </a:tc>
                <a:tc>
                  <a:txBody>
                    <a:bodyPr/>
                    <a:lstStyle/>
                    <a:p>
                      <a:r>
                        <a:rPr lang="es-ES" sz="1050" smtClean="0"/>
                        <a:t>Promoverá la integridad caracterizada por la sinceridad, honestidad, autenticidad y la búsqueda de la excelencia. La integridad es la base de todas nuestras decisiones, acciones y expresiones. Es la más clara manifestación de honestidad intelectual y personal en el aprendizaje, enseñanza, mentoría e investigación.</a:t>
                      </a:r>
                      <a:endParaRPr lang="en-US" sz="1050"/>
                    </a:p>
                  </a:txBody>
                  <a:tcPr/>
                </a:tc>
                <a:tc>
                  <a:txBody>
                    <a:bodyPr/>
                    <a:lstStyle/>
                    <a:p>
                      <a:r>
                        <a:rPr lang="en-US" sz="1400" smtClean="0"/>
                        <a:t>Plagiarizing, that is, quoting or paraphrasing another source without proper attribution.  Passing someone</a:t>
                      </a:r>
                      <a:r>
                        <a:rPr lang="en-US" sz="1400" baseline="0" smtClean="0"/>
                        <a:t> else’s work as your own</a:t>
                      </a:r>
                      <a:endParaRPr lang="en-US" sz="1400"/>
                    </a:p>
                  </a:txBody>
                  <a:tcPr/>
                </a:tc>
                <a:tc>
                  <a:txBody>
                    <a:bodyPr/>
                    <a:lstStyle/>
                    <a:p>
                      <a:r>
                        <a:rPr lang="en-US" sz="1400" smtClean="0"/>
                        <a:t>Remaining steadfast even</a:t>
                      </a:r>
                      <a:r>
                        <a:rPr lang="en-US" sz="1400" baseline="0" smtClean="0"/>
                        <a:t> in the face of temptation or pressure to do wrong</a:t>
                      </a:r>
                      <a:endParaRPr lang="en-US" sz="140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1481328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Class as a Social Contract</a:t>
            </a:r>
            <a:endParaRPr lang="en-US"/>
          </a:p>
        </p:txBody>
      </p:sp>
      <p:sp>
        <p:nvSpPr>
          <p:cNvPr id="3" name="Content Placeholder 2"/>
          <p:cNvSpPr>
            <a:spLocks noGrp="1"/>
          </p:cNvSpPr>
          <p:nvPr>
            <p:ph idx="1"/>
          </p:nvPr>
        </p:nvSpPr>
        <p:spPr>
          <a:xfrm>
            <a:off x="838200" y="1517074"/>
            <a:ext cx="10515600" cy="4998026"/>
          </a:xfrm>
        </p:spPr>
        <p:txBody>
          <a:bodyPr>
            <a:normAutofit fontScale="70000" lnSpcReduction="20000"/>
          </a:bodyPr>
          <a:lstStyle/>
          <a:p>
            <a:r>
              <a:rPr lang="en-US" b="1" smtClean="0"/>
              <a:t>Quid pro quo </a:t>
            </a:r>
            <a:r>
              <a:rPr lang="en-US" smtClean="0"/>
              <a:t>(A mutually beneficial exchange)</a:t>
            </a:r>
          </a:p>
          <a:p>
            <a:pPr lvl="1"/>
            <a:r>
              <a:rPr lang="en-US" smtClean="0"/>
              <a:t>The syllabus describes what you will receive from this class beside a grade.  Pay attention to the topic outlines and the learning skills</a:t>
            </a:r>
          </a:p>
          <a:p>
            <a:pPr lvl="1"/>
            <a:r>
              <a:rPr lang="en-US" smtClean="0"/>
              <a:t>The syllabus also describes what you will give in exchange.  You will come to class and honor our Statement of Values.  You will take the exams.  Most importantly, you will participate in class through your conscientious and responsible group work.</a:t>
            </a:r>
          </a:p>
          <a:p>
            <a:r>
              <a:rPr lang="en-US" b="1" smtClean="0"/>
              <a:t>Information</a:t>
            </a:r>
          </a:p>
          <a:p>
            <a:pPr lvl="1"/>
            <a:r>
              <a:rPr lang="en-US" smtClean="0"/>
              <a:t>You and I both have a right to information that is necessary to determine whether we want to continue our relation this semester.  </a:t>
            </a:r>
          </a:p>
          <a:p>
            <a:pPr lvl="1"/>
            <a:r>
              <a:rPr lang="en-US" smtClean="0"/>
              <a:t>The syllabus provides the information you need to determine if you should continue in the class.  Reading it is a requirement as is attending the classes where I explain it.</a:t>
            </a:r>
          </a:p>
          <a:p>
            <a:pPr lvl="1"/>
            <a:r>
              <a:rPr lang="en-US" smtClean="0"/>
              <a:t>I need information from you to make sure our expectations can be alligned,.  Therefore, I need information from you.  (See next slide)</a:t>
            </a:r>
          </a:p>
          <a:p>
            <a:r>
              <a:rPr lang="en-US" b="1" smtClean="0"/>
              <a:t>Voluntariness</a:t>
            </a:r>
          </a:p>
          <a:p>
            <a:pPr lvl="1"/>
            <a:r>
              <a:rPr lang="en-US" smtClean="0"/>
              <a:t>You continuing in this class must be the result of a voluntary choice and, therefore, free of compulsion.  This is consistent with this being a required course because you may take it from another professor or choose another course of study.</a:t>
            </a:r>
          </a:p>
          <a:p>
            <a:r>
              <a:rPr lang="en-US" b="1" smtClean="0"/>
              <a:t>Safe Exit</a:t>
            </a:r>
          </a:p>
          <a:p>
            <a:pPr lvl="1"/>
            <a:r>
              <a:rPr lang="en-US" smtClean="0"/>
              <a:t>You have time at the beginning of the semester to drop the course or transfer to another teacher if this social contract is not to your liking</a:t>
            </a:r>
            <a:endParaRPr lang="en-US"/>
          </a:p>
        </p:txBody>
      </p:sp>
    </p:spTree>
    <p:extLst>
      <p:ext uri="{BB962C8B-B14F-4D97-AF65-F5344CB8AC3E}">
        <p14:creationId xmlns:p14="http://schemas.microsoft.com/office/powerpoint/2010/main" xmlns="" val="1448612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Student rights and duties</a:t>
            </a:r>
            <a:endParaRPr lang="en-US"/>
          </a:p>
        </p:txBody>
      </p:sp>
      <p:sp>
        <p:nvSpPr>
          <p:cNvPr id="3" name="Content Placeholder 2"/>
          <p:cNvSpPr>
            <a:spLocks noGrp="1"/>
          </p:cNvSpPr>
          <p:nvPr>
            <p:ph idx="1"/>
          </p:nvPr>
        </p:nvSpPr>
        <p:spPr>
          <a:xfrm>
            <a:off x="838200" y="1815379"/>
            <a:ext cx="10515600" cy="4486275"/>
          </a:xfrm>
        </p:spPr>
        <p:txBody>
          <a:bodyPr>
            <a:normAutofit fontScale="92500"/>
          </a:bodyPr>
          <a:lstStyle/>
          <a:p>
            <a:r>
              <a:rPr lang="en-US" smtClean="0"/>
              <a:t>Rights are essential capacities of action (essential to autonomy) that others are obliged to recognize and respect</a:t>
            </a:r>
          </a:p>
          <a:p>
            <a:r>
              <a:rPr lang="en-US" smtClean="0"/>
              <a:t>Duties are principles that oblige each of us to recognize and respect the rights of others.</a:t>
            </a:r>
          </a:p>
          <a:p>
            <a:r>
              <a:rPr lang="en-US" smtClean="0"/>
              <a:t>Because rights and duties are defined in terms of one another, they are correlative</a:t>
            </a:r>
          </a:p>
          <a:p>
            <a:r>
              <a:rPr lang="en-US" smtClean="0"/>
              <a:t>For example, you have a right to free and informed consent, that is, to information that is necessary to help you to determine whether or not to continue in this class.  Your right implies that I have a correlative duty to recognize and respect your right.  The syllabus and the syllabus explanation provide the means whereby I carry out this duty. </a:t>
            </a:r>
            <a:endParaRPr lang="en-US"/>
          </a:p>
        </p:txBody>
      </p:sp>
    </p:spTree>
    <p:extLst>
      <p:ext uri="{BB962C8B-B14F-4D97-AF65-F5344CB8AC3E}">
        <p14:creationId xmlns:p14="http://schemas.microsoft.com/office/powerpoint/2010/main" xmlns="" val="26388975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you will be graded</a:t>
            </a:r>
            <a:endParaRPr lang="en-US"/>
          </a:p>
        </p:txBody>
      </p:sp>
      <p:sp>
        <p:nvSpPr>
          <p:cNvPr id="3" name="Content Placeholder 2"/>
          <p:cNvSpPr>
            <a:spLocks noGrp="1"/>
          </p:cNvSpPr>
          <p:nvPr>
            <p:ph idx="1"/>
          </p:nvPr>
        </p:nvSpPr>
        <p:spPr>
          <a:xfrm>
            <a:off x="838200" y="1690688"/>
            <a:ext cx="10515600" cy="4824557"/>
          </a:xfrm>
        </p:spPr>
        <p:txBody>
          <a:bodyPr>
            <a:normAutofit fontScale="77500" lnSpcReduction="20000"/>
          </a:bodyPr>
          <a:lstStyle/>
          <a:p>
            <a:r>
              <a:rPr lang="en-US" dirty="0" smtClean="0"/>
              <a:t>Two objective exams (multiple choice and matching) will constitute 55% of your grade.  These exams will be given on </a:t>
            </a:r>
            <a:r>
              <a:rPr lang="en-US" dirty="0" smtClean="0"/>
              <a:t>February 22/23 </a:t>
            </a:r>
            <a:r>
              <a:rPr lang="en-US" dirty="0" smtClean="0"/>
              <a:t>and </a:t>
            </a:r>
            <a:r>
              <a:rPr lang="en-US" dirty="0" smtClean="0"/>
              <a:t>April 26/27.  </a:t>
            </a:r>
            <a:r>
              <a:rPr lang="en-US" dirty="0" smtClean="0"/>
              <a:t>Your continuing in this class commits you to coming to class on these dates and taking the exam.</a:t>
            </a:r>
          </a:p>
          <a:p>
            <a:r>
              <a:rPr lang="en-US" dirty="0" smtClean="0"/>
              <a:t>Group work is another major component of your grade.  Twenty-five (25%) of your grade will fall on the following activities</a:t>
            </a:r>
          </a:p>
          <a:p>
            <a:pPr lvl="1"/>
            <a:r>
              <a:rPr lang="en-US" dirty="0" smtClean="0"/>
              <a:t>25 </a:t>
            </a:r>
            <a:r>
              <a:rPr lang="en-US" dirty="0" smtClean="0"/>
              <a:t>points: </a:t>
            </a:r>
            <a:r>
              <a:rPr lang="en-US" dirty="0" smtClean="0"/>
              <a:t> Preliminary group self-evaluation.  Ethics of Teamwork, exercises 1-3</a:t>
            </a:r>
          </a:p>
          <a:p>
            <a:pPr lvl="1"/>
            <a:r>
              <a:rPr lang="en-US" dirty="0" smtClean="0"/>
              <a:t>25 points: Business and moral leaders interviews</a:t>
            </a:r>
          </a:p>
          <a:p>
            <a:pPr lvl="1"/>
            <a:r>
              <a:rPr lang="en-US" dirty="0" smtClean="0"/>
              <a:t>50 points: A </a:t>
            </a:r>
            <a:r>
              <a:rPr lang="en-US" dirty="0" smtClean="0"/>
              <a:t>technology choice group poster, class poster session (attendance required), and a Canvas reflection on you poster and case</a:t>
            </a:r>
          </a:p>
          <a:p>
            <a:pPr lvl="1"/>
            <a:r>
              <a:rPr lang="en-US" dirty="0" smtClean="0"/>
              <a:t>50 points: Management </a:t>
            </a:r>
            <a:r>
              <a:rPr lang="en-US" dirty="0" err="1" smtClean="0"/>
              <a:t>Ecuentros</a:t>
            </a:r>
            <a:r>
              <a:rPr lang="en-US" dirty="0" smtClean="0"/>
              <a:t>—Debates on three cases raising issues in management or the other functional areas of business</a:t>
            </a:r>
          </a:p>
          <a:p>
            <a:pPr lvl="1"/>
            <a:r>
              <a:rPr lang="en-US" dirty="0" smtClean="0"/>
              <a:t>50</a:t>
            </a:r>
            <a:r>
              <a:rPr lang="en-US" dirty="0" smtClean="0"/>
              <a:t> </a:t>
            </a:r>
            <a:r>
              <a:rPr lang="en-US" dirty="0" smtClean="0"/>
              <a:t>points: Participating with your group in the Burger Man role-play by attending the activity and doing your fair share in producing the group’s written reflection on the role-play</a:t>
            </a:r>
          </a:p>
          <a:p>
            <a:pPr lvl="1"/>
            <a:r>
              <a:rPr lang="en-US" dirty="0" smtClean="0"/>
              <a:t>100 points: </a:t>
            </a:r>
            <a:r>
              <a:rPr lang="en-US" dirty="0" smtClean="0"/>
              <a:t>Final Group </a:t>
            </a:r>
            <a:r>
              <a:rPr lang="en-US" dirty="0" smtClean="0"/>
              <a:t>Self Evaluation—Ethics of Teamwork, exercise 4</a:t>
            </a:r>
            <a:endParaRPr lang="en-US" dirty="0" smtClean="0"/>
          </a:p>
          <a:p>
            <a:r>
              <a:rPr lang="en-US" dirty="0" smtClean="0"/>
              <a:t>These two groups of activities will constitute 80% of your grade for this semester</a:t>
            </a:r>
          </a:p>
          <a:p>
            <a:r>
              <a:rPr lang="en-US" dirty="0" smtClean="0"/>
              <a:t>You will not be excused from participating in activities in class that involve your and other groups.  </a:t>
            </a:r>
            <a:r>
              <a:rPr lang="en-US" dirty="0" smtClean="0">
                <a:solidFill>
                  <a:srgbClr val="FF0000"/>
                </a:solidFill>
              </a:rPr>
              <a:t>Group work is not optional—it is mandatory in this class.  </a:t>
            </a:r>
            <a:endParaRPr lang="en-US" dirty="0">
              <a:solidFill>
                <a:srgbClr val="FF0000"/>
              </a:solidFill>
            </a:endParaRPr>
          </a:p>
        </p:txBody>
      </p:sp>
    </p:spTree>
    <p:extLst>
      <p:ext uri="{BB962C8B-B14F-4D97-AF65-F5344CB8AC3E}">
        <p14:creationId xmlns:p14="http://schemas.microsoft.com/office/powerpoint/2010/main" xmlns="" val="96131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you will be graded</a:t>
            </a:r>
            <a:endParaRPr lang="en-US"/>
          </a:p>
        </p:txBody>
      </p:sp>
      <p:sp>
        <p:nvSpPr>
          <p:cNvPr id="3" name="Content Placeholder 2"/>
          <p:cNvSpPr>
            <a:spLocks noGrp="1"/>
          </p:cNvSpPr>
          <p:nvPr>
            <p:ph idx="1"/>
          </p:nvPr>
        </p:nvSpPr>
        <p:spPr>
          <a:xfrm>
            <a:off x="838200" y="1825625"/>
            <a:ext cx="10515600" cy="4606348"/>
          </a:xfrm>
        </p:spPr>
        <p:txBody>
          <a:bodyPr>
            <a:normAutofit fontScale="77500" lnSpcReduction="20000"/>
          </a:bodyPr>
          <a:lstStyle/>
          <a:p>
            <a:r>
              <a:rPr lang="en-US" dirty="0" smtClean="0"/>
              <a:t>Canvas Quizzes (</a:t>
            </a:r>
            <a:r>
              <a:rPr lang="en-US" dirty="0" smtClean="0"/>
              <a:t>15% </a:t>
            </a:r>
            <a:r>
              <a:rPr lang="en-US" dirty="0" smtClean="0"/>
              <a:t>of your final grade)</a:t>
            </a:r>
          </a:p>
          <a:p>
            <a:pPr lvl="1"/>
            <a:r>
              <a:rPr lang="en-US" dirty="0" smtClean="0"/>
              <a:t>You will take 9 quizzes in Canvas during the course of the semester.  Canvas will tell you when the quiz opens, when it is due, and when it finally closes.  (These dates are different.)</a:t>
            </a:r>
          </a:p>
          <a:p>
            <a:pPr lvl="1"/>
            <a:r>
              <a:rPr lang="en-US" dirty="0" smtClean="0"/>
              <a:t>After the quiz closes, you will have approximately one or two days to view the correct answers.</a:t>
            </a:r>
          </a:p>
          <a:p>
            <a:pPr lvl="1"/>
            <a:r>
              <a:rPr lang="en-US" dirty="0" smtClean="0"/>
              <a:t>You may take each quiz up to three times but only within the time that the quiz is available.  </a:t>
            </a:r>
            <a:r>
              <a:rPr lang="en-US" dirty="0" smtClean="0">
                <a:solidFill>
                  <a:srgbClr val="FF0000"/>
                </a:solidFill>
              </a:rPr>
              <a:t>If you fail to take the quiz between the date it becomes available and the date it becomes unavailable you will receive a zero for the quiz.  </a:t>
            </a:r>
          </a:p>
          <a:p>
            <a:pPr lvl="1"/>
            <a:r>
              <a:rPr lang="en-US" dirty="0" smtClean="0"/>
              <a:t>Please monitor Canvas daily to keep track of the quizzes you must take.  There is approximately (but not exactly) one quiz every ten days with the exception of the end of the semester when you will take three assessment quizzes.</a:t>
            </a:r>
          </a:p>
          <a:p>
            <a:r>
              <a:rPr lang="en-US" dirty="0" smtClean="0"/>
              <a:t>Informal Writing Assignments and </a:t>
            </a:r>
            <a:r>
              <a:rPr lang="en-US" dirty="0" smtClean="0"/>
              <a:t>Announced </a:t>
            </a:r>
            <a:r>
              <a:rPr lang="en-US" dirty="0" smtClean="0"/>
              <a:t>or Unannounced </a:t>
            </a:r>
            <a:r>
              <a:rPr lang="en-US" dirty="0" smtClean="0">
                <a:solidFill>
                  <a:srgbClr val="FF0000"/>
                </a:solidFill>
              </a:rPr>
              <a:t>Class</a:t>
            </a:r>
            <a:r>
              <a:rPr lang="en-US" dirty="0" smtClean="0"/>
              <a:t> Quizzes (5%)</a:t>
            </a:r>
          </a:p>
          <a:p>
            <a:pPr lvl="1"/>
            <a:r>
              <a:rPr lang="en-US" dirty="0" smtClean="0"/>
              <a:t>I will give anywhere from three to five announced or unannounced quizzes during regular classes.  These will be short classes covering readings and PowerPoint presentations.  </a:t>
            </a:r>
            <a:endParaRPr lang="en-US" dirty="0" smtClean="0"/>
          </a:p>
          <a:p>
            <a:pPr lvl="1"/>
            <a:r>
              <a:rPr lang="en-US" dirty="0" smtClean="0"/>
              <a:t>You will also have informal short writing exercises.  Often you will do drafts of these in class and then rewrite them for a Canvas-turn-in.</a:t>
            </a:r>
          </a:p>
          <a:p>
            <a:pPr lvl="1"/>
            <a:r>
              <a:rPr lang="en-US" sz="3100" b="1" dirty="0" smtClean="0"/>
              <a:t>No make ups on in-class quizzes you miss.</a:t>
            </a:r>
            <a:endParaRPr lang="en-US" sz="3100" b="1" dirty="0"/>
          </a:p>
        </p:txBody>
      </p:sp>
    </p:spTree>
    <p:extLst>
      <p:ext uri="{BB962C8B-B14F-4D97-AF65-F5344CB8AC3E}">
        <p14:creationId xmlns:p14="http://schemas.microsoft.com/office/powerpoint/2010/main" xmlns="" val="3628519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you will be graded </a:t>
            </a:r>
            <a:endParaRPr lang="en-US"/>
          </a:p>
        </p:txBody>
      </p:sp>
      <p:sp>
        <p:nvSpPr>
          <p:cNvPr id="3" name="Content Placeholder 2"/>
          <p:cNvSpPr>
            <a:spLocks noGrp="1"/>
          </p:cNvSpPr>
          <p:nvPr>
            <p:ph idx="1"/>
          </p:nvPr>
        </p:nvSpPr>
        <p:spPr>
          <a:xfrm>
            <a:off x="838200" y="1690688"/>
            <a:ext cx="10515600" cy="4793384"/>
          </a:xfrm>
        </p:spPr>
        <p:txBody>
          <a:bodyPr>
            <a:normAutofit fontScale="77500" lnSpcReduction="20000"/>
          </a:bodyPr>
          <a:lstStyle/>
          <a:p>
            <a:r>
              <a:rPr lang="en-US" dirty="0" smtClean="0"/>
              <a:t>Participation</a:t>
            </a:r>
          </a:p>
          <a:p>
            <a:pPr lvl="1"/>
            <a:r>
              <a:rPr lang="en-US" dirty="0" smtClean="0"/>
              <a:t>Attendance: </a:t>
            </a:r>
            <a:r>
              <a:rPr lang="en-US" dirty="0" smtClean="0"/>
              <a:t>I will take attendance at the beginning of class and you will fill out an attendance form at the end of class.  If you miss the role at the </a:t>
            </a:r>
            <a:r>
              <a:rPr lang="en-US" dirty="0" smtClean="0"/>
              <a:t>beginning, be sure to sign at the end.  Three points will be subtracted from you grade for each class you are absent and one point will be subtracted if you are late.</a:t>
            </a:r>
            <a:endParaRPr lang="en-US" dirty="0" smtClean="0"/>
          </a:p>
          <a:p>
            <a:r>
              <a:rPr lang="en-US" dirty="0" smtClean="0"/>
              <a:t>Participation in classes during which there are group activities</a:t>
            </a:r>
          </a:p>
          <a:p>
            <a:pPr lvl="1"/>
            <a:r>
              <a:rPr lang="en-US" dirty="0" smtClean="0"/>
              <a:t>Participation in group activities is mandatory.  This includes the mock interviews, the management </a:t>
            </a:r>
            <a:r>
              <a:rPr lang="en-US" dirty="0" err="1" smtClean="0"/>
              <a:t>ecuentros</a:t>
            </a:r>
            <a:r>
              <a:rPr lang="en-US" dirty="0" smtClean="0"/>
              <a:t>, the technology choice poster session, and the Burger Man role play.  If you miss these </a:t>
            </a:r>
            <a:r>
              <a:rPr lang="en-US" dirty="0" smtClean="0"/>
              <a:t>activities, you will have twice the number of points deducted, this time from your group grade.</a:t>
            </a:r>
            <a:r>
              <a:rPr lang="en-US" dirty="0" smtClean="0"/>
              <a:t>  </a:t>
            </a:r>
            <a:r>
              <a:rPr lang="en-US" b="1" dirty="0" smtClean="0"/>
              <a:t>If there is a class in which all of your group members are absent, then each member of your group will have 10 points deducted from this part of your grade</a:t>
            </a:r>
            <a:r>
              <a:rPr lang="en-US" dirty="0" smtClean="0"/>
              <a:t>.</a:t>
            </a:r>
            <a:r>
              <a:rPr lang="en-US" dirty="0"/>
              <a:t>	</a:t>
            </a:r>
            <a:endParaRPr lang="en-US" dirty="0" smtClean="0"/>
          </a:p>
          <a:p>
            <a:r>
              <a:rPr lang="en-US" dirty="0" smtClean="0"/>
              <a:t>Informal class and overnight writes</a:t>
            </a:r>
          </a:p>
          <a:p>
            <a:pPr lvl="1"/>
            <a:r>
              <a:rPr lang="en-US" dirty="0" smtClean="0"/>
              <a:t>Especially at the beginning of the semester, I will have you turning into Canvas short, informal essays.  These will be graded in a holistic fashion.  To start, there will be three: reflections on the Mountain Terrorist exercise, Incident at Morales, and Kelly’s Cosmetic Surgery.  As the semester continues I may add other short writing and reflection topics.  Often, you will have time at the end of class to write out your essay and will turn it in later on Canvas.</a:t>
            </a:r>
          </a:p>
          <a:p>
            <a:r>
              <a:rPr lang="en-US" dirty="0" smtClean="0"/>
              <a:t>As stated on the previous slide, these </a:t>
            </a:r>
            <a:r>
              <a:rPr lang="en-US" dirty="0" smtClean="0"/>
              <a:t>activities will be totaled and factored into your final grade at 5%.</a:t>
            </a:r>
            <a:endParaRPr lang="en-US" dirty="0"/>
          </a:p>
        </p:txBody>
      </p:sp>
    </p:spTree>
    <p:extLst>
      <p:ext uri="{BB962C8B-B14F-4D97-AF65-F5344CB8AC3E}">
        <p14:creationId xmlns:p14="http://schemas.microsoft.com/office/powerpoint/2010/main" xmlns="" val="1501642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3317</Words>
  <Application>Microsoft Office PowerPoint</Application>
  <PresentationFormat>Custom</PresentationFormat>
  <Paragraphs>169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Introduction to ADMI 3009</vt:lpstr>
      <vt:lpstr>Preliminary Survey</vt:lpstr>
      <vt:lpstr>This presentation will give you an idea of what to expect in this class</vt:lpstr>
      <vt:lpstr>Slide 4</vt:lpstr>
      <vt:lpstr>Our Class as a Social Contract</vt:lpstr>
      <vt:lpstr>Student rights and duties</vt:lpstr>
      <vt:lpstr>How you will be graded</vt:lpstr>
      <vt:lpstr>How you will be graded</vt:lpstr>
      <vt:lpstr>How you will be graded </vt:lpstr>
      <vt:lpstr>How you will be graded in summary</vt:lpstr>
      <vt:lpstr>Skills targeted in this course</vt:lpstr>
      <vt:lpstr>Content Covered in this course</vt:lpstr>
      <vt:lpstr>Your devices: TURN THEM OFF!</vt:lpstr>
      <vt:lpstr>Canvas</vt:lpstr>
      <vt:lpstr>Connexions</vt:lpstr>
      <vt:lpstr>Welcome!</vt:lpstr>
      <vt:lpstr>Slide 17</vt:lpstr>
      <vt:lpstr>For the next class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ADMI 3009</dc:title>
  <dc:creator>William Frey</dc:creator>
  <cp:lastModifiedBy>frey.william</cp:lastModifiedBy>
  <cp:revision>38</cp:revision>
  <dcterms:created xsi:type="dcterms:W3CDTF">2016-08-15T07:33:27Z</dcterms:created>
  <dcterms:modified xsi:type="dcterms:W3CDTF">2017-01-17T13:39:27Z</dcterms:modified>
</cp:coreProperties>
</file>