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9" r:id="rId3"/>
    <p:sldId id="258" r:id="rId4"/>
    <p:sldId id="257"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98"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6A14AB-1149-4E24-84E7-299F2CD8E286}" type="datetimeFigureOut">
              <a:rPr lang="en-US" smtClean="0"/>
              <a:t>1/31/2011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22AC13-D1A1-4FFC-AD4E-411298A8B5F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Justice has different senses:</a:t>
            </a:r>
            <a:r>
              <a:rPr lang="en-US" baseline="0" dirty="0" smtClean="0"/>
              <a:t> distributive, administrative, retributive, and compensatory.  See table on Basic Moral Concepts for further developments.</a:t>
            </a:r>
            <a:endParaRPr lang="en-US" dirty="0"/>
          </a:p>
        </p:txBody>
      </p:sp>
      <p:sp>
        <p:nvSpPr>
          <p:cNvPr id="4" name="Slide Number Placeholder 3"/>
          <p:cNvSpPr>
            <a:spLocks noGrp="1"/>
          </p:cNvSpPr>
          <p:nvPr>
            <p:ph type="sldNum" sz="quarter" idx="10"/>
          </p:nvPr>
        </p:nvSpPr>
        <p:spPr/>
        <p:txBody>
          <a:bodyPr/>
          <a:lstStyle/>
          <a:p>
            <a:fld id="{6922AC13-D1A1-4FFC-AD4E-411298A8B5F6}" type="slidenum">
              <a:rPr lang="en-US" smtClean="0"/>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Responsibility, as it has emerged from legal tests on criminal</a:t>
            </a:r>
            <a:r>
              <a:rPr lang="en-US" baseline="0" dirty="0" smtClean="0"/>
              <a:t> insanity, can be captured by the formula “moral response to essential moral relevance.”   This breaks down into role responsibility, capacity responsibility, blame responsibility.  Responsibility has a negative sense where individuals are punished for falling below a certain threshold and a positive sense that exhorts individuals to strive for moral excellence. </a:t>
            </a:r>
            <a:endParaRPr lang="en-US" dirty="0"/>
          </a:p>
        </p:txBody>
      </p:sp>
      <p:sp>
        <p:nvSpPr>
          <p:cNvPr id="4" name="Slide Number Placeholder 3"/>
          <p:cNvSpPr>
            <a:spLocks noGrp="1"/>
          </p:cNvSpPr>
          <p:nvPr>
            <p:ph type="sldNum" sz="quarter" idx="10"/>
          </p:nvPr>
        </p:nvSpPr>
        <p:spPr/>
        <p:txBody>
          <a:bodyPr/>
          <a:lstStyle/>
          <a:p>
            <a:fld id="{6922AC13-D1A1-4FFC-AD4E-411298A8B5F6}" type="slidenum">
              <a:rPr lang="en-US" smtClean="0"/>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Respect was developed to cover basic rights and duties.  These included due process (right to a grievance procedure), participation, privacy (and confidentiality), and property.  (See the list in the definition itself.)  Rights are essential</a:t>
            </a:r>
            <a:r>
              <a:rPr lang="en-US" baseline="0" dirty="0" smtClean="0"/>
              <a:t> capacities of action necessary for the exercise of autonomy.  Duties are obligations to recognize and respect the rights of oneself and others.</a:t>
            </a:r>
            <a:endParaRPr lang="en-US" dirty="0"/>
          </a:p>
        </p:txBody>
      </p:sp>
      <p:sp>
        <p:nvSpPr>
          <p:cNvPr id="4" name="Slide Number Placeholder 3"/>
          <p:cNvSpPr>
            <a:spLocks noGrp="1"/>
          </p:cNvSpPr>
          <p:nvPr>
            <p:ph type="sldNum" sz="quarter" idx="10"/>
          </p:nvPr>
        </p:nvSpPr>
        <p:spPr/>
        <p:txBody>
          <a:bodyPr/>
          <a:lstStyle/>
          <a:p>
            <a:fld id="{6922AC13-D1A1-4FFC-AD4E-411298A8B5F6}" type="slidenum">
              <a:rPr lang="en-US" smtClean="0"/>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Trust seems to be a baseline</a:t>
            </a:r>
            <a:r>
              <a:rPr lang="en-US" baseline="0" dirty="0" smtClean="0"/>
              <a:t> required for the pursuit of the other values.  In other words, justice, respect, responsibility, and integrity are realized in a social context where one can count on others to act in a moral way.</a:t>
            </a:r>
            <a:endParaRPr lang="en-US" dirty="0"/>
          </a:p>
        </p:txBody>
      </p:sp>
      <p:sp>
        <p:nvSpPr>
          <p:cNvPr id="4" name="Slide Number Placeholder 3"/>
          <p:cNvSpPr>
            <a:spLocks noGrp="1"/>
          </p:cNvSpPr>
          <p:nvPr>
            <p:ph type="sldNum" sz="quarter" idx="10"/>
          </p:nvPr>
        </p:nvSpPr>
        <p:spPr/>
        <p:txBody>
          <a:bodyPr/>
          <a:lstStyle/>
          <a:p>
            <a:fld id="{6922AC13-D1A1-4FFC-AD4E-411298A8B5F6}" type="slidenum">
              <a:rPr lang="en-US" smtClean="0"/>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Integrity is often called a meta-virtue, a virtue about virtues.  In this context it</a:t>
            </a:r>
            <a:r>
              <a:rPr lang="en-US" baseline="0" dirty="0" smtClean="0"/>
              <a:t> is the requirement that other key virtues (and other key values) function together in a system where conflicts are minimized.  In integrity, justice is integrated with trust, responsibility, and respect.  These all come together in problem-solving.</a:t>
            </a:r>
            <a:endParaRPr lang="en-US" dirty="0"/>
          </a:p>
        </p:txBody>
      </p:sp>
      <p:sp>
        <p:nvSpPr>
          <p:cNvPr id="4" name="Slide Number Placeholder 3"/>
          <p:cNvSpPr>
            <a:spLocks noGrp="1"/>
          </p:cNvSpPr>
          <p:nvPr>
            <p:ph type="sldNum" sz="quarter" idx="10"/>
          </p:nvPr>
        </p:nvSpPr>
        <p:spPr/>
        <p:txBody>
          <a:bodyPr/>
          <a:lstStyle/>
          <a:p>
            <a:fld id="{6922AC13-D1A1-4FFC-AD4E-411298A8B5F6}" type="slidenum">
              <a:rPr lang="en-US" smtClean="0"/>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1EB7FE-6AAD-42EA-AA96-BD4EFD43562F}" type="datetimeFigureOut">
              <a:rPr lang="en-US" smtClean="0"/>
              <a:t>1/31/2011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3C6D56-ADCE-4496-ACB2-43F071DCD28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1EB7FE-6AAD-42EA-AA96-BD4EFD43562F}" type="datetimeFigureOut">
              <a:rPr lang="en-US" smtClean="0"/>
              <a:t>1/31/2011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3C6D56-ADCE-4496-ACB2-43F071DCD28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1EB7FE-6AAD-42EA-AA96-BD4EFD43562F}" type="datetimeFigureOut">
              <a:rPr lang="en-US" smtClean="0"/>
              <a:t>1/31/2011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3C6D56-ADCE-4496-ACB2-43F071DCD28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1EB7FE-6AAD-42EA-AA96-BD4EFD43562F}" type="datetimeFigureOut">
              <a:rPr lang="en-US" smtClean="0"/>
              <a:t>1/31/2011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3C6D56-ADCE-4496-ACB2-43F071DCD28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1EB7FE-6AAD-42EA-AA96-BD4EFD43562F}" type="datetimeFigureOut">
              <a:rPr lang="en-US" smtClean="0"/>
              <a:t>1/31/2011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3C6D56-ADCE-4496-ACB2-43F071DCD28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1EB7FE-6AAD-42EA-AA96-BD4EFD43562F}" type="datetimeFigureOut">
              <a:rPr lang="en-US" smtClean="0"/>
              <a:t>1/31/2011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3C6D56-ADCE-4496-ACB2-43F071DCD28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1EB7FE-6AAD-42EA-AA96-BD4EFD43562F}" type="datetimeFigureOut">
              <a:rPr lang="en-US" smtClean="0"/>
              <a:t>1/31/2011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3C6D56-ADCE-4496-ACB2-43F071DCD28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1EB7FE-6AAD-42EA-AA96-BD4EFD43562F}" type="datetimeFigureOut">
              <a:rPr lang="en-US" smtClean="0"/>
              <a:t>1/31/2011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3C6D56-ADCE-4496-ACB2-43F071DCD28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1EB7FE-6AAD-42EA-AA96-BD4EFD43562F}" type="datetimeFigureOut">
              <a:rPr lang="en-US" smtClean="0"/>
              <a:t>1/31/2011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3C6D56-ADCE-4496-ACB2-43F071DCD28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1EB7FE-6AAD-42EA-AA96-BD4EFD43562F}" type="datetimeFigureOut">
              <a:rPr lang="en-US" smtClean="0"/>
              <a:t>1/31/2011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3C6D56-ADCE-4496-ACB2-43F071DCD28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1EB7FE-6AAD-42EA-AA96-BD4EFD43562F}" type="datetimeFigureOut">
              <a:rPr lang="en-US" smtClean="0"/>
              <a:t>1/31/2011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3C6D56-ADCE-4496-ACB2-43F071DCD28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1EB7FE-6AAD-42EA-AA96-BD4EFD43562F}" type="datetimeFigureOut">
              <a:rPr lang="en-US" smtClean="0"/>
              <a:t>1/31/2011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3C6D56-ADCE-4496-ACB2-43F071DCD28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Introduction to Social Contracts and the ADEM Statement of Values</a:t>
            </a:r>
            <a:endParaRPr lang="en-US" dirty="0"/>
          </a:p>
        </p:txBody>
      </p:sp>
      <p:sp>
        <p:nvSpPr>
          <p:cNvPr id="3" name="Subtitle 2"/>
          <p:cNvSpPr>
            <a:spLocks noGrp="1"/>
          </p:cNvSpPr>
          <p:nvPr>
            <p:ph type="subTitle" idx="1"/>
          </p:nvPr>
        </p:nvSpPr>
        <p:spPr/>
        <p:txBody>
          <a:bodyPr/>
          <a:lstStyle/>
          <a:p>
            <a:r>
              <a:rPr lang="en-US" dirty="0" smtClean="0">
                <a:solidFill>
                  <a:schemeClr val="tx1"/>
                </a:solidFill>
              </a:rPr>
              <a:t>Justice, Responsibility, Respect, Trust, and Integrity</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Two Approaches to Values</a:t>
            </a:r>
            <a:endParaRPr lang="en-US" dirty="0"/>
          </a:p>
        </p:txBody>
      </p:sp>
      <p:sp>
        <p:nvSpPr>
          <p:cNvPr id="5" name="Text Placeholder 4"/>
          <p:cNvSpPr>
            <a:spLocks noGrp="1"/>
          </p:cNvSpPr>
          <p:nvPr>
            <p:ph type="body" idx="1"/>
          </p:nvPr>
        </p:nvSpPr>
        <p:spPr/>
        <p:txBody>
          <a:bodyPr/>
          <a:lstStyle/>
          <a:p>
            <a:r>
              <a:rPr lang="en-US" dirty="0" smtClean="0"/>
              <a:t>Compliance</a:t>
            </a:r>
            <a:endParaRPr lang="en-US" dirty="0"/>
          </a:p>
        </p:txBody>
      </p:sp>
      <p:sp>
        <p:nvSpPr>
          <p:cNvPr id="6" name="Content Placeholder 5"/>
          <p:cNvSpPr>
            <a:spLocks noGrp="1"/>
          </p:cNvSpPr>
          <p:nvPr>
            <p:ph sz="half" idx="2"/>
          </p:nvPr>
        </p:nvSpPr>
        <p:spPr/>
        <p:txBody>
          <a:bodyPr/>
          <a:lstStyle/>
          <a:p>
            <a:r>
              <a:rPr lang="en-US" dirty="0" smtClean="0"/>
              <a:t>Make rules that outline minimal levels of compliance</a:t>
            </a:r>
          </a:p>
          <a:p>
            <a:endParaRPr lang="en-US" dirty="0"/>
          </a:p>
          <a:p>
            <a:r>
              <a:rPr lang="en-US" dirty="0" smtClean="0"/>
              <a:t>Develop monitoring systems to check compliance</a:t>
            </a:r>
          </a:p>
          <a:p>
            <a:endParaRPr lang="en-US" dirty="0"/>
          </a:p>
          <a:p>
            <a:r>
              <a:rPr lang="en-US" dirty="0" smtClean="0"/>
              <a:t>Punish noncompliance</a:t>
            </a:r>
            <a:endParaRPr lang="en-US" dirty="0"/>
          </a:p>
        </p:txBody>
      </p:sp>
      <p:sp>
        <p:nvSpPr>
          <p:cNvPr id="7" name="Text Placeholder 6"/>
          <p:cNvSpPr>
            <a:spLocks noGrp="1"/>
          </p:cNvSpPr>
          <p:nvPr>
            <p:ph type="body" sz="quarter" idx="3"/>
          </p:nvPr>
        </p:nvSpPr>
        <p:spPr/>
        <p:txBody>
          <a:bodyPr/>
          <a:lstStyle/>
          <a:p>
            <a:endParaRPr lang="en-US"/>
          </a:p>
        </p:txBody>
      </p:sp>
      <p:sp>
        <p:nvSpPr>
          <p:cNvPr id="8" name="Content Placeholder 7"/>
          <p:cNvSpPr>
            <a:spLocks noGrp="1"/>
          </p:cNvSpPr>
          <p:nvPr>
            <p:ph sz="quarter" idx="4"/>
          </p:nvPr>
        </p:nvSpPr>
        <p:spPr/>
        <p:txBody>
          <a:bodyPr>
            <a:normAutofit lnSpcReduction="10000"/>
          </a:bodyPr>
          <a:lstStyle/>
          <a:p>
            <a:r>
              <a:rPr lang="en-US" dirty="0" smtClean="0"/>
              <a:t>Identify the shared ideals or aspirations of a community</a:t>
            </a:r>
          </a:p>
          <a:p>
            <a:endParaRPr lang="en-US" dirty="0"/>
          </a:p>
          <a:p>
            <a:r>
              <a:rPr lang="en-US" dirty="0" smtClean="0"/>
              <a:t>Develop procedures and structures that motivate and support the pursuit of these ideals</a:t>
            </a:r>
          </a:p>
          <a:p>
            <a:endParaRPr lang="en-US" dirty="0"/>
          </a:p>
          <a:p>
            <a:r>
              <a:rPr lang="en-US" dirty="0" smtClean="0"/>
              <a:t>Lock on to a trajectory of continual improvement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Some things to think about</a:t>
            </a:r>
            <a:endParaRPr lang="en-US" dirty="0"/>
          </a:p>
        </p:txBody>
      </p:sp>
      <p:sp>
        <p:nvSpPr>
          <p:cNvPr id="8" name="Content Placeholder 7"/>
          <p:cNvSpPr>
            <a:spLocks noGrp="1"/>
          </p:cNvSpPr>
          <p:nvPr>
            <p:ph idx="1"/>
          </p:nvPr>
        </p:nvSpPr>
        <p:spPr>
          <a:xfrm>
            <a:off x="457200" y="1600200"/>
            <a:ext cx="8229600" cy="4953000"/>
          </a:xfrm>
        </p:spPr>
        <p:txBody>
          <a:bodyPr>
            <a:normAutofit fontScale="62500" lnSpcReduction="20000"/>
          </a:bodyPr>
          <a:lstStyle/>
          <a:p>
            <a:r>
              <a:rPr lang="en-US" dirty="0" smtClean="0"/>
              <a:t>How does justice enter into this class as both a threshold and an aspiration?</a:t>
            </a:r>
          </a:p>
          <a:p>
            <a:endParaRPr lang="en-US" dirty="0"/>
          </a:p>
          <a:p>
            <a:r>
              <a:rPr lang="en-US" dirty="0" smtClean="0"/>
              <a:t>How does responsibility enter into this class as both a threshold and an aspiration?</a:t>
            </a:r>
          </a:p>
          <a:p>
            <a:endParaRPr lang="en-US" dirty="0"/>
          </a:p>
          <a:p>
            <a:r>
              <a:rPr lang="en-US" dirty="0" smtClean="0"/>
              <a:t>How does respect enter into this class as both a threshold and an aspiration?</a:t>
            </a:r>
          </a:p>
          <a:p>
            <a:endParaRPr lang="en-US" dirty="0"/>
          </a:p>
          <a:p>
            <a:r>
              <a:rPr lang="en-US" dirty="0" smtClean="0"/>
              <a:t>How does trust enter into this class as both a threshold and an aspiration?</a:t>
            </a:r>
          </a:p>
          <a:p>
            <a:endParaRPr lang="en-US" dirty="0"/>
          </a:p>
          <a:p>
            <a:r>
              <a:rPr lang="en-US" dirty="0" smtClean="0"/>
              <a:t>How does integrity enter into this class as both a threshold and an aspiration?</a:t>
            </a:r>
          </a:p>
          <a:p>
            <a:endParaRPr lang="en-US" dirty="0"/>
          </a:p>
          <a:p>
            <a:r>
              <a:rPr lang="en-US" dirty="0" smtClean="0"/>
              <a:t>How (and where) do businesses and corporations make use of moral and </a:t>
            </a:r>
            <a:r>
              <a:rPr lang="en-US" smtClean="0"/>
              <a:t>non-moral values?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a:t>
            </a:r>
            <a:endParaRPr lang="en-US" dirty="0"/>
          </a:p>
        </p:txBody>
      </p:sp>
      <p:sp>
        <p:nvSpPr>
          <p:cNvPr id="3" name="Content Placeholder 2"/>
          <p:cNvSpPr>
            <a:spLocks noGrp="1"/>
          </p:cNvSpPr>
          <p:nvPr>
            <p:ph idx="1"/>
          </p:nvPr>
        </p:nvSpPr>
        <p:spPr>
          <a:xfrm>
            <a:off x="457200" y="1371600"/>
            <a:ext cx="8229600" cy="5257800"/>
          </a:xfrm>
        </p:spPr>
        <p:txBody>
          <a:bodyPr>
            <a:normAutofit/>
          </a:bodyPr>
          <a:lstStyle/>
          <a:p>
            <a:r>
              <a:rPr lang="en-US" dirty="0" smtClean="0"/>
              <a:t>Name</a:t>
            </a:r>
          </a:p>
          <a:p>
            <a:endParaRPr lang="en-US" sz="1200" dirty="0" smtClean="0"/>
          </a:p>
          <a:p>
            <a:r>
              <a:rPr lang="en-US" dirty="0" smtClean="0"/>
              <a:t>Area of academic </a:t>
            </a:r>
            <a:r>
              <a:rPr lang="en-US" dirty="0" smtClean="0"/>
              <a:t>concentration</a:t>
            </a:r>
          </a:p>
          <a:p>
            <a:endParaRPr lang="en-US" sz="1200" dirty="0" smtClean="0"/>
          </a:p>
          <a:p>
            <a:r>
              <a:rPr lang="en-US" dirty="0" smtClean="0"/>
              <a:t>Where you see yourself in five years</a:t>
            </a:r>
            <a:endParaRPr lang="en-US" dirty="0" smtClean="0"/>
          </a:p>
          <a:p>
            <a:endParaRPr lang="en-US" sz="1200" dirty="0" smtClean="0"/>
          </a:p>
          <a:p>
            <a:r>
              <a:rPr lang="en-US" dirty="0" smtClean="0"/>
              <a:t>Reason for taking </a:t>
            </a:r>
            <a:r>
              <a:rPr lang="en-US" dirty="0" smtClean="0"/>
              <a:t>course</a:t>
            </a:r>
          </a:p>
          <a:p>
            <a:pPr lvl="1"/>
            <a:r>
              <a:rPr lang="en-US" dirty="0" smtClean="0"/>
              <a:t>Required +</a:t>
            </a:r>
            <a:endParaRPr lang="en-US" dirty="0" smtClean="0"/>
          </a:p>
          <a:p>
            <a:endParaRPr lang="en-US" sz="1200" dirty="0" smtClean="0"/>
          </a:p>
          <a:p>
            <a:r>
              <a:rPr lang="en-US" dirty="0" smtClean="0"/>
              <a:t>Best educational </a:t>
            </a:r>
            <a:r>
              <a:rPr lang="en-US" dirty="0" smtClean="0"/>
              <a:t>experience in past</a:t>
            </a:r>
            <a:endParaRPr lang="en-US" dirty="0" smtClean="0"/>
          </a:p>
          <a:p>
            <a:endParaRPr lang="en-US" sz="1200" dirty="0" smtClean="0"/>
          </a:p>
          <a:p>
            <a:r>
              <a:rPr lang="en-US" dirty="0" smtClean="0"/>
              <a:t>What you expect to learn this semester</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smtClean="0"/>
              <a:t>Syllabus as </a:t>
            </a:r>
            <a:r>
              <a:rPr lang="en-US" dirty="0" smtClean="0"/>
              <a:t>Social </a:t>
            </a:r>
            <a:r>
              <a:rPr lang="en-US" dirty="0" smtClean="0"/>
              <a:t>Contract</a:t>
            </a:r>
            <a:endParaRPr lang="en-US" dirty="0"/>
          </a:p>
        </p:txBody>
      </p:sp>
      <p:sp>
        <p:nvSpPr>
          <p:cNvPr id="3" name="Content Placeholder 2"/>
          <p:cNvSpPr>
            <a:spLocks noGrp="1"/>
          </p:cNvSpPr>
          <p:nvPr>
            <p:ph idx="1"/>
          </p:nvPr>
        </p:nvSpPr>
        <p:spPr>
          <a:xfrm>
            <a:off x="457200" y="1600200"/>
            <a:ext cx="8229600" cy="5105400"/>
          </a:xfrm>
        </p:spPr>
        <p:txBody>
          <a:bodyPr>
            <a:normAutofit fontScale="62500" lnSpcReduction="20000"/>
          </a:bodyPr>
          <a:lstStyle/>
          <a:p>
            <a:r>
              <a:rPr lang="en-US" dirty="0" smtClean="0"/>
              <a:t>Free and Informed Consent (FIC)</a:t>
            </a:r>
          </a:p>
          <a:p>
            <a:pPr lvl="1"/>
            <a:r>
              <a:rPr lang="en-US" dirty="0" smtClean="0"/>
              <a:t>Consent channeled through an individual’s autonomy.  This is consistent with rights such as privacy, property, due process, free speech, freedom of conscience, and, of course, free and informed consent</a:t>
            </a:r>
          </a:p>
          <a:p>
            <a:pPr lvl="1"/>
            <a:r>
              <a:rPr lang="en-US" dirty="0" smtClean="0"/>
              <a:t>Excludes consent achieved through force, fraud, manipulation, or deception</a:t>
            </a:r>
            <a:endParaRPr lang="en-US" dirty="0" smtClean="0"/>
          </a:p>
          <a:p>
            <a:endParaRPr lang="en-US" sz="1400" dirty="0" smtClean="0"/>
          </a:p>
          <a:p>
            <a:r>
              <a:rPr lang="en-US" dirty="0" smtClean="0"/>
              <a:t>Quid Pro Quo (mutually beneficial exchange</a:t>
            </a:r>
            <a:r>
              <a:rPr lang="en-US" dirty="0" smtClean="0"/>
              <a:t>)</a:t>
            </a:r>
          </a:p>
          <a:p>
            <a:pPr lvl="1"/>
            <a:r>
              <a:rPr lang="en-US" dirty="0" smtClean="0"/>
              <a:t>Literally something given in exchange for something received</a:t>
            </a:r>
          </a:p>
          <a:p>
            <a:pPr lvl="1"/>
            <a:r>
              <a:rPr lang="en-US" dirty="0" smtClean="0"/>
              <a:t>The contract must be mutually beneficial.  Each part receives something wanted in exchanged for something given up of roughly equal value</a:t>
            </a:r>
            <a:endParaRPr lang="en-US" dirty="0" smtClean="0"/>
          </a:p>
          <a:p>
            <a:endParaRPr lang="en-US" sz="1400" dirty="0" smtClean="0"/>
          </a:p>
          <a:p>
            <a:r>
              <a:rPr lang="en-US" dirty="0" smtClean="0"/>
              <a:t>Safe </a:t>
            </a:r>
            <a:r>
              <a:rPr lang="en-US" dirty="0" smtClean="0"/>
              <a:t>Exit</a:t>
            </a:r>
          </a:p>
          <a:p>
            <a:endParaRPr lang="en-US" sz="1400" dirty="0" smtClean="0"/>
          </a:p>
          <a:p>
            <a:r>
              <a:rPr lang="en-US" dirty="0" smtClean="0"/>
              <a:t>FIC (free and informed consent)—The right </a:t>
            </a:r>
            <a:r>
              <a:rPr lang="en-US" dirty="0" smtClean="0"/>
              <a:t>to consent to a social arrangement only if there is (1) adequate information, (2) absence of force</a:t>
            </a:r>
            <a:r>
              <a:rPr lang="en-US" dirty="0" smtClean="0"/>
              <a:t>, fraud, manipulation, or deception, and (3) a safe exit</a:t>
            </a:r>
          </a:p>
          <a:p>
            <a:endParaRPr lang="en-US" dirty="0"/>
          </a:p>
          <a:p>
            <a:r>
              <a:rPr lang="en-US" dirty="0" smtClean="0"/>
              <a:t>What elements correspond to these three components in the relations being formed in our class?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Declaración de </a:t>
            </a:r>
            <a:r>
              <a:rPr lang="es-ES" dirty="0" smtClean="0"/>
              <a:t>Valores</a:t>
            </a:r>
            <a:endParaRPr lang="en-US" dirty="0"/>
          </a:p>
        </p:txBody>
      </p:sp>
      <p:sp>
        <p:nvSpPr>
          <p:cNvPr id="3" name="Content Placeholder 2"/>
          <p:cNvSpPr>
            <a:spLocks noGrp="1"/>
          </p:cNvSpPr>
          <p:nvPr>
            <p:ph idx="1"/>
          </p:nvPr>
        </p:nvSpPr>
        <p:spPr/>
        <p:txBody>
          <a:bodyPr>
            <a:normAutofit fontScale="92500" lnSpcReduction="20000"/>
          </a:bodyPr>
          <a:lstStyle/>
          <a:p>
            <a:r>
              <a:rPr lang="es-ES" u="sng" dirty="0" smtClean="0"/>
              <a:t>Justicia/Equidad</a:t>
            </a:r>
          </a:p>
          <a:p>
            <a:r>
              <a:rPr lang="es-ES" dirty="0" smtClean="0"/>
              <a:t>Será </a:t>
            </a:r>
            <a:r>
              <a:rPr lang="es-ES" dirty="0"/>
              <a:t>imparcial, objetivo y se abstendrá de discriminar o tener trato preferencial en la aplicación de leyes y políticas en su trato con estudiantes, facultad, empleados, administración y otros constituyentes</a:t>
            </a:r>
            <a:r>
              <a:rPr lang="es-ES" dirty="0" smtClean="0"/>
              <a:t>.</a:t>
            </a:r>
          </a:p>
          <a:p>
            <a:endParaRPr lang="es-ES" sz="1200" dirty="0"/>
          </a:p>
          <a:p>
            <a:r>
              <a:rPr lang="en-US" dirty="0"/>
              <a:t>Be impartial, objective, and refrain from discrimination or preferential treatment in the administration of rules and policies and in its dealings with students, faculty, staff, administration, and other stakeholders</a:t>
            </a: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Declaración de </a:t>
            </a:r>
            <a:r>
              <a:rPr lang="es-ES" dirty="0" smtClean="0"/>
              <a:t>Valores</a:t>
            </a:r>
            <a:endParaRPr lang="en-US" dirty="0"/>
          </a:p>
        </p:txBody>
      </p:sp>
      <p:sp>
        <p:nvSpPr>
          <p:cNvPr id="3" name="Content Placeholder 2"/>
          <p:cNvSpPr>
            <a:spLocks noGrp="1"/>
          </p:cNvSpPr>
          <p:nvPr>
            <p:ph idx="1"/>
          </p:nvPr>
        </p:nvSpPr>
        <p:spPr>
          <a:xfrm>
            <a:off x="457200" y="1295400"/>
            <a:ext cx="8229600" cy="5334000"/>
          </a:xfrm>
        </p:spPr>
        <p:txBody>
          <a:bodyPr>
            <a:normAutofit fontScale="77500" lnSpcReduction="20000"/>
          </a:bodyPr>
          <a:lstStyle/>
          <a:p>
            <a:r>
              <a:rPr lang="es-ES" u="sng" dirty="0"/>
              <a:t>Responsabilidad</a:t>
            </a:r>
            <a:endParaRPr lang="en-US" dirty="0"/>
          </a:p>
          <a:p>
            <a:r>
              <a:rPr lang="es-ES" dirty="0"/>
              <a:t>Reconocerá y cumplirá con sus obligaciones hacia sus constituyentes atendiendo sus intereses esenciales, honrando sus compromisos e integrando y manteniendo un balance entre diferentes puntos de vista. Como agentes responsables, la facultad, empleados y estudiantes del Colegio de Administración de Empresas están comprometidos al logro de la excelencia, bienestar comunitario y </a:t>
            </a:r>
            <a:r>
              <a:rPr lang="es-ES" dirty="0" smtClean="0"/>
              <a:t>profesionalismo</a:t>
            </a:r>
          </a:p>
          <a:p>
            <a:endParaRPr lang="es-ES" sz="1400" dirty="0"/>
          </a:p>
          <a:p>
            <a:r>
              <a:rPr lang="en-US" dirty="0"/>
              <a:t>Recognize and fulfill its obligations to its constituents by caring for their essential interests, by honoring its commitments, and by balancing and integrating conflicting interests. As responsible agents, the faculty, employees, and students of the College of Business Administration are committed to the pursuit of excellence, devotion to the community’s welfare, and professionalism</a:t>
            </a:r>
            <a:r>
              <a:rPr lang="en-U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Declaración de Valores</a:t>
            </a:r>
            <a:endParaRPr lang="en-US" dirty="0"/>
          </a:p>
        </p:txBody>
      </p:sp>
      <p:sp>
        <p:nvSpPr>
          <p:cNvPr id="3" name="Content Placeholder 2"/>
          <p:cNvSpPr>
            <a:spLocks noGrp="1"/>
          </p:cNvSpPr>
          <p:nvPr>
            <p:ph idx="1"/>
          </p:nvPr>
        </p:nvSpPr>
        <p:spPr>
          <a:xfrm>
            <a:off x="457200" y="1447800"/>
            <a:ext cx="8229600" cy="5257800"/>
          </a:xfrm>
        </p:spPr>
        <p:txBody>
          <a:bodyPr>
            <a:normAutofit fontScale="85000" lnSpcReduction="20000"/>
          </a:bodyPr>
          <a:lstStyle/>
          <a:p>
            <a:r>
              <a:rPr lang="es-ES" u="sng" dirty="0"/>
              <a:t>Respeto</a:t>
            </a:r>
            <a:endParaRPr lang="en-US" dirty="0"/>
          </a:p>
          <a:p>
            <a:r>
              <a:rPr lang="es-ES" dirty="0"/>
              <a:t>Reconocerá y respetará la dignidad de los diversos constituyentes y sus derechos fundamentales. Estos incluyen los derechos sobre la propiedad, privacidad, libre intercambio de ideas, libertad académica, debidos procesos establecidos, participación significativa en el proceso de tomar decisiones y en la formulación  de políticas</a:t>
            </a:r>
            <a:r>
              <a:rPr lang="es-ES" dirty="0" smtClean="0"/>
              <a:t>.</a:t>
            </a:r>
          </a:p>
          <a:p>
            <a:endParaRPr lang="es-ES" sz="1300" dirty="0"/>
          </a:p>
          <a:p>
            <a:r>
              <a:rPr lang="en-US" dirty="0"/>
              <a:t>Acknowledge the inherent dignity present in its diverse constituents by recognizing and respecting their fundamental rights. These include rights to property, privacy, free exchange of ideas, academic freedom, due process, and meaningful participation in decision making and policy formation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Declaración de Valores</a:t>
            </a:r>
            <a:endParaRPr lang="en-US" dirty="0"/>
          </a:p>
        </p:txBody>
      </p:sp>
      <p:sp>
        <p:nvSpPr>
          <p:cNvPr id="3" name="Content Placeholder 2"/>
          <p:cNvSpPr>
            <a:spLocks noGrp="1"/>
          </p:cNvSpPr>
          <p:nvPr>
            <p:ph idx="1"/>
          </p:nvPr>
        </p:nvSpPr>
        <p:spPr>
          <a:xfrm>
            <a:off x="457200" y="1447800"/>
            <a:ext cx="8229600" cy="5105400"/>
          </a:xfrm>
        </p:spPr>
        <p:txBody>
          <a:bodyPr>
            <a:normAutofit fontScale="85000" lnSpcReduction="20000"/>
          </a:bodyPr>
          <a:lstStyle/>
          <a:p>
            <a:r>
              <a:rPr lang="es-ES" u="sng" dirty="0"/>
              <a:t>Confianza</a:t>
            </a:r>
            <a:endParaRPr lang="en-US" dirty="0"/>
          </a:p>
          <a:p>
            <a:r>
              <a:rPr lang="es-ES" dirty="0"/>
              <a:t>Reconocerá que la confianza fortalece las comunidades creando un ambiente donde cada uno pueda esperar un comportamiento ético de los demás. Promoverá la tolerancia en un ambiente de diversidad y operará dentro de los parámetros establecidos por los individuos y la </a:t>
            </a:r>
            <a:r>
              <a:rPr lang="es-ES" dirty="0" smtClean="0"/>
              <a:t>comunidad</a:t>
            </a:r>
          </a:p>
          <a:p>
            <a:endParaRPr lang="es-ES" sz="1300" dirty="0"/>
          </a:p>
          <a:p>
            <a:r>
              <a:rPr lang="en-US" dirty="0"/>
              <a:t>Recognize that trust solidifies communities by creating an environment where each can expect ethically justifiable behavior from all others. While trust is tolerant of and even thrives in an environment of diversity, it also must operate within the parameters set by established personal and community </a:t>
            </a:r>
            <a:r>
              <a:rPr lang="en-US" dirty="0" smtClean="0"/>
              <a:t>standards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Declaración de Valores</a:t>
            </a:r>
            <a:endParaRPr lang="en-US" dirty="0"/>
          </a:p>
        </p:txBody>
      </p:sp>
      <p:sp>
        <p:nvSpPr>
          <p:cNvPr id="3" name="Content Placeholder 2"/>
          <p:cNvSpPr>
            <a:spLocks noGrp="1"/>
          </p:cNvSpPr>
          <p:nvPr>
            <p:ph idx="1"/>
          </p:nvPr>
        </p:nvSpPr>
        <p:spPr>
          <a:xfrm>
            <a:off x="457200" y="1600200"/>
            <a:ext cx="8229600" cy="5105400"/>
          </a:xfrm>
        </p:spPr>
        <p:txBody>
          <a:bodyPr>
            <a:normAutofit fontScale="85000" lnSpcReduction="20000"/>
          </a:bodyPr>
          <a:lstStyle/>
          <a:p>
            <a:r>
              <a:rPr lang="es-ES" u="sng" dirty="0"/>
              <a:t>Integridad</a:t>
            </a:r>
            <a:endParaRPr lang="en-US" dirty="0"/>
          </a:p>
          <a:p>
            <a:r>
              <a:rPr lang="es-ES" dirty="0"/>
              <a:t>Promoverá la integridad caracterizada por la sinceridad, honestidad, autenticidad y la búsqueda de la excelencia. La integridad es la base de todas nuestras decisiones, acciones y expresiones. Es la más clara manifestación de honestidad intelectual y personal en el aprendizaje, enseñanza, </a:t>
            </a:r>
            <a:r>
              <a:rPr lang="es-ES" dirty="0" err="1"/>
              <a:t>mentoría</a:t>
            </a:r>
            <a:r>
              <a:rPr lang="es-ES" dirty="0"/>
              <a:t> e investigación</a:t>
            </a:r>
            <a:r>
              <a:rPr lang="es-ES" dirty="0" smtClean="0"/>
              <a:t>.</a:t>
            </a:r>
          </a:p>
          <a:p>
            <a:endParaRPr lang="es-ES" sz="1400" dirty="0"/>
          </a:p>
          <a:p>
            <a:r>
              <a:rPr lang="en-US" dirty="0"/>
              <a:t>Promote integrity as characterized by sincerity, honesty, authenticity, and the pursuit of excellence. Integrity shall permeate and color all its decisions, actions and expressions. It is most clearly exhibited in intellectual and personal honesty in learning, teaching, mentoring and research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a:xfrm>
            <a:off x="152400" y="1371600"/>
            <a:ext cx="8763000" cy="5257800"/>
          </a:xfrm>
        </p:spPr>
        <p:txBody>
          <a:bodyPr>
            <a:normAutofit fontScale="55000" lnSpcReduction="20000"/>
          </a:bodyPr>
          <a:lstStyle/>
          <a:p>
            <a:r>
              <a:rPr lang="en-US" dirty="0" smtClean="0"/>
              <a:t>Justice has different senses:</a:t>
            </a:r>
            <a:r>
              <a:rPr lang="en-US" baseline="0" dirty="0" smtClean="0"/>
              <a:t> distributive, administrative, retributive, and compensatory.  See table on Basic Moral Concepts for further developments.</a:t>
            </a:r>
          </a:p>
          <a:p>
            <a:endParaRPr lang="en-US" sz="2100" dirty="0" smtClean="0"/>
          </a:p>
          <a:p>
            <a:r>
              <a:rPr lang="en-US" dirty="0" smtClean="0"/>
              <a:t>Responsibility, as it has emerged from legal tests on criminal</a:t>
            </a:r>
            <a:r>
              <a:rPr lang="en-US" baseline="0" dirty="0" smtClean="0"/>
              <a:t> insanity, can be captured by the formula “moral response to essential moral relevance.”   This breaks down into role responsibility, capacity responsibility, blame responsibility.  Responsibility has a negative sense where individuals are punished for falling below a certain threshold and a positive sense that exhorts individuals to strive for moral excellence.</a:t>
            </a:r>
          </a:p>
          <a:p>
            <a:endParaRPr lang="en-US" sz="2100" baseline="0" dirty="0" smtClean="0"/>
          </a:p>
          <a:p>
            <a:r>
              <a:rPr lang="en-US" dirty="0" smtClean="0"/>
              <a:t>Respect was developed to cover basic rights and duties.  These included due process (right to a grievance procedure), participation, privacy (and confidentiality), and property.  (See the list in the definition itself.)  Rights are essential</a:t>
            </a:r>
            <a:r>
              <a:rPr lang="en-US" baseline="0" dirty="0" smtClean="0"/>
              <a:t> capacities of action necessary for the exercise of autonomy.  Duties are obligations to recognize and respect the rights of oneself and others.</a:t>
            </a:r>
          </a:p>
          <a:p>
            <a:endParaRPr lang="en-US" sz="2100" baseline="0" dirty="0" smtClean="0"/>
          </a:p>
          <a:p>
            <a:r>
              <a:rPr lang="en-US" baseline="0" dirty="0" smtClean="0"/>
              <a:t> </a:t>
            </a:r>
            <a:r>
              <a:rPr lang="en-US" dirty="0" smtClean="0"/>
              <a:t>Trust seems to be a baseline</a:t>
            </a:r>
            <a:r>
              <a:rPr lang="en-US" baseline="0" dirty="0" smtClean="0"/>
              <a:t> required for the pursuit of the other values.  In other words, justice, respect, responsibility, and integrity are realized in a social context where one can count on others to act in a moral way.</a:t>
            </a:r>
            <a:endParaRPr lang="en-US" dirty="0" smtClean="0"/>
          </a:p>
          <a:p>
            <a:endParaRPr lang="en-US" sz="2100" dirty="0" smtClean="0"/>
          </a:p>
          <a:p>
            <a:r>
              <a:rPr lang="en-US" dirty="0" smtClean="0"/>
              <a:t>Integrity is often called a meta-virtue, a virtue about virtues.  In this context it</a:t>
            </a:r>
            <a:r>
              <a:rPr lang="en-US" baseline="0" dirty="0" smtClean="0"/>
              <a:t> is the requirement that other key virtues (and other key values) function together in a system where conflicts are minimized.  In integrity, justice is integrated with trust, responsibility, and respect.  These all come together in problem-solving.</a:t>
            </a:r>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1395</Words>
  <Application>Microsoft Office PowerPoint</Application>
  <PresentationFormat>On-screen Show (4:3)</PresentationFormat>
  <Paragraphs>98</Paragraphs>
  <Slides>11</Slides>
  <Notes>5</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Introduction to Social Contracts and the ADEM Statement of Values</vt:lpstr>
      <vt:lpstr>Information</vt:lpstr>
      <vt:lpstr>Syllabus as Social Contract</vt:lpstr>
      <vt:lpstr>Declaración de Valores</vt:lpstr>
      <vt:lpstr>Declaración de Valores</vt:lpstr>
      <vt:lpstr>Declaración de Valores</vt:lpstr>
      <vt:lpstr>Declaración de Valores</vt:lpstr>
      <vt:lpstr>Declaración de Valores</vt:lpstr>
      <vt:lpstr>Comments</vt:lpstr>
      <vt:lpstr>Two Approaches to Values</vt:lpstr>
      <vt:lpstr>Some things to think about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Social Contracts and the ADEM Statement of Values</dc:title>
  <dc:creator>frey.william</dc:creator>
  <cp:lastModifiedBy>frey.william</cp:lastModifiedBy>
  <cp:revision>11</cp:revision>
  <dcterms:created xsi:type="dcterms:W3CDTF">2011-01-31T10:34:03Z</dcterms:created>
  <dcterms:modified xsi:type="dcterms:W3CDTF">2011-01-31T11:23:45Z</dcterms:modified>
</cp:coreProperties>
</file>