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57200" y="1143000"/>
            <a:ext cx="80772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reducing unethical behaviors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encouraging ethical advice seeking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increasing awareness of ethical issues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producing perceptions of better decision-making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solidifying commitment to the organization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building employee integrity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increasing willingness to deliver bad  news</a:t>
            </a:r>
            <a:endParaRPr lang="en-US" sz="28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</a:t>
            </a:r>
            <a:r>
              <a:rPr lang="en-US" dirty="0" smtClean="0"/>
              <a:t>seven standards Weaver and Trevino use to assess codes of ethics?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Often communities use codes of</a:t>
            </a:r>
          </a:p>
          <a:p>
            <a:r>
              <a:rPr lang="en-US" sz="4000" b="1" dirty="0" smtClean="0"/>
              <a:t>ethics and statements of value</a:t>
            </a:r>
          </a:p>
          <a:p>
            <a:r>
              <a:rPr lang="en-US" sz="4000" b="1" dirty="0" smtClean="0"/>
              <a:t>to bring community  members</a:t>
            </a:r>
          </a:p>
          <a:p>
            <a:r>
              <a:rPr lang="en-US" sz="4000" b="1" dirty="0" smtClean="0"/>
              <a:t>together to debate issues of </a:t>
            </a:r>
          </a:p>
          <a:p>
            <a:r>
              <a:rPr lang="en-US" sz="4000" b="1" dirty="0" smtClean="0"/>
              <a:t>importance and contention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52322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What is the function of Stimulating Dialogue?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tests carried out by Hughes</a:t>
            </a:r>
          </a:p>
          <a:p>
            <a:r>
              <a:rPr lang="en-US" sz="4000" b="1" dirty="0" smtClean="0"/>
              <a:t>test operators were necessary to </a:t>
            </a:r>
          </a:p>
          <a:p>
            <a:r>
              <a:rPr lang="en-US" sz="4000" b="1" dirty="0" smtClean="0"/>
              <a:t>ensure that the chips could </a:t>
            </a:r>
          </a:p>
          <a:p>
            <a:r>
              <a:rPr lang="en-US" sz="4000" b="1" dirty="0" smtClean="0"/>
              <a:t>operate effectively under </a:t>
            </a:r>
          </a:p>
          <a:p>
            <a:r>
              <a:rPr lang="en-US" sz="4000" b="1" dirty="0" smtClean="0"/>
              <a:t>battle conditions.</a:t>
            </a:r>
          </a:p>
          <a:p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Temperature Cycle, Constant Acceleration, Mechanical Shock, and </a:t>
            </a:r>
            <a:r>
              <a:rPr lang="en-US" dirty="0" err="1" smtClean="0"/>
              <a:t>Hermeticity</a:t>
            </a:r>
            <a:r>
              <a:rPr lang="en-US" dirty="0" smtClean="0"/>
              <a:t> tests?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457200" y="1676400"/>
            <a:ext cx="8534400" cy="3962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Corporate, professional, and academic.</a:t>
            </a:r>
            <a:endParaRPr lang="en-US" sz="4000" b="1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</a:t>
            </a:r>
            <a:r>
              <a:rPr lang="en-US" sz="2800" b="1" dirty="0" smtClean="0"/>
              <a:t>are three different codes of ethics for three different organizational environments?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676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742950" indent="-742950" algn="l"/>
            <a:r>
              <a:rPr lang="en-US" sz="3600" dirty="0" smtClean="0"/>
              <a:t>1. reducing unethical behavior</a:t>
            </a:r>
          </a:p>
          <a:p>
            <a:pPr marL="742950" indent="-742950" algn="l"/>
            <a:r>
              <a:rPr lang="en-US" sz="3600" dirty="0" smtClean="0"/>
              <a:t>2. encouraging </a:t>
            </a:r>
            <a:r>
              <a:rPr lang="en-US" sz="3600" dirty="0" smtClean="0"/>
              <a:t>ethical advice </a:t>
            </a:r>
            <a:endParaRPr lang="en-US" sz="3600" dirty="0" smtClean="0"/>
          </a:p>
          <a:p>
            <a:pPr marL="742950" indent="-742950" algn="l"/>
            <a:r>
              <a:rPr lang="en-US" sz="3600" dirty="0" smtClean="0"/>
              <a:t>seeking</a:t>
            </a:r>
            <a:endParaRPr lang="en-US" sz="3600" dirty="0" smtClean="0"/>
          </a:p>
          <a:p>
            <a:pPr marL="742950" indent="-742950" algn="l"/>
            <a:r>
              <a:rPr lang="en-US" sz="3600" dirty="0" smtClean="0"/>
              <a:t>3. increasing </a:t>
            </a:r>
            <a:r>
              <a:rPr lang="en-US" sz="3600" dirty="0" smtClean="0"/>
              <a:t>awareness of </a:t>
            </a:r>
            <a:endParaRPr lang="en-US" sz="3600" dirty="0" smtClean="0"/>
          </a:p>
          <a:p>
            <a:pPr marL="742950" indent="-742950" algn="l"/>
            <a:r>
              <a:rPr lang="en-US" sz="3600" dirty="0" smtClean="0"/>
              <a:t>ethical </a:t>
            </a:r>
            <a:r>
              <a:rPr lang="en-US" sz="3600" dirty="0" smtClean="0"/>
              <a:t>issues</a:t>
            </a:r>
          </a:p>
          <a:p>
            <a:pPr marL="742950" indent="-742950" algn="l"/>
            <a:r>
              <a:rPr lang="en-US" sz="3600" dirty="0" smtClean="0"/>
              <a:t>4. producing </a:t>
            </a:r>
            <a:r>
              <a:rPr lang="en-US" sz="3600" dirty="0" smtClean="0"/>
              <a:t>perceptions of </a:t>
            </a:r>
          </a:p>
          <a:p>
            <a:pPr marL="742950" indent="-742950" algn="l"/>
            <a:r>
              <a:rPr lang="en-US" sz="3600" dirty="0" smtClean="0"/>
              <a:t>better decision-making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are </a:t>
            </a:r>
            <a:r>
              <a:rPr lang="en-US" sz="2800" b="1" dirty="0" smtClean="0"/>
              <a:t>improvements that occur when an organization implements a compliance code?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09600" y="1371600"/>
            <a:ext cx="77724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dirty="0" smtClean="0"/>
              <a:t>Beside using punishments to enforce</a:t>
            </a:r>
          </a:p>
          <a:p>
            <a:r>
              <a:rPr lang="en-US" sz="3600" dirty="0" smtClean="0"/>
              <a:t>compliance with minimum standards</a:t>
            </a:r>
          </a:p>
          <a:p>
            <a:r>
              <a:rPr lang="en-US" sz="3600" dirty="0" smtClean="0"/>
              <a:t>codes also do this to motivate members</a:t>
            </a:r>
          </a:p>
          <a:p>
            <a:r>
              <a:rPr lang="en-US" sz="3600" dirty="0" smtClean="0"/>
              <a:t>to strive after ideals.</a:t>
            </a:r>
            <a:endParaRPr lang="en-US" sz="36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What is the function of inspiration?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lnSpc>
                <a:spcPct val="80000"/>
              </a:lnSpc>
            </a:pPr>
            <a:r>
              <a:rPr lang="en-US" sz="3600" b="1" dirty="0" smtClean="0"/>
              <a:t>Margaret </a:t>
            </a:r>
            <a:r>
              <a:rPr lang="en-US" sz="3600" b="1" dirty="0" err="1" smtClean="0"/>
              <a:t>Goodearl</a:t>
            </a:r>
            <a:r>
              <a:rPr lang="en-US" sz="3600" b="1" dirty="0" smtClean="0"/>
              <a:t> and Ruth </a:t>
            </a:r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Ibarra brought documented evidence</a:t>
            </a:r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of Hughes test skipping here.</a:t>
            </a:r>
            <a:endParaRPr lang="en-US" sz="4000" b="1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What is the Inspector General Office of the US Department of Defense?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According to agency theory, an </a:t>
            </a:r>
          </a:p>
          <a:p>
            <a:r>
              <a:rPr lang="en-US" sz="4000" b="1" dirty="0" smtClean="0"/>
              <a:t>action breaks down into</a:t>
            </a:r>
          </a:p>
          <a:p>
            <a:r>
              <a:rPr lang="en-US" sz="4000" b="1" dirty="0" smtClean="0"/>
              <a:t>these two dimensions.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principal or originator of the action and the agent or executor of the action?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33400" y="2057400"/>
            <a:ext cx="7848600" cy="3733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reducing unethical behaviors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encouraging ethical advice seeking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increasing awareness of ethical issues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producing perceptions of better decision-making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solidifying commitment to the organization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building employee integrity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increasing willingness to deliver bad  news</a:t>
            </a:r>
          </a:p>
          <a:p>
            <a:endParaRPr lang="en-US" sz="28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What are the </a:t>
            </a:r>
            <a:r>
              <a:rPr lang="en-US" sz="3200" dirty="0" smtClean="0"/>
              <a:t>improvements brought about by implementing </a:t>
            </a:r>
            <a:r>
              <a:rPr lang="en-US" sz="3200" dirty="0" err="1" smtClean="0"/>
              <a:t>aspirational</a:t>
            </a:r>
            <a:r>
              <a:rPr lang="en-US" sz="3200" dirty="0" smtClean="0"/>
              <a:t> or value-based codes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228600" y="1676400"/>
            <a:ext cx="8686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In engineering, professional codes have been used</a:t>
            </a:r>
          </a:p>
          <a:p>
            <a:r>
              <a:rPr lang="en-US" sz="3200" b="1" dirty="0" smtClean="0"/>
              <a:t>have been used to support engineers who have </a:t>
            </a:r>
          </a:p>
          <a:p>
            <a:r>
              <a:rPr lang="en-US" sz="3200" b="1" dirty="0" smtClean="0"/>
              <a:t>been fired or subject to other forms of retaliation</a:t>
            </a:r>
          </a:p>
          <a:p>
            <a:r>
              <a:rPr lang="en-US" sz="3200" b="1" dirty="0" smtClean="0"/>
              <a:t>for refusing to violate code provisions that </a:t>
            </a:r>
          </a:p>
          <a:p>
            <a:r>
              <a:rPr lang="en-US" sz="3200" b="1" dirty="0" smtClean="0"/>
              <a:t>represent “clear mandates of public policy.”</a:t>
            </a:r>
            <a:endParaRPr lang="en-US" sz="3200" b="1" dirty="0" smtClean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Who are </a:t>
            </a:r>
            <a:r>
              <a:rPr lang="en-US" sz="2800" dirty="0" smtClean="0"/>
              <a:t>the functions of empowering and protecting?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584775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Functions of Codes of Ethics</a:t>
            </a:r>
            <a:endParaRPr lang="en-US" sz="16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Hughes Case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Compliance vs. Integrity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Compliance vs. Integrity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57200" y="1295400"/>
            <a:ext cx="8077200" cy="4267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 smtClean="0"/>
              <a:t>What is the name of the lawsuit </a:t>
            </a:r>
          </a:p>
          <a:p>
            <a:r>
              <a:rPr lang="en-US" sz="3600" b="1" dirty="0" smtClean="0"/>
              <a:t>initiated by </a:t>
            </a:r>
            <a:r>
              <a:rPr lang="en-US" sz="3600" b="1" dirty="0" err="1" smtClean="0"/>
              <a:t>Goodearl</a:t>
            </a:r>
            <a:r>
              <a:rPr lang="en-US" sz="3600" b="1" dirty="0" smtClean="0"/>
              <a:t> and Ibarra to </a:t>
            </a:r>
          </a:p>
          <a:p>
            <a:r>
              <a:rPr lang="en-US" sz="3600" b="1" dirty="0" smtClean="0"/>
              <a:t>bring to the attention of the government</a:t>
            </a:r>
          </a:p>
          <a:p>
            <a:r>
              <a:rPr lang="en-US" sz="3600" b="1" dirty="0" smtClean="0"/>
              <a:t>Hughes’s wrongdoing? 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85800" y="304800"/>
            <a:ext cx="78486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a qui tam (on behalf of) lawsuit?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These require “exercising </a:t>
            </a:r>
            <a:r>
              <a:rPr lang="en-US" sz="4000" b="1" dirty="0" smtClean="0"/>
              <a:t>due </a:t>
            </a:r>
          </a:p>
          <a:p>
            <a:r>
              <a:rPr lang="en-US" sz="4000" b="1" dirty="0" smtClean="0"/>
              <a:t>diligence</a:t>
            </a:r>
            <a:r>
              <a:rPr lang="en-US" sz="4000" dirty="0" smtClean="0"/>
              <a:t> in hiring and assigning </a:t>
            </a:r>
          </a:p>
          <a:p>
            <a:r>
              <a:rPr lang="en-US" sz="4000" dirty="0" smtClean="0"/>
              <a:t>personnel to positions with </a:t>
            </a:r>
          </a:p>
          <a:p>
            <a:r>
              <a:rPr lang="en-US" sz="4000" dirty="0" smtClean="0"/>
              <a:t>substantial authority </a:t>
            </a:r>
          </a:p>
          <a:p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the Federal Sentencing Guidelines?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609600" y="2057400"/>
            <a:ext cx="7924800" cy="3810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sz="4800" b="1" dirty="0" smtClean="0"/>
              <a:t>These codes of ethics use a</a:t>
            </a:r>
          </a:p>
          <a:p>
            <a:pPr lvl="1"/>
            <a:r>
              <a:rPr lang="en-US" sz="4800" b="1" dirty="0" smtClean="0"/>
              <a:t>compliance approach to set</a:t>
            </a:r>
          </a:p>
          <a:p>
            <a:pPr lvl="1"/>
            <a:r>
              <a:rPr lang="en-US" sz="4800" b="1" dirty="0" smtClean="0"/>
              <a:t>minimum standards and an</a:t>
            </a:r>
          </a:p>
          <a:p>
            <a:pPr lvl="1"/>
            <a:r>
              <a:rPr lang="en-US" sz="4800" b="1" dirty="0" smtClean="0"/>
              <a:t>integrity approach to help a </a:t>
            </a:r>
          </a:p>
          <a:p>
            <a:pPr lvl="1"/>
            <a:r>
              <a:rPr lang="en-US" sz="4800" b="1" dirty="0" smtClean="0"/>
              <a:t>community engender ideals.</a:t>
            </a:r>
            <a:endParaRPr lang="en-US" sz="48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What are the codes that, according to Weaver and Trevino, produce the most positive organizational effects?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838200" y="12954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Under this function, codes provide</a:t>
            </a:r>
          </a:p>
          <a:p>
            <a:r>
              <a:rPr lang="en-US" sz="4000" b="1" dirty="0" smtClean="0"/>
              <a:t>rules that set thresholds and </a:t>
            </a:r>
          </a:p>
          <a:p>
            <a:r>
              <a:rPr lang="en-US" sz="4000" b="1" dirty="0" smtClean="0"/>
              <a:t>punishments for those who fall </a:t>
            </a:r>
          </a:p>
          <a:p>
            <a:r>
              <a:rPr lang="en-US" sz="4000" b="1" dirty="0" smtClean="0"/>
              <a:t>below these thresholds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What is the function of Discipline?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7526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Hughes Aircraft was responsible </a:t>
            </a:r>
          </a:p>
          <a:p>
            <a:r>
              <a:rPr lang="en-US" sz="4000" dirty="0" smtClean="0"/>
              <a:t>for manufacturing these for use</a:t>
            </a:r>
          </a:p>
          <a:p>
            <a:r>
              <a:rPr lang="en-US" sz="4000" dirty="0" smtClean="0"/>
              <a:t>in military hardware.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analogue to digital computer chips?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1000" y="1828800"/>
            <a:ext cx="8153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 smtClean="0"/>
              <a:t>Codes under this strategy seek to </a:t>
            </a:r>
          </a:p>
          <a:p>
            <a:r>
              <a:rPr lang="en-US" sz="3600" b="1" dirty="0" smtClean="0"/>
              <a:t>(1) provide rules that outline minimum </a:t>
            </a:r>
          </a:p>
          <a:p>
            <a:r>
              <a:rPr lang="en-US" sz="3600" b="1" dirty="0" smtClean="0"/>
              <a:t>standards of acceptable behavior, </a:t>
            </a:r>
          </a:p>
          <a:p>
            <a:r>
              <a:rPr lang="en-US" sz="3600" b="1" dirty="0" smtClean="0"/>
              <a:t>(2) develop systems of monitoring </a:t>
            </a:r>
          </a:p>
          <a:p>
            <a:r>
              <a:rPr lang="en-US" sz="3600" b="1" dirty="0" smtClean="0"/>
              <a:t>compliance, and (3) set forth sanctions</a:t>
            </a:r>
          </a:p>
          <a:p>
            <a:r>
              <a:rPr lang="en-US" sz="3600" b="1" dirty="0" smtClean="0"/>
              <a:t>for punishing non-compliance.</a:t>
            </a:r>
            <a:endParaRPr lang="en-US" sz="3600" b="1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52322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 </a:t>
            </a:r>
            <a:r>
              <a:rPr lang="en-US" sz="2800" b="1" dirty="0" smtClean="0"/>
              <a:t>are compliance codes?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28600" y="1524000"/>
            <a:ext cx="86106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1. Provide increased protection to whistle-blowers </a:t>
            </a:r>
          </a:p>
          <a:p>
            <a:r>
              <a:rPr lang="en-US" sz="2800" dirty="0" smtClean="0"/>
              <a:t>2.  Require adherence to an established code of ethics</a:t>
            </a:r>
          </a:p>
          <a:p>
            <a:r>
              <a:rPr lang="en-US" sz="2800" dirty="0" smtClean="0"/>
              <a:t>3. Provide "full, fair, timely and understandable </a:t>
            </a:r>
          </a:p>
          <a:p>
            <a:r>
              <a:rPr lang="en-US" sz="2800" dirty="0" smtClean="0"/>
              <a:t>disclosure" </a:t>
            </a:r>
          </a:p>
          <a:p>
            <a:r>
              <a:rPr lang="en-US" sz="2800" dirty="0" smtClean="0"/>
              <a:t>4. Require maintenance of “ honest and ethical" behavior. </a:t>
            </a:r>
          </a:p>
          <a:p>
            <a:r>
              <a:rPr lang="en-US" sz="2800" dirty="0" smtClean="0"/>
              <a:t>5. Mandate reporting ethics violations promptly </a:t>
            </a:r>
          </a:p>
          <a:p>
            <a:r>
              <a:rPr lang="en-US" sz="2800" dirty="0" smtClean="0"/>
              <a:t>6. Insist on compliance with "applicable governmental laws,</a:t>
            </a:r>
          </a:p>
          <a:p>
            <a:r>
              <a:rPr lang="en-US" sz="2800" dirty="0" smtClean="0"/>
              <a:t>rules, and regulations"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600" dirty="0" smtClean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some of the provisions of Sarbanes-Oxley?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Under this function, codes seek</a:t>
            </a:r>
          </a:p>
          <a:p>
            <a:r>
              <a:rPr lang="en-US" sz="4000" dirty="0" smtClean="0"/>
              <a:t>to inform the members of a </a:t>
            </a:r>
          </a:p>
          <a:p>
            <a:r>
              <a:rPr lang="en-US" sz="4000" dirty="0" smtClean="0"/>
              <a:t>community of ideals of conduct</a:t>
            </a:r>
          </a:p>
          <a:p>
            <a:r>
              <a:rPr lang="en-US" sz="4000" dirty="0" smtClean="0"/>
              <a:t>as well as minimally acceptable</a:t>
            </a:r>
          </a:p>
          <a:p>
            <a:r>
              <a:rPr lang="en-US" sz="4000" dirty="0" smtClean="0"/>
              <a:t>standards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What is education?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228600" y="1676400"/>
            <a:ext cx="8610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Hughes official, manager of micro-</a:t>
            </a:r>
          </a:p>
          <a:p>
            <a:r>
              <a:rPr lang="en-US" sz="4000" dirty="0" smtClean="0"/>
              <a:t>circuit manufacturing, threw his glasses</a:t>
            </a:r>
          </a:p>
          <a:p>
            <a:r>
              <a:rPr lang="en-US" sz="4000" dirty="0" smtClean="0"/>
              <a:t>at Margaret </a:t>
            </a:r>
            <a:r>
              <a:rPr lang="en-US" sz="4000" dirty="0" err="1" smtClean="0"/>
              <a:t>Goodearl</a:t>
            </a:r>
            <a:r>
              <a:rPr lang="en-US" sz="4000" dirty="0" smtClean="0"/>
              <a:t> when told that</a:t>
            </a:r>
          </a:p>
          <a:p>
            <a:r>
              <a:rPr lang="en-US" sz="4000" dirty="0" smtClean="0"/>
              <a:t>she was considering initiating a harassment</a:t>
            </a:r>
          </a:p>
          <a:p>
            <a:r>
              <a:rPr lang="en-US" sz="4000" dirty="0" smtClean="0"/>
              <a:t>complaint against him.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52322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Who was Frank Saia?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524000"/>
            <a:ext cx="8077200" cy="4267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Under this approach to codes, the goal</a:t>
            </a:r>
          </a:p>
          <a:p>
            <a:r>
              <a:rPr lang="en-US" sz="4000" b="1" dirty="0" smtClean="0"/>
              <a:t>is to (1) a community shared ideals,</a:t>
            </a:r>
          </a:p>
          <a:p>
            <a:r>
              <a:rPr lang="en-US" sz="4000" b="1" dirty="0" smtClean="0"/>
              <a:t>or values, </a:t>
            </a:r>
            <a:r>
              <a:rPr lang="en-US" sz="4000" b="1" dirty="0" smtClean="0"/>
              <a:t>(2) provide for community</a:t>
            </a:r>
          </a:p>
          <a:p>
            <a:r>
              <a:rPr lang="en-US" sz="4000" b="1" dirty="0" smtClean="0"/>
              <a:t>members who strive to realize these, </a:t>
            </a:r>
          </a:p>
          <a:p>
            <a:r>
              <a:rPr lang="en-US" sz="4000" b="1" dirty="0" smtClean="0"/>
              <a:t>and (3) seek to lock a community </a:t>
            </a:r>
          </a:p>
          <a:p>
            <a:r>
              <a:rPr lang="en-US" sz="4000" b="1" dirty="0" smtClean="0"/>
              <a:t>onto a trajectory of continual </a:t>
            </a:r>
          </a:p>
          <a:p>
            <a:r>
              <a:rPr lang="en-US" sz="4000" b="1" dirty="0" smtClean="0"/>
              <a:t>improvement. 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</a:t>
            </a:r>
            <a:r>
              <a:rPr lang="en-US" sz="2800" b="1" dirty="0" smtClean="0"/>
              <a:t>is an integrity or values-based approach to codes of ethics?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12055</TotalTime>
  <Words>807</Words>
  <Application>Microsoft Office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130</cp:revision>
  <cp:lastPrinted>2001-01-31T16:21:13Z</cp:lastPrinted>
  <dcterms:created xsi:type="dcterms:W3CDTF">1998-08-03T22:24:04Z</dcterms:created>
  <dcterms:modified xsi:type="dcterms:W3CDTF">2013-04-16T12:30:13Z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