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 smtClean="0"/>
              <a:t>Intermediate Moral Concepts: Privacy, Property, and Informed Consent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err="1" smtClean="0"/>
              <a:t>Toysmart</a:t>
            </a:r>
            <a:r>
              <a:rPr lang="en-US" sz="4000" b="1" dirty="0" smtClean="0"/>
              <a:t> creditors “can sell </a:t>
            </a:r>
          </a:p>
          <a:p>
            <a:r>
              <a:rPr lang="en-US" sz="4000" b="1" dirty="0" smtClean="0"/>
              <a:t>electronic  assets only if the</a:t>
            </a:r>
          </a:p>
          <a:p>
            <a:r>
              <a:rPr lang="en-US" sz="4000" b="1" dirty="0" smtClean="0"/>
              <a:t>purchasing company </a:t>
            </a:r>
            <a:r>
              <a:rPr lang="en-US" sz="4000" b="1" dirty="0" smtClean="0"/>
              <a:t>abided </a:t>
            </a:r>
            <a:r>
              <a:rPr lang="en-US" sz="4000" b="1" dirty="0" smtClean="0"/>
              <a:t>by </a:t>
            </a:r>
          </a:p>
          <a:p>
            <a:r>
              <a:rPr lang="en-US" sz="4000" b="1" dirty="0" smtClean="0"/>
              <a:t>the same privacy policy.”</a:t>
            </a:r>
            <a:endParaRPr lang="en-US" sz="4000" b="1" dirty="0"/>
          </a:p>
          <a:p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part of the settlement between the </a:t>
            </a:r>
            <a:r>
              <a:rPr lang="en-US" sz="2800" b="1" dirty="0" smtClean="0"/>
              <a:t>FTC </a:t>
            </a:r>
            <a:r>
              <a:rPr lang="en-US" sz="2800" b="1" dirty="0" smtClean="0"/>
              <a:t>and </a:t>
            </a:r>
            <a:r>
              <a:rPr lang="en-US" sz="2800" b="1" dirty="0" err="1" smtClean="0"/>
              <a:t>Toysmart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 is public when </a:t>
            </a:r>
          </a:p>
          <a:p>
            <a:r>
              <a:rPr lang="en-US" sz="4000" b="1" dirty="0" smtClean="0"/>
              <a:t>directly relevant to the relation</a:t>
            </a:r>
          </a:p>
          <a:p>
            <a:r>
              <a:rPr lang="en-US" sz="4000" b="1" dirty="0" smtClean="0"/>
              <a:t>between those who have it and</a:t>
            </a:r>
          </a:p>
          <a:p>
            <a:r>
              <a:rPr lang="en-US" sz="4000" b="1" dirty="0" smtClean="0"/>
              <a:t>those who want it.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</a:t>
            </a:r>
            <a:r>
              <a:rPr lang="en-US" b="1" dirty="0" smtClean="0"/>
              <a:t>triangle or relational </a:t>
            </a:r>
            <a:r>
              <a:rPr lang="en-US" dirty="0" smtClean="0"/>
              <a:t>theory of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form of property is both </a:t>
            </a:r>
          </a:p>
          <a:p>
            <a:r>
              <a:rPr lang="en-US" sz="4000" b="1" dirty="0" smtClean="0"/>
              <a:t>non-</a:t>
            </a:r>
            <a:r>
              <a:rPr lang="en-US" sz="4000" b="1" dirty="0" err="1" smtClean="0"/>
              <a:t>rivalrous</a:t>
            </a:r>
            <a:r>
              <a:rPr lang="en-US" sz="4000" b="1" dirty="0" smtClean="0"/>
              <a:t> and non-exclusive </a:t>
            </a:r>
          </a:p>
          <a:p>
            <a:r>
              <a:rPr lang="en-US" sz="4000" b="1" dirty="0" smtClean="0"/>
              <a:t>according to T. Jefferson.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intellectual property?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Consent of risk taker to the </a:t>
            </a:r>
          </a:p>
          <a:p>
            <a:r>
              <a:rPr lang="en-US" sz="4000" b="1" dirty="0" smtClean="0"/>
              <a:t>nature and breadth of the risk he</a:t>
            </a:r>
          </a:p>
          <a:p>
            <a:r>
              <a:rPr lang="en-US" sz="4000" b="1" dirty="0" smtClean="0"/>
              <a:t>or she is being </a:t>
            </a:r>
            <a:r>
              <a:rPr lang="en-US" sz="4000" b="1" dirty="0" smtClean="0"/>
              <a:t>exposed to.  If</a:t>
            </a:r>
          </a:p>
          <a:p>
            <a:r>
              <a:rPr lang="en-US" sz="4000" b="1" dirty="0" smtClean="0"/>
              <a:t>this risk information is being</a:t>
            </a:r>
          </a:p>
          <a:p>
            <a:r>
              <a:rPr lang="en-US" sz="4000" b="1" dirty="0" smtClean="0"/>
              <a:t>covered up, this triggers the </a:t>
            </a:r>
          </a:p>
          <a:p>
            <a:r>
              <a:rPr lang="en-US" sz="4000" b="1" dirty="0" err="1" smtClean="0"/>
              <a:t>obligaton</a:t>
            </a:r>
            <a:r>
              <a:rPr lang="en-US" sz="4000" b="1" dirty="0" smtClean="0"/>
              <a:t> to blow the whistle.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informed consent in relation to risk and safety?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981200"/>
            <a:ext cx="7162800" cy="3124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Mandated third party oversight, </a:t>
            </a:r>
          </a:p>
          <a:p>
            <a:r>
              <a:rPr lang="en-US" sz="4000" b="1" dirty="0" smtClean="0"/>
              <a:t>consumer notice and choice, and </a:t>
            </a:r>
          </a:p>
          <a:p>
            <a:r>
              <a:rPr lang="en-US" sz="4000" b="1" dirty="0" smtClean="0"/>
              <a:t>privacy policies must be honored.</a:t>
            </a:r>
          </a:p>
          <a:p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three </a:t>
            </a:r>
            <a:r>
              <a:rPr lang="en-US" sz="3600" b="1" dirty="0" err="1" smtClean="0"/>
              <a:t>TRUSTe</a:t>
            </a:r>
            <a:r>
              <a:rPr lang="en-US" sz="3600" b="1" dirty="0" smtClean="0"/>
              <a:t> guidelines for PII transfer?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This kind of privacy is about</a:t>
            </a:r>
          </a:p>
          <a:p>
            <a:r>
              <a:rPr lang="en-US" sz="4000" dirty="0" smtClean="0"/>
              <a:t>who has control over information</a:t>
            </a:r>
          </a:p>
          <a:p>
            <a:r>
              <a:rPr lang="en-US" sz="4000" dirty="0" smtClean="0"/>
              <a:t>that is about you.</a:t>
            </a:r>
            <a:endParaRPr lang="en-US" sz="4000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Informational Privacy?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My having an idea does not </a:t>
            </a:r>
          </a:p>
          <a:p>
            <a:r>
              <a:rPr lang="en-US" sz="4000" b="1" dirty="0" smtClean="0"/>
              <a:t>prevent you from enjoying the </a:t>
            </a:r>
          </a:p>
          <a:p>
            <a:r>
              <a:rPr lang="en-US" sz="4000" b="1" dirty="0" smtClean="0"/>
              <a:t>same idea at the same time.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do we mean when we say that intellectual property is </a:t>
            </a:r>
            <a:r>
              <a:rPr lang="en-US" b="1" dirty="0" smtClean="0"/>
              <a:t>non-</a:t>
            </a:r>
            <a:r>
              <a:rPr lang="en-US" b="1" dirty="0" err="1" smtClean="0"/>
              <a:t>rivalrous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Information, comprehension, </a:t>
            </a:r>
          </a:p>
          <a:p>
            <a:r>
              <a:rPr lang="en-US" sz="4000" b="1" dirty="0" smtClean="0"/>
              <a:t>and voluntariness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are the three conditions for informed consent as spelled out by the </a:t>
            </a:r>
            <a:r>
              <a:rPr lang="en-US" smtClean="0"/>
              <a:t>Belmont Report?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28600" y="1447800"/>
            <a:ext cx="8534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20 million dollars along with 25 </a:t>
            </a:r>
          </a:p>
          <a:p>
            <a:r>
              <a:rPr lang="en-US" sz="4000" b="1" dirty="0" smtClean="0"/>
              <a:t>million dollars worth of access</a:t>
            </a:r>
          </a:p>
          <a:p>
            <a:r>
              <a:rPr lang="en-US" sz="4000" b="1" dirty="0" smtClean="0"/>
              <a:t>to advertising infrastructure.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was the “start up” offer made by Disney to </a:t>
            </a:r>
            <a:r>
              <a:rPr lang="en-US" dirty="0" err="1" smtClean="0"/>
              <a:t>Toysmart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characterization of</a:t>
            </a:r>
          </a:p>
          <a:p>
            <a:r>
              <a:rPr lang="en-US" sz="4000" b="1" dirty="0" smtClean="0"/>
              <a:t>privacy has been overruled</a:t>
            </a:r>
          </a:p>
          <a:p>
            <a:r>
              <a:rPr lang="en-US" sz="4000" b="1" dirty="0" smtClean="0"/>
              <a:t>by security as a public</a:t>
            </a:r>
          </a:p>
          <a:p>
            <a:r>
              <a:rPr lang="en-US" sz="4000" b="1" dirty="0" smtClean="0"/>
              <a:t>good in the Patriot Act.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Privacy as a </a:t>
            </a:r>
            <a:r>
              <a:rPr lang="en-US" b="1" dirty="0" smtClean="0"/>
              <a:t>Private</a:t>
            </a:r>
            <a:r>
              <a:rPr lang="en-US" dirty="0" smtClean="0"/>
              <a:t> Good?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Privacy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Property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Informed Consent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Toysmart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Like the air, intellectual </a:t>
            </a:r>
          </a:p>
          <a:p>
            <a:r>
              <a:rPr lang="en-US" sz="4000" b="1" dirty="0" smtClean="0"/>
              <a:t>property expands and cannot</a:t>
            </a:r>
          </a:p>
          <a:p>
            <a:r>
              <a:rPr lang="en-US" sz="4000" b="1" dirty="0" smtClean="0"/>
              <a:t>be contained once it is “let out</a:t>
            </a:r>
            <a:r>
              <a:rPr lang="en-US" sz="4000" dirty="0" smtClean="0"/>
              <a:t>.” 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do we mean when we say that intellectual property is </a:t>
            </a:r>
            <a:r>
              <a:rPr lang="en-US" b="1" dirty="0" smtClean="0"/>
              <a:t>non-excludable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</a:t>
            </a:r>
            <a:r>
              <a:rPr lang="en-US" sz="4000" b="1" dirty="0" smtClean="0"/>
              <a:t>are active </a:t>
            </a:r>
            <a:r>
              <a:rPr lang="en-US" sz="4000" b="1" dirty="0" smtClean="0"/>
              <a:t>and passive</a:t>
            </a:r>
          </a:p>
          <a:p>
            <a:r>
              <a:rPr lang="en-US" sz="4000" b="1" dirty="0" smtClean="0"/>
              <a:t>forms of </a:t>
            </a:r>
            <a:r>
              <a:rPr lang="en-US" sz="4000" b="1" dirty="0" smtClean="0"/>
              <a:t>informed consent to </a:t>
            </a:r>
            <a:r>
              <a:rPr lang="en-US" sz="4000" b="1" dirty="0" smtClean="0"/>
              <a:t>the </a:t>
            </a:r>
          </a:p>
          <a:p>
            <a:r>
              <a:rPr lang="en-US" sz="4000" b="1" dirty="0" smtClean="0"/>
              <a:t>online transfer of PII and TGI</a:t>
            </a:r>
          </a:p>
          <a:p>
            <a:r>
              <a:rPr lang="en-US" sz="4000" b="1" dirty="0" smtClean="0"/>
              <a:t>to third parties (</a:t>
            </a:r>
            <a:r>
              <a:rPr lang="en-US" sz="4000" b="1" dirty="0" err="1" smtClean="0"/>
              <a:t>Toysmart</a:t>
            </a:r>
            <a:r>
              <a:rPr lang="en-US" sz="4000" b="1" dirty="0" smtClean="0"/>
              <a:t> case).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are “opt-in” </a:t>
            </a:r>
            <a:r>
              <a:rPr lang="en-US" dirty="0" smtClean="0"/>
              <a:t>and </a:t>
            </a:r>
            <a:r>
              <a:rPr lang="en-US" dirty="0" smtClean="0"/>
              <a:t>“opt-out”?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Pan Communications and </a:t>
            </a:r>
          </a:p>
          <a:p>
            <a:r>
              <a:rPr lang="en-US" sz="4000" b="1" dirty="0" smtClean="0"/>
              <a:t>Blackstone Software are among </a:t>
            </a:r>
          </a:p>
          <a:p>
            <a:r>
              <a:rPr lang="en-US" sz="4000" b="1" dirty="0" smtClean="0"/>
              <a:t>these in the </a:t>
            </a:r>
            <a:r>
              <a:rPr lang="en-US" sz="4000" b="1" dirty="0" err="1" smtClean="0"/>
              <a:t>Toysmart</a:t>
            </a:r>
            <a:r>
              <a:rPr lang="en-US" sz="4000" b="1" dirty="0" smtClean="0"/>
              <a:t> Case.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are </a:t>
            </a:r>
            <a:r>
              <a:rPr lang="en-US" sz="3200" b="1" dirty="0" err="1" smtClean="0"/>
              <a:t>Toysmart</a:t>
            </a:r>
            <a:r>
              <a:rPr lang="en-US" sz="3200" b="1" dirty="0" smtClean="0"/>
              <a:t> </a:t>
            </a:r>
            <a:r>
              <a:rPr lang="en-US" sz="3200" b="1" dirty="0" smtClean="0"/>
              <a:t>creditors (and stakeholders)?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The right to be left alone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one of many definitions of privacy?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990600" y="1676400"/>
            <a:ext cx="71628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When we mix our labor</a:t>
            </a:r>
          </a:p>
          <a:p>
            <a:r>
              <a:rPr lang="en-US" sz="4000" dirty="0" smtClean="0"/>
              <a:t>with an object it becomes</a:t>
            </a:r>
          </a:p>
          <a:p>
            <a:r>
              <a:rPr lang="en-US" sz="4000" dirty="0" smtClean="0"/>
              <a:t>ours.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labor theory of property?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Your consenting to continue on</a:t>
            </a:r>
          </a:p>
          <a:p>
            <a:r>
              <a:rPr lang="en-US" sz="4000" dirty="0" smtClean="0"/>
              <a:t>in ADEM 4016 after studying </a:t>
            </a:r>
          </a:p>
          <a:p>
            <a:r>
              <a:rPr lang="en-US" sz="4000" dirty="0" smtClean="0"/>
              <a:t>the syllabus in the first class and</a:t>
            </a:r>
          </a:p>
          <a:p>
            <a:r>
              <a:rPr lang="en-US" sz="4000" dirty="0" smtClean="0"/>
              <a:t>understanding the nature of the</a:t>
            </a:r>
          </a:p>
          <a:p>
            <a:r>
              <a:rPr lang="en-US" sz="4000" dirty="0" smtClean="0"/>
              <a:t>quid pro quo of it proposes.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b="1" dirty="0" smtClean="0"/>
              <a:t>informed consent </a:t>
            </a:r>
            <a:r>
              <a:rPr lang="en-US" dirty="0" smtClean="0"/>
              <a:t>in the context of this course?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19050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Both involve promises and</a:t>
            </a:r>
          </a:p>
          <a:p>
            <a:r>
              <a:rPr lang="en-US" sz="4000" b="1" dirty="0" smtClean="0"/>
              <a:t>the dead.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analogy between building a statute to the village chief and never transferring </a:t>
            </a:r>
            <a:r>
              <a:rPr lang="en-US" dirty="0" err="1" smtClean="0"/>
              <a:t>Toysmart</a:t>
            </a:r>
            <a:r>
              <a:rPr lang="en-US" dirty="0" smtClean="0"/>
              <a:t> customer PII to third parties?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7526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model, </a:t>
            </a:r>
            <a:endParaRPr lang="en-US" sz="4000" b="1" dirty="0" smtClean="0"/>
          </a:p>
          <a:p>
            <a:r>
              <a:rPr lang="en-US" sz="4000" b="1" dirty="0" smtClean="0"/>
              <a:t>privacy is justified as </a:t>
            </a:r>
          </a:p>
          <a:p>
            <a:r>
              <a:rPr lang="en-US" sz="4000" b="1" dirty="0" smtClean="0"/>
              <a:t>essential </a:t>
            </a:r>
            <a:r>
              <a:rPr lang="en-US" sz="4000" b="1" dirty="0" smtClean="0"/>
              <a:t>to autonomy.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privacy as a (moral) right?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04800" y="914400"/>
            <a:ext cx="8305800" cy="4800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According to this theory, property </a:t>
            </a:r>
          </a:p>
          <a:p>
            <a:r>
              <a:rPr lang="en-US" sz="4000" dirty="0" smtClean="0"/>
              <a:t>is actually a bundle of associated</a:t>
            </a:r>
          </a:p>
          <a:p>
            <a:r>
              <a:rPr lang="en-US" sz="4000" dirty="0" smtClean="0"/>
              <a:t>rights like to possess, control, use,</a:t>
            </a:r>
          </a:p>
          <a:p>
            <a:r>
              <a:rPr lang="en-US" sz="4000" dirty="0" smtClean="0"/>
              <a:t>benefit from, dispose of, and</a:t>
            </a:r>
          </a:p>
          <a:p>
            <a:r>
              <a:rPr lang="en-US" sz="4000" dirty="0" smtClean="0"/>
              <a:t>exclude others from a physical or </a:t>
            </a:r>
          </a:p>
          <a:p>
            <a:r>
              <a:rPr lang="en-US" sz="4000" dirty="0" smtClean="0"/>
              <a:t>intellectual object.  The range of</a:t>
            </a:r>
          </a:p>
          <a:p>
            <a:r>
              <a:rPr lang="en-US" sz="4000" dirty="0" smtClean="0"/>
              <a:t>the property right depends on the</a:t>
            </a:r>
          </a:p>
          <a:p>
            <a:r>
              <a:rPr lang="en-US" sz="4000" dirty="0" smtClean="0"/>
              <a:t>size of the bundle.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the “bundle theory of property”?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“Subjects to the degree that they </a:t>
            </a:r>
            <a:br>
              <a:rPr lang="en-US" sz="4000" b="1" dirty="0" smtClean="0"/>
            </a:br>
            <a:r>
              <a:rPr lang="en-US" sz="4000" b="1" dirty="0" smtClean="0"/>
              <a:t>are capable [should] be given the </a:t>
            </a:r>
          </a:p>
          <a:p>
            <a:r>
              <a:rPr lang="en-US" sz="4000" b="1" dirty="0" smtClean="0"/>
              <a:t>opportunity to choose what shall </a:t>
            </a:r>
          </a:p>
          <a:p>
            <a:r>
              <a:rPr lang="en-US" sz="4000" b="1" dirty="0" smtClean="0"/>
              <a:t>or shall not happen to then.” 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informed consent according to the Belmont Report?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625</Words>
  <Application>Microsoft Office PowerPoint</Application>
  <PresentationFormat>On-screen Show (4:3)</PresentationFormat>
  <Paragraphs>143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103</cp:revision>
  <cp:lastPrinted>2001-01-31T16:21:13Z</cp:lastPrinted>
  <dcterms:created xsi:type="dcterms:W3CDTF">1998-08-03T22:24:04Z</dcterms:created>
  <dcterms:modified xsi:type="dcterms:W3CDTF">2011-09-14T11:20:43Z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