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24"/>
  </p:handoutMasterIdLst>
  <p:sldIdLst>
    <p:sldId id="280" r:id="rId2"/>
    <p:sldId id="256" r:id="rId3"/>
    <p:sldId id="257" r:id="rId4"/>
    <p:sldId id="260" r:id="rId5"/>
    <p:sldId id="261" r:id="rId6"/>
    <p:sldId id="262" r:id="rId7"/>
    <p:sldId id="264" r:id="rId8"/>
    <p:sldId id="263" r:id="rId9"/>
    <p:sldId id="266" r:id="rId10"/>
    <p:sldId id="267" r:id="rId11"/>
    <p:sldId id="268" r:id="rId12"/>
    <p:sldId id="273" r:id="rId13"/>
    <p:sldId id="272" r:id="rId14"/>
    <p:sldId id="271" r:id="rId15"/>
    <p:sldId id="274" r:id="rId16"/>
    <p:sldId id="270" r:id="rId17"/>
    <p:sldId id="269" r:id="rId18"/>
    <p:sldId id="275" r:id="rId19"/>
    <p:sldId id="276" r:id="rId20"/>
    <p:sldId id="277" r:id="rId21"/>
    <p:sldId id="278" r:id="rId22"/>
    <p:sldId id="279" r:id="rId23"/>
  </p:sldIdLst>
  <p:sldSz cx="9144000" cy="6858000" type="screen4x3"/>
  <p:notesSz cx="6858000" cy="9144000"/>
  <p:custShowLst>
    <p:custShow name="(1.1)" id="0">
      <p:sldLst>
        <p:sld r:id="rId4"/>
      </p:sldLst>
    </p:custShow>
  </p:custShow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FF99"/>
    <a:srgbClr val="33CCFF"/>
    <a:srgbClr val="FFFFCC"/>
    <a:srgbClr val="FF6600"/>
    <a:srgbClr val="FF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5C7D66E-D13C-414F-A9D3-0692EB385D2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5CDD24-6FD5-48BA-8D6D-25C8876EFB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A398B2-22AA-4CC6-A6E5-F91FA0F44A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31F7F6-CCBE-46B9-905F-5966DB3AAE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4F9204-B0B5-4979-A7FC-38C50728C63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76788-6CD8-4FFC-BF12-91E98E70DA7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7854AF-CB76-4424-AC77-60CE364B02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6CD5C4-8838-42E6-BDC4-CE9ABB25ED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2708A2-0FB8-473C-BD44-C1D7FC7B96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641B22-980F-4D16-9112-211EC71F26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BB879C-1202-4813-982C-40A28063AF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F54E4C-F7C5-4699-894C-0607CD3E54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1B72C62-24D5-4DC9-919C-F89938E5AFC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slide" Target="slide12.xml"/><Relationship Id="rId18" Type="http://schemas.openxmlformats.org/officeDocument/2006/relationships/slide" Target="slide6.xml"/><Relationship Id="rId3" Type="http://schemas.openxmlformats.org/officeDocument/2006/relationships/slide" Target="slide8.xml"/><Relationship Id="rId21" Type="http://schemas.openxmlformats.org/officeDocument/2006/relationships/slide" Target="slide20.xml"/><Relationship Id="rId7" Type="http://schemas.openxmlformats.org/officeDocument/2006/relationships/slide" Target="slide15.xml"/><Relationship Id="rId12" Type="http://schemas.openxmlformats.org/officeDocument/2006/relationships/slide" Target="slide11.xml"/><Relationship Id="rId17" Type="http://schemas.openxmlformats.org/officeDocument/2006/relationships/slide" Target="slide7.xml"/><Relationship Id="rId25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6" Type="http://schemas.openxmlformats.org/officeDocument/2006/relationships/slide" Target="slide17.xml"/><Relationship Id="rId20" Type="http://schemas.openxmlformats.org/officeDocument/2006/relationships/slide" Target="slide19.xml"/><Relationship Id="rId1" Type="http://schemas.openxmlformats.org/officeDocument/2006/relationships/vmlDrawing" Target="../drawings/vmlDrawing1.vml"/><Relationship Id="rId6" Type="http://schemas.openxmlformats.org/officeDocument/2006/relationships/slide" Target="slide10.xml"/><Relationship Id="rId11" Type="http://schemas.openxmlformats.org/officeDocument/2006/relationships/slide" Target="slide3.xml"/><Relationship Id="rId24" Type="http://schemas.openxmlformats.org/officeDocument/2006/relationships/oleObject" Target="../embeddings/oleObject1.bin"/><Relationship Id="rId5" Type="http://schemas.openxmlformats.org/officeDocument/2006/relationships/slide" Target="slide5.xml"/><Relationship Id="rId15" Type="http://schemas.openxmlformats.org/officeDocument/2006/relationships/slide" Target="slide9.xml"/><Relationship Id="rId23" Type="http://schemas.openxmlformats.org/officeDocument/2006/relationships/slide" Target="slide22.xml"/><Relationship Id="rId10" Type="http://schemas.openxmlformats.org/officeDocument/2006/relationships/slide" Target="slide18.xml"/><Relationship Id="rId19" Type="http://schemas.openxmlformats.org/officeDocument/2006/relationships/audio" Target="../media/audio1.wav"/><Relationship Id="rId4" Type="http://schemas.openxmlformats.org/officeDocument/2006/relationships/slide" Target="slide4.xml"/><Relationship Id="rId9" Type="http://schemas.openxmlformats.org/officeDocument/2006/relationships/slide" Target="slide14.xml"/><Relationship Id="rId14" Type="http://schemas.openxmlformats.org/officeDocument/2006/relationships/slide" Target="slide13.xml"/><Relationship Id="rId22" Type="http://schemas.openxmlformats.org/officeDocument/2006/relationships/slide" Target="slide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724400"/>
            <a:ext cx="6400800" cy="1752600"/>
          </a:xfrm>
        </p:spPr>
        <p:txBody>
          <a:bodyPr/>
          <a:lstStyle/>
          <a:p>
            <a:r>
              <a:rPr lang="en-US" dirty="0"/>
              <a:t>Hosted</a:t>
            </a:r>
          </a:p>
          <a:p>
            <a:r>
              <a:rPr lang="en-US" dirty="0"/>
              <a:t>by</a:t>
            </a:r>
          </a:p>
          <a:p>
            <a:r>
              <a:rPr lang="en-US" dirty="0" smtClean="0"/>
              <a:t>Dr. William J. Frey</a:t>
            </a:r>
            <a:endParaRPr lang="en-US" dirty="0"/>
          </a:p>
        </p:txBody>
      </p:sp>
      <p:sp>
        <p:nvSpPr>
          <p:cNvPr id="74759" name="WordArt 7"/>
          <p:cNvSpPr>
            <a:spLocks noChangeArrowheads="1" noChangeShapeType="1" noTextEdit="1"/>
          </p:cNvSpPr>
          <p:nvPr/>
        </p:nvSpPr>
        <p:spPr bwMode="auto">
          <a:xfrm>
            <a:off x="1676400" y="838200"/>
            <a:ext cx="5867400" cy="3276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kern="1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9933"/>
                    </a:gs>
                    <a:gs pos="100000">
                      <a:srgbClr val="FFFFCC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Jeopardy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239000" y="5943600"/>
            <a:ext cx="19050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2,4</a:t>
            </a:r>
          </a:p>
        </p:txBody>
      </p:sp>
      <p:sp>
        <p:nvSpPr>
          <p:cNvPr id="1638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AutoShape 6"/>
          <p:cNvSpPr>
            <a:spLocks noChangeArrowheads="1"/>
          </p:cNvSpPr>
          <p:nvPr/>
        </p:nvSpPr>
        <p:spPr bwMode="auto">
          <a:xfrm>
            <a:off x="838200" y="11430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Contains 260,000 customer</a:t>
            </a:r>
          </a:p>
          <a:p>
            <a:r>
              <a:rPr lang="en-US" sz="4000" b="1" dirty="0" smtClean="0"/>
              <a:t>profiles worth up to </a:t>
            </a:r>
          </a:p>
          <a:p>
            <a:r>
              <a:rPr lang="en-US" sz="4000" b="1" dirty="0" smtClean="0"/>
              <a:t>$500 dollars each.</a:t>
            </a:r>
          </a:p>
          <a:p>
            <a:endParaRPr lang="en-US" sz="4000" b="1" dirty="0"/>
          </a:p>
          <a:p>
            <a:r>
              <a:rPr lang="en-US" sz="4000" dirty="0"/>
              <a:t> 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990600" y="1524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the </a:t>
            </a:r>
            <a:r>
              <a:rPr lang="en-US" dirty="0" err="1" smtClean="0"/>
              <a:t>Toysmart</a:t>
            </a:r>
            <a:r>
              <a:rPr lang="en-US" dirty="0" smtClean="0"/>
              <a:t> customer data base?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391400" y="5943600"/>
            <a:ext cx="17526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3,1</a:t>
            </a:r>
          </a:p>
        </p:txBody>
      </p:sp>
      <p:sp>
        <p:nvSpPr>
          <p:cNvPr id="1741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AutoShape 6"/>
          <p:cNvSpPr>
            <a:spLocks noChangeArrowheads="1"/>
          </p:cNvSpPr>
          <p:nvPr/>
        </p:nvSpPr>
        <p:spPr bwMode="auto">
          <a:xfrm>
            <a:off x="990600" y="1143000"/>
            <a:ext cx="7162800" cy="43434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In this test you balance</a:t>
            </a:r>
          </a:p>
          <a:p>
            <a:r>
              <a:rPr lang="en-US" sz="4000" b="1" dirty="0" smtClean="0"/>
              <a:t>the probable harms of</a:t>
            </a:r>
          </a:p>
          <a:p>
            <a:r>
              <a:rPr lang="en-US" sz="4000" b="1" dirty="0" smtClean="0"/>
              <a:t>an action against its probable</a:t>
            </a:r>
          </a:p>
          <a:p>
            <a:r>
              <a:rPr lang="en-US" sz="4000" b="1" dirty="0" smtClean="0"/>
              <a:t>benefits.  </a:t>
            </a:r>
            <a:r>
              <a:rPr lang="en-US" sz="4000" b="1" dirty="0" smtClean="0"/>
              <a:t>Your goal is to </a:t>
            </a:r>
          </a:p>
          <a:p>
            <a:r>
              <a:rPr lang="en-US" sz="4000" b="1" dirty="0" smtClean="0"/>
              <a:t>design a solution that</a:t>
            </a:r>
          </a:p>
          <a:p>
            <a:r>
              <a:rPr lang="en-US" sz="4000" b="1" dirty="0" smtClean="0"/>
              <a:t>maximizes </a:t>
            </a:r>
            <a:r>
              <a:rPr lang="en-US" sz="4000" b="1" dirty="0" smtClean="0"/>
              <a:t>benefits and </a:t>
            </a:r>
          </a:p>
          <a:p>
            <a:r>
              <a:rPr lang="en-US" sz="4000" b="1" dirty="0" smtClean="0"/>
              <a:t>minimizes harms.</a:t>
            </a:r>
            <a:endParaRPr lang="en-US" sz="4000" b="1" dirty="0"/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1066800" y="2286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the harm/benefits test?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543800" y="6172200"/>
            <a:ext cx="1600200" cy="685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3,2</a:t>
            </a:r>
          </a:p>
        </p:txBody>
      </p:sp>
      <p:sp>
        <p:nvSpPr>
          <p:cNvPr id="2253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AutoShape 6"/>
          <p:cNvSpPr>
            <a:spLocks noChangeArrowheads="1"/>
          </p:cNvSpPr>
          <p:nvPr/>
        </p:nvSpPr>
        <p:spPr bwMode="auto">
          <a:xfrm>
            <a:off x="990600" y="12192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Different participants have </a:t>
            </a:r>
          </a:p>
          <a:p>
            <a:r>
              <a:rPr lang="en-US" sz="4000" b="1" dirty="0" smtClean="0"/>
              <a:t>different and </a:t>
            </a:r>
            <a:r>
              <a:rPr lang="en-US" sz="4000" b="1" dirty="0" smtClean="0"/>
              <a:t>incompatible </a:t>
            </a:r>
          </a:p>
          <a:p>
            <a:r>
              <a:rPr lang="en-US" sz="4000" b="1" dirty="0" smtClean="0"/>
              <a:t>interests, rights, and goods, </a:t>
            </a:r>
          </a:p>
          <a:p>
            <a:r>
              <a:rPr lang="en-US" sz="4000" b="1" dirty="0" smtClean="0"/>
              <a:t>at risk in the</a:t>
            </a:r>
            <a:r>
              <a:rPr lang="en-US" sz="4000" b="1" dirty="0" smtClean="0"/>
              <a:t> </a:t>
            </a:r>
            <a:r>
              <a:rPr lang="en-US" sz="4000" b="1" dirty="0" smtClean="0"/>
              <a:t>situation.</a:t>
            </a:r>
            <a:endParaRPr lang="en-US" sz="4000" b="1" dirty="0"/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1066800" y="3048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a Factual Disagreement?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5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239000" y="5867400"/>
            <a:ext cx="19050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3,3</a:t>
            </a:r>
          </a:p>
        </p:txBody>
      </p:sp>
      <p:sp>
        <p:nvSpPr>
          <p:cNvPr id="2150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AutoShape 6"/>
          <p:cNvSpPr>
            <a:spLocks noChangeArrowheads="1"/>
          </p:cNvSpPr>
          <p:nvPr/>
        </p:nvSpPr>
        <p:spPr bwMode="auto">
          <a:xfrm>
            <a:off x="914400" y="11430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These constraints arise when</a:t>
            </a:r>
          </a:p>
          <a:p>
            <a:r>
              <a:rPr lang="en-US" sz="4000" b="1" dirty="0" smtClean="0"/>
              <a:t>a solution is not technically</a:t>
            </a:r>
          </a:p>
          <a:p>
            <a:r>
              <a:rPr lang="en-US" sz="4000" b="1" dirty="0" smtClean="0"/>
              <a:t>feasible or when the existing</a:t>
            </a:r>
          </a:p>
          <a:p>
            <a:r>
              <a:rPr lang="en-US" sz="4000" b="1" dirty="0" smtClean="0"/>
              <a:t>technology is not available</a:t>
            </a:r>
          </a:p>
          <a:p>
            <a:r>
              <a:rPr lang="en-US" sz="4000" b="1" dirty="0" smtClean="0"/>
              <a:t>or too expensive to use.</a:t>
            </a:r>
            <a:endParaRPr lang="en-US" sz="4000" b="1" dirty="0"/>
          </a:p>
          <a:p>
            <a:r>
              <a:rPr lang="en-US" sz="4000" dirty="0"/>
              <a:t> </a:t>
            </a: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990600" y="2286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are technical or manufacturing constraints?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1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239000" y="5791200"/>
            <a:ext cx="1905000" cy="1066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3,4</a:t>
            </a:r>
          </a:p>
        </p:txBody>
      </p:sp>
      <p:sp>
        <p:nvSpPr>
          <p:cNvPr id="2048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AutoShape 6"/>
          <p:cNvSpPr>
            <a:spLocks noChangeArrowheads="1"/>
          </p:cNvSpPr>
          <p:nvPr/>
        </p:nvSpPr>
        <p:spPr bwMode="auto">
          <a:xfrm>
            <a:off x="838200" y="10668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“When </a:t>
            </a:r>
            <a:r>
              <a:rPr lang="en-US" sz="4000" dirty="0" smtClean="0"/>
              <a:t>you register with</a:t>
            </a:r>
          </a:p>
          <a:p>
            <a:r>
              <a:rPr lang="en-US" sz="4000" dirty="0" smtClean="0"/>
              <a:t>toysmart.com, you can rest assured</a:t>
            </a:r>
          </a:p>
          <a:p>
            <a:r>
              <a:rPr lang="en-US" sz="4000" dirty="0" smtClean="0"/>
              <a:t>that your information will never</a:t>
            </a:r>
          </a:p>
          <a:p>
            <a:r>
              <a:rPr lang="en-US" sz="4000" dirty="0" smtClean="0"/>
              <a:t>be shared with a third party</a:t>
            </a:r>
            <a:r>
              <a:rPr lang="en-US" sz="4000" dirty="0" smtClean="0"/>
              <a:t>.”</a:t>
            </a:r>
            <a:endParaRPr lang="en-US" sz="4000" dirty="0"/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838200" y="228600"/>
            <a:ext cx="7162800" cy="830997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privacy promise did </a:t>
            </a:r>
            <a:r>
              <a:rPr lang="en-US" dirty="0" err="1" smtClean="0"/>
              <a:t>Toysmart</a:t>
            </a:r>
            <a:r>
              <a:rPr lang="en-US" dirty="0" smtClean="0"/>
              <a:t> make to its customers when collecting information from them?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8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620000" y="5867400"/>
            <a:ext cx="15240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4,1</a:t>
            </a:r>
          </a:p>
        </p:txBody>
      </p:sp>
      <p:sp>
        <p:nvSpPr>
          <p:cNvPr id="2355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6482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AutoShape 6"/>
          <p:cNvSpPr>
            <a:spLocks noChangeArrowheads="1"/>
          </p:cNvSpPr>
          <p:nvPr/>
        </p:nvSpPr>
        <p:spPr bwMode="auto">
          <a:xfrm>
            <a:off x="990600" y="1143000"/>
            <a:ext cx="7162800" cy="46482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/>
              <a:t> </a:t>
            </a:r>
            <a:r>
              <a:rPr lang="en-US" sz="4000" b="1" dirty="0" smtClean="0"/>
              <a:t>When projecting yourself</a:t>
            </a:r>
          </a:p>
          <a:p>
            <a:r>
              <a:rPr lang="en-US" sz="4000" b="1" dirty="0" smtClean="0"/>
              <a:t>into the standpoint of another</a:t>
            </a:r>
          </a:p>
          <a:p>
            <a:r>
              <a:rPr lang="en-US" sz="4000" b="1" dirty="0" smtClean="0"/>
              <a:t>you set aside your values and </a:t>
            </a:r>
          </a:p>
          <a:p>
            <a:r>
              <a:rPr lang="en-US" sz="4000" b="1" dirty="0" smtClean="0"/>
              <a:t>principles and </a:t>
            </a:r>
            <a:r>
              <a:rPr lang="en-US" sz="4000" b="1" dirty="0" smtClean="0"/>
              <a:t>get lost in</a:t>
            </a:r>
            <a:endParaRPr lang="en-US" sz="4000" b="1" dirty="0" smtClean="0"/>
          </a:p>
          <a:p>
            <a:r>
              <a:rPr lang="en-US" sz="4000" b="1" dirty="0" smtClean="0"/>
              <a:t>that person’s perspective.</a:t>
            </a:r>
            <a:endParaRPr lang="en-US" sz="4000" dirty="0"/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990600" y="152400"/>
            <a:ext cx="7086600" cy="830997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</a:t>
            </a:r>
            <a:r>
              <a:rPr lang="en-US" dirty="0" smtClean="0"/>
              <a:t>a pitfall of the reversibility test called </a:t>
            </a:r>
            <a:r>
              <a:rPr lang="en-US" dirty="0" smtClean="0"/>
              <a:t>“reversing </a:t>
            </a:r>
            <a:r>
              <a:rPr lang="en-US" dirty="0" smtClean="0"/>
              <a:t>with Hitler”?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9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467600" y="6019800"/>
            <a:ext cx="1676400" cy="8382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4,2</a:t>
            </a:r>
          </a:p>
        </p:txBody>
      </p:sp>
      <p:sp>
        <p:nvSpPr>
          <p:cNvPr id="1946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AutoShape 6"/>
          <p:cNvSpPr>
            <a:spLocks noChangeArrowheads="1"/>
          </p:cNvSpPr>
          <p:nvPr/>
        </p:nvSpPr>
        <p:spPr bwMode="auto">
          <a:xfrm>
            <a:off x="914400" y="10668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When facing a </a:t>
            </a:r>
            <a:r>
              <a:rPr lang="en-US" sz="4000" b="1" dirty="0" smtClean="0"/>
              <a:t>conflict </a:t>
            </a:r>
            <a:r>
              <a:rPr lang="en-US" sz="4000" b="1" dirty="0" smtClean="0"/>
              <a:t>and you</a:t>
            </a:r>
          </a:p>
          <a:p>
            <a:r>
              <a:rPr lang="en-US" sz="4000" b="1" dirty="0" smtClean="0"/>
              <a:t>cannot integrate the conflicting</a:t>
            </a:r>
          </a:p>
          <a:p>
            <a:r>
              <a:rPr lang="en-US" sz="4000" b="1" dirty="0" smtClean="0"/>
              <a:t>values, this is the next best kind</a:t>
            </a:r>
          </a:p>
          <a:p>
            <a:r>
              <a:rPr lang="en-US" sz="4000" b="1" dirty="0" smtClean="0"/>
              <a:t>of solution. </a:t>
            </a:r>
            <a:endParaRPr lang="en-US" sz="4000" b="1" dirty="0"/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1066800" y="3048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a value compromise?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3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620000" y="5867400"/>
            <a:ext cx="15240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4,3</a:t>
            </a:r>
          </a:p>
        </p:txBody>
      </p:sp>
      <p:sp>
        <p:nvSpPr>
          <p:cNvPr id="1843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3434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AutoShape 6"/>
          <p:cNvSpPr>
            <a:spLocks noChangeArrowheads="1"/>
          </p:cNvSpPr>
          <p:nvPr/>
        </p:nvSpPr>
        <p:spPr bwMode="auto">
          <a:xfrm>
            <a:off x="762000" y="1447800"/>
            <a:ext cx="7543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These constraints highlight</a:t>
            </a:r>
            <a:endParaRPr lang="en-US" sz="4000" b="1" dirty="0" smtClean="0"/>
          </a:p>
          <a:p>
            <a:r>
              <a:rPr lang="en-US" sz="4000" b="1" dirty="0" smtClean="0"/>
              <a:t>situations where supervisors,</a:t>
            </a:r>
            <a:endParaRPr lang="en-US" sz="4000" b="1" dirty="0" smtClean="0"/>
          </a:p>
          <a:p>
            <a:r>
              <a:rPr lang="en-US" sz="4000" b="1" dirty="0" smtClean="0"/>
              <a:t>coworkers, or other stakeholders</a:t>
            </a:r>
          </a:p>
          <a:p>
            <a:r>
              <a:rPr lang="en-US" sz="4000" b="1" dirty="0" smtClean="0"/>
              <a:t>are likely to </a:t>
            </a:r>
            <a:r>
              <a:rPr lang="en-US" sz="4000" b="1" dirty="0" smtClean="0"/>
              <a:t>oppose </a:t>
            </a:r>
            <a:r>
              <a:rPr lang="en-US" sz="4000" b="1" dirty="0" smtClean="0"/>
              <a:t>your </a:t>
            </a:r>
            <a:endParaRPr lang="en-US" sz="4000" b="1" dirty="0" smtClean="0"/>
          </a:p>
          <a:p>
            <a:r>
              <a:rPr lang="en-US" sz="4000" b="1" dirty="0" smtClean="0"/>
              <a:t>solution </a:t>
            </a:r>
            <a:r>
              <a:rPr lang="en-US" sz="4000" b="1" dirty="0" smtClean="0"/>
              <a:t>proposal.</a:t>
            </a:r>
            <a:endParaRPr lang="en-US" sz="4000" b="1" dirty="0"/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1066800" y="2286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are interest constraints?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934200" y="5867400"/>
            <a:ext cx="22098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4,4</a:t>
            </a:r>
          </a:p>
        </p:txBody>
      </p:sp>
      <p:sp>
        <p:nvSpPr>
          <p:cNvPr id="2458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5720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AutoShape 6"/>
          <p:cNvSpPr>
            <a:spLocks noChangeArrowheads="1"/>
          </p:cNvSpPr>
          <p:nvPr/>
        </p:nvSpPr>
        <p:spPr bwMode="auto">
          <a:xfrm>
            <a:off x="914400" y="12192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This organization allows a </a:t>
            </a:r>
          </a:p>
          <a:p>
            <a:r>
              <a:rPr lang="en-US" sz="4000" b="1" dirty="0" smtClean="0"/>
              <a:t>company to display its seal </a:t>
            </a:r>
          </a:p>
          <a:p>
            <a:r>
              <a:rPr lang="en-US" sz="4000" b="1" dirty="0" smtClean="0"/>
              <a:t>on its webpage </a:t>
            </a:r>
            <a:r>
              <a:rPr lang="en-US" sz="4000" b="1" dirty="0" smtClean="0"/>
              <a:t>when it commits </a:t>
            </a:r>
          </a:p>
          <a:p>
            <a:r>
              <a:rPr lang="en-US" sz="4000" b="1" dirty="0" smtClean="0"/>
              <a:t>to certain</a:t>
            </a:r>
            <a:r>
              <a:rPr lang="en-US" sz="4000" b="1" dirty="0" smtClean="0"/>
              <a:t> </a:t>
            </a:r>
            <a:r>
              <a:rPr lang="en-US" sz="4000" b="1" dirty="0" smtClean="0"/>
              <a:t>privacy and </a:t>
            </a:r>
            <a:r>
              <a:rPr lang="en-US" sz="4000" b="1" dirty="0" smtClean="0"/>
              <a:t>security</a:t>
            </a:r>
          </a:p>
          <a:p>
            <a:r>
              <a:rPr lang="en-US" sz="4000" b="1" dirty="0" smtClean="0"/>
              <a:t>policies and procedures.</a:t>
            </a:r>
            <a:endParaRPr lang="en-US" sz="4000" b="1" dirty="0"/>
          </a:p>
          <a:p>
            <a:r>
              <a:rPr lang="en-US" sz="4000" dirty="0"/>
              <a:t> 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1066800" y="2286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Who/what </a:t>
            </a:r>
            <a:r>
              <a:rPr lang="en-US" dirty="0" smtClean="0"/>
              <a:t>is </a:t>
            </a:r>
            <a:r>
              <a:rPr lang="en-US" dirty="0" err="1" smtClean="0"/>
              <a:t>TRUSTe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391400" y="6096000"/>
            <a:ext cx="1752600" cy="7620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5,1</a:t>
            </a:r>
          </a:p>
        </p:txBody>
      </p:sp>
      <p:sp>
        <p:nvSpPr>
          <p:cNvPr id="2560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AutoShape 6"/>
          <p:cNvSpPr>
            <a:spLocks noChangeArrowheads="1"/>
          </p:cNvSpPr>
          <p:nvPr/>
        </p:nvSpPr>
        <p:spPr bwMode="auto">
          <a:xfrm>
            <a:off x="1066800" y="11430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This test is </a:t>
            </a:r>
            <a:r>
              <a:rPr lang="en-US" sz="4000" b="1" dirty="0" smtClean="0"/>
              <a:t>reduced to </a:t>
            </a:r>
            <a:r>
              <a:rPr lang="en-US" sz="4000" b="1" dirty="0" smtClean="0"/>
              <a:t>a special</a:t>
            </a:r>
          </a:p>
          <a:p>
            <a:r>
              <a:rPr lang="en-US" sz="4000" b="1" dirty="0" smtClean="0"/>
              <a:t>case of the </a:t>
            </a:r>
            <a:r>
              <a:rPr lang="en-US" sz="4000" b="1" dirty="0" smtClean="0"/>
              <a:t>harm/benefit test</a:t>
            </a:r>
          </a:p>
          <a:p>
            <a:r>
              <a:rPr lang="en-US" sz="4000" b="1" dirty="0" smtClean="0"/>
              <a:t>when one mistakenly only</a:t>
            </a:r>
          </a:p>
          <a:p>
            <a:r>
              <a:rPr lang="en-US" sz="4000" b="1" dirty="0" smtClean="0"/>
              <a:t>considers the adverse </a:t>
            </a:r>
          </a:p>
          <a:p>
            <a:r>
              <a:rPr lang="en-US" sz="4000" b="1" dirty="0" smtClean="0"/>
              <a:t>consequences of performing and</a:t>
            </a:r>
          </a:p>
          <a:p>
            <a:r>
              <a:rPr lang="en-US" sz="4000" b="1" dirty="0" smtClean="0"/>
              <a:t>publicizing the act under </a:t>
            </a:r>
            <a:r>
              <a:rPr lang="en-US" sz="4000" b="1" dirty="0" smtClean="0"/>
              <a:t>review.</a:t>
            </a:r>
            <a:endParaRPr lang="en-US" sz="4000" b="1" dirty="0" smtClean="0"/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990600" y="228600"/>
            <a:ext cx="70866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</a:t>
            </a:r>
            <a:r>
              <a:rPr lang="en-US" dirty="0" smtClean="0"/>
              <a:t>a pitfall in the </a:t>
            </a:r>
            <a:r>
              <a:rPr lang="en-US" dirty="0" smtClean="0"/>
              <a:t>Publicity Test?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7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33CCFF"/>
            </a:gs>
            <a:gs pos="100000">
              <a:srgbClr val="175E76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11430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  <a:hlinkClick r:id="rId4" action="ppaction://hlinksldjump"/>
              </a:rPr>
              <a:t>100</a:t>
            </a:r>
            <a:endParaRPr lang="en-US" b="1" dirty="0"/>
          </a:p>
        </p:txBody>
      </p:sp>
      <p:sp>
        <p:nvSpPr>
          <p:cNvPr id="2053" name="AutoShape 5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11430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hlinkClick r:id="rId5" action="ppaction://hlinksldjump"/>
              </a:rPr>
              <a:t>100</a:t>
            </a:r>
            <a:endParaRPr lang="en-US" b="1" dirty="0">
              <a:hlinkClick r:id="rId5" action="ppaction://hlinksldjump"/>
            </a:endParaRPr>
          </a:p>
        </p:txBody>
      </p:sp>
      <p:sp>
        <p:nvSpPr>
          <p:cNvPr id="2056" name="AutoShape 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22860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3" action="ppaction://hlinksldjump"/>
              </a:rPr>
              <a:t>200</a:t>
            </a:r>
            <a:endParaRPr lang="en-US" b="1"/>
          </a:p>
        </p:txBody>
      </p:sp>
      <p:sp>
        <p:nvSpPr>
          <p:cNvPr id="2058" name="AutoShape 10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2800" y="2209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6" action="ppaction://hlinksldjump"/>
              </a:rPr>
              <a:t>200</a:t>
            </a:r>
            <a:endParaRPr lang="en-US" b="1"/>
          </a:p>
        </p:txBody>
      </p:sp>
      <p:sp>
        <p:nvSpPr>
          <p:cNvPr id="2060" name="AutoShape 12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44958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7" action="ppaction://hlinksldjump"/>
              </a:rPr>
              <a:t>400</a:t>
            </a:r>
            <a:endParaRPr lang="en-US" b="1"/>
          </a:p>
        </p:txBody>
      </p:sp>
      <p:sp>
        <p:nvSpPr>
          <p:cNvPr id="2062" name="AutoShape 14">
            <a:hlinkClick r:id="rId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44958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8" action="ppaction://hlinksldjump"/>
              </a:rPr>
              <a:t>400</a:t>
            </a:r>
            <a:endParaRPr lang="en-US" b="1"/>
          </a:p>
        </p:txBody>
      </p:sp>
      <p:sp>
        <p:nvSpPr>
          <p:cNvPr id="2064" name="AutoShape 16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2800" y="3352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9" action="ppaction://hlinksldjump"/>
              </a:rPr>
              <a:t>300</a:t>
            </a:r>
            <a:endParaRPr lang="en-US" b="1"/>
          </a:p>
        </p:txBody>
      </p:sp>
      <p:sp>
        <p:nvSpPr>
          <p:cNvPr id="2066" name="AutoShape 18">
            <a:hlinkClick r:id="rId1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2800" y="4495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0" action="ppaction://hlinksldjump"/>
              </a:rPr>
              <a:t>400</a:t>
            </a:r>
            <a:endParaRPr lang="en-US" b="1"/>
          </a:p>
        </p:txBody>
      </p:sp>
      <p:sp>
        <p:nvSpPr>
          <p:cNvPr id="2071" name="Text Box 23"/>
          <p:cNvSpPr txBox="1">
            <a:spLocks noChangeArrowheads="1"/>
          </p:cNvSpPr>
          <p:nvPr/>
        </p:nvSpPr>
        <p:spPr bwMode="auto">
          <a:xfrm>
            <a:off x="228600" y="381000"/>
            <a:ext cx="1600200" cy="400110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/>
              <a:t>Ethics Tests</a:t>
            </a:r>
            <a:endParaRPr lang="en-US" sz="1800" dirty="0"/>
          </a:p>
        </p:txBody>
      </p:sp>
      <p:sp>
        <p:nvSpPr>
          <p:cNvPr id="2072" name="Text Box 24"/>
          <p:cNvSpPr txBox="1">
            <a:spLocks noChangeArrowheads="1"/>
          </p:cNvSpPr>
          <p:nvPr/>
        </p:nvSpPr>
        <p:spPr bwMode="auto">
          <a:xfrm>
            <a:off x="2362200" y="381000"/>
            <a:ext cx="1752600" cy="707886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/>
              <a:t>Problem Solving</a:t>
            </a:r>
            <a:endParaRPr lang="en-US" b="1" dirty="0"/>
          </a:p>
        </p:txBody>
      </p:sp>
      <p:sp>
        <p:nvSpPr>
          <p:cNvPr id="2073" name="Text Box 25"/>
          <p:cNvSpPr txBox="1">
            <a:spLocks noChangeArrowheads="1"/>
          </p:cNvSpPr>
          <p:nvPr/>
        </p:nvSpPr>
        <p:spPr bwMode="auto">
          <a:xfrm>
            <a:off x="4876800" y="381000"/>
            <a:ext cx="1600200" cy="707886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/>
              <a:t>Feasibility Test</a:t>
            </a:r>
            <a:endParaRPr lang="en-US" sz="2000" b="1" dirty="0"/>
          </a:p>
        </p:txBody>
      </p:sp>
      <p:sp>
        <p:nvSpPr>
          <p:cNvPr id="2074" name="Text Box 26"/>
          <p:cNvSpPr txBox="1">
            <a:spLocks noChangeArrowheads="1"/>
          </p:cNvSpPr>
          <p:nvPr/>
        </p:nvSpPr>
        <p:spPr bwMode="auto">
          <a:xfrm>
            <a:off x="7010400" y="381000"/>
            <a:ext cx="1752600" cy="400110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err="1" smtClean="0"/>
              <a:t>Toysmart</a:t>
            </a:r>
            <a:endParaRPr lang="en-US" sz="2000" b="1" dirty="0"/>
          </a:p>
        </p:txBody>
      </p:sp>
      <p:sp>
        <p:nvSpPr>
          <p:cNvPr id="2075" name="AutoShape 27">
            <a:hlinkClick r:id="rId1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11430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76" name="AutoShape 28">
            <a:hlinkClick r:id="rId1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33528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2" action="ppaction://hlinksldjump"/>
              </a:rPr>
              <a:t>300</a:t>
            </a: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78" name="AutoShape 30">
            <a:hlinkClick r:id="rId1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34290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3" action="ppaction://hlinksldjump"/>
              </a:rPr>
              <a:t>300</a:t>
            </a:r>
            <a:endParaRPr lang="en-US" sz="3200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79" name="AutoShape 31">
            <a:hlinkClick r:id="rId1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33528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hlinkClick r:id="rId14" action="ppaction://hlinksldjump"/>
              </a:rPr>
              <a:t>300</a:t>
            </a:r>
            <a:endParaRPr lang="en-US" b="1" dirty="0"/>
          </a:p>
        </p:txBody>
      </p:sp>
      <p:sp>
        <p:nvSpPr>
          <p:cNvPr id="2080" name="AutoShape 32">
            <a:hlinkClick r:id="rId1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22098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5" action="ppaction://hlinksldjump"/>
              </a:rPr>
              <a:t>200</a:t>
            </a:r>
            <a:endParaRPr lang="en-US" sz="3200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81" name="AutoShape 33">
            <a:hlinkClick r:id="rId1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44958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6" action="ppaction://hlinksldjump"/>
              </a:rPr>
              <a:t>400</a:t>
            </a:r>
          </a:p>
        </p:txBody>
      </p:sp>
      <p:sp>
        <p:nvSpPr>
          <p:cNvPr id="2083" name="AutoShape 3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22860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  <a:hlinkClick r:id="rId17" action="ppaction://hlinksldjump"/>
              </a:rPr>
              <a:t>200</a:t>
            </a:r>
            <a:endParaRPr lang="en-US" b="1" dirty="0"/>
          </a:p>
        </p:txBody>
      </p:sp>
      <p:sp>
        <p:nvSpPr>
          <p:cNvPr id="2084" name="AutoShape 36">
            <a:hlinkClick r:id="rId18" action="ppaction://hlinksldjump" highlightClick="1">
              <a:snd r:embed="rId19" name="WHOOSH.WAV"/>
            </a:hlinkClick>
          </p:cNvPr>
          <p:cNvSpPr>
            <a:spLocks noChangeArrowheads="1"/>
          </p:cNvSpPr>
          <p:nvPr/>
        </p:nvSpPr>
        <p:spPr bwMode="auto">
          <a:xfrm>
            <a:off x="7162800" y="1066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hlinkClick r:id="rId18" action="ppaction://hlinksldjump"/>
              </a:rPr>
              <a:t>100</a:t>
            </a:r>
          </a:p>
        </p:txBody>
      </p:sp>
      <p:sp>
        <p:nvSpPr>
          <p:cNvPr id="2085" name="AutoShape 37">
            <a:hlinkClick r:id="rId2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56388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20" action="ppaction://hlinksldjump"/>
              </a:rPr>
              <a:t>500</a:t>
            </a:r>
            <a:endParaRPr lang="en-US" sz="3200" b="1">
              <a:solidFill>
                <a:schemeClr val="bg1"/>
              </a:solidFill>
            </a:endParaRPr>
          </a:p>
        </p:txBody>
      </p:sp>
      <p:sp>
        <p:nvSpPr>
          <p:cNvPr id="2086" name="AutoShape 38">
            <a:hlinkClick r:id="rId2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56388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21" action="ppaction://hlinksldjump"/>
              </a:rPr>
              <a:t>500</a:t>
            </a:r>
            <a:endParaRPr lang="en-US" sz="3200" b="1">
              <a:solidFill>
                <a:srgbClr val="99CC00"/>
              </a:solidFill>
              <a:effectDag name="">
                <a:cont type="tree" name="">
                  <a:effect ref="fillLine"/>
                  <a:outerShdw dist="38100" dir="13500000" algn="br">
                    <a:srgbClr val="D5FF55"/>
                  </a:outerShdw>
                </a:cont>
                <a:cont type="tree" name="">
                  <a:effect ref="fillLine"/>
                  <a:outerShdw dist="38100" dir="2700000" algn="tl">
                    <a:srgbClr val="5B7A00"/>
                  </a:outerShdw>
                </a:cont>
                <a:effect ref="fillLine"/>
              </a:effectDag>
            </a:endParaRPr>
          </a:p>
        </p:txBody>
      </p:sp>
      <p:sp>
        <p:nvSpPr>
          <p:cNvPr id="2087" name="AutoShape 39">
            <a:hlinkClick r:id="rId2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56388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22" action="ppaction://hlinksldjump"/>
              </a:rPr>
              <a:t>500</a:t>
            </a: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88" name="AutoShape 40">
            <a:hlinkClick r:id="rId2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2800" y="5638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23" action="ppaction://hlinksldjump"/>
              </a:rPr>
              <a:t>500</a:t>
            </a:r>
            <a:endParaRPr lang="en-US" b="1"/>
          </a:p>
        </p:txBody>
      </p:sp>
      <p:graphicFrame>
        <p:nvGraphicFramePr>
          <p:cNvPr id="2089" name="Rectangle 41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2089" name="Clip" r:id="rId24" imgW="0" imgH="0" progId="">
              <p:embed/>
            </p:oleObj>
          </a:graphicData>
        </a:graphic>
      </p:graphicFrame>
      <p:graphicFrame>
        <p:nvGraphicFramePr>
          <p:cNvPr id="2092" name="Rectangle 44"/>
          <p:cNvGraphicFramePr>
            <a:graphicFrameLocks/>
          </p:cNvGraphicFramePr>
          <p:nvPr/>
        </p:nvGraphicFramePr>
        <p:xfrm>
          <a:off x="2057400" y="1447800"/>
          <a:ext cx="6096000" cy="4064000"/>
        </p:xfrm>
        <a:graphic>
          <a:graphicData uri="http://schemas.openxmlformats.org/presentationml/2006/ole">
            <p:oleObj spid="_x0000_s2092" name="Clip" r:id="rId25" imgW="0" imgH="0" progId="">
              <p:embed/>
            </p:oleObj>
          </a:graphicData>
        </a:graphic>
      </p:graphicFrame>
      <p:sp>
        <p:nvSpPr>
          <p:cNvPr id="2094" name="Text Box 46"/>
          <p:cNvSpPr txBox="1">
            <a:spLocks noChangeArrowheads="1"/>
          </p:cNvSpPr>
          <p:nvPr/>
        </p:nvSpPr>
        <p:spPr bwMode="auto">
          <a:xfrm>
            <a:off x="609600" y="1371600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b="1" dirty="0">
                <a:solidFill>
                  <a:schemeClr val="bg1"/>
                </a:solidFill>
                <a:hlinkClick r:id="" action="ppaction://customshow?id=0&amp;return=true"/>
              </a:rPr>
              <a:t>100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1" grpId="0" animBg="1" autoUpdateAnimBg="0"/>
      <p:bldP spid="2072" grpId="0" animBg="1" autoUpdateAnimBg="0"/>
      <p:bldP spid="2073" grpId="0" animBg="1" autoUpdateAnimBg="0"/>
      <p:bldP spid="2074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467600" y="5791200"/>
            <a:ext cx="1676400" cy="1066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5,2</a:t>
            </a:r>
          </a:p>
        </p:txBody>
      </p:sp>
      <p:sp>
        <p:nvSpPr>
          <p:cNvPr id="2662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8674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AutoShape 6"/>
          <p:cNvSpPr>
            <a:spLocks noChangeArrowheads="1"/>
          </p:cNvSpPr>
          <p:nvPr/>
        </p:nvSpPr>
        <p:spPr bwMode="auto">
          <a:xfrm>
            <a:off x="990600" y="11430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When you cannot integrate </a:t>
            </a:r>
          </a:p>
          <a:p>
            <a:r>
              <a:rPr lang="en-US" sz="4000" dirty="0" smtClean="0"/>
              <a:t>conflicting values or even partially</a:t>
            </a:r>
          </a:p>
          <a:p>
            <a:r>
              <a:rPr lang="en-US" sz="4000" dirty="0" smtClean="0"/>
              <a:t>realize them, then this type of </a:t>
            </a:r>
          </a:p>
          <a:p>
            <a:r>
              <a:rPr lang="en-US" sz="4000" dirty="0" smtClean="0"/>
              <a:t>solution becomes necessary as a</a:t>
            </a:r>
          </a:p>
          <a:p>
            <a:r>
              <a:rPr lang="en-US" sz="4000" dirty="0" smtClean="0"/>
              <a:t>last resort.</a:t>
            </a:r>
            <a:endParaRPr lang="en-US" sz="4000" dirty="0"/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1066800" y="3048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a </a:t>
            </a:r>
            <a:r>
              <a:rPr lang="en-US" b="1" dirty="0" smtClean="0"/>
              <a:t>Value Trade-Off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1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315200" y="5867400"/>
            <a:ext cx="18288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5,3</a:t>
            </a:r>
          </a:p>
        </p:txBody>
      </p:sp>
      <p:sp>
        <p:nvSpPr>
          <p:cNvPr id="2765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AutoShape 6"/>
          <p:cNvSpPr>
            <a:spLocks noChangeArrowheads="1"/>
          </p:cNvSpPr>
          <p:nvPr/>
        </p:nvSpPr>
        <p:spPr bwMode="auto">
          <a:xfrm>
            <a:off x="609600" y="1447800"/>
            <a:ext cx="78486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One begins with the ideal solution</a:t>
            </a:r>
          </a:p>
          <a:p>
            <a:r>
              <a:rPr lang="en-US" sz="4000" b="1" dirty="0" smtClean="0"/>
              <a:t>then modifies it as little as possible</a:t>
            </a:r>
          </a:p>
          <a:p>
            <a:r>
              <a:rPr lang="en-US" sz="4000" b="1" dirty="0" smtClean="0"/>
              <a:t>so that it becomes realizable</a:t>
            </a:r>
          </a:p>
          <a:p>
            <a:r>
              <a:rPr lang="en-US" sz="4000" b="1" dirty="0" smtClean="0"/>
              <a:t>or feasible.</a:t>
            </a:r>
            <a:endParaRPr lang="en-US" sz="4000" b="1" dirty="0"/>
          </a:p>
          <a:p>
            <a:r>
              <a:rPr lang="en-US" sz="4000" dirty="0"/>
              <a:t> 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1066800" y="228600"/>
            <a:ext cx="70866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the “Intermediate Impossible?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772400" y="5867400"/>
            <a:ext cx="13716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5,4</a:t>
            </a:r>
          </a:p>
        </p:txBody>
      </p:sp>
      <p:sp>
        <p:nvSpPr>
          <p:cNvPr id="2867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AutoShape 6"/>
          <p:cNvSpPr>
            <a:spLocks noChangeArrowheads="1"/>
          </p:cNvSpPr>
          <p:nvPr/>
        </p:nvSpPr>
        <p:spPr bwMode="auto">
          <a:xfrm>
            <a:off x="990600" y="11430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In this strategy, it is assumed</a:t>
            </a:r>
          </a:p>
          <a:p>
            <a:r>
              <a:rPr lang="en-US" sz="4000" b="1" dirty="0" smtClean="0"/>
              <a:t> that customer information will</a:t>
            </a:r>
          </a:p>
          <a:p>
            <a:r>
              <a:rPr lang="en-US" sz="4000" b="1" dirty="0" smtClean="0"/>
              <a:t>be transferred unless the </a:t>
            </a:r>
          </a:p>
          <a:p>
            <a:r>
              <a:rPr lang="en-US" sz="4000" b="1" dirty="0" smtClean="0"/>
              <a:t>customer directly refuses.</a:t>
            </a:r>
            <a:endParaRPr lang="en-US" sz="4000" b="1" dirty="0"/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1066800" y="3048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“opt out”?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9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553200" y="6096000"/>
            <a:ext cx="2590800" cy="7620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Row 1, Col 1</a:t>
            </a:r>
          </a:p>
        </p:txBody>
      </p:sp>
      <p:sp>
        <p:nvSpPr>
          <p:cNvPr id="307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2672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1219200" y="9144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/>
              <a:t> </a:t>
            </a:r>
            <a:r>
              <a:rPr lang="en-US" sz="4000" b="1" dirty="0" smtClean="0"/>
              <a:t>This test requires that you</a:t>
            </a:r>
          </a:p>
          <a:p>
            <a:r>
              <a:rPr lang="en-US" sz="4000" b="1" dirty="0" smtClean="0"/>
              <a:t>project into the standpoint of </a:t>
            </a:r>
          </a:p>
          <a:p>
            <a:r>
              <a:rPr lang="en-US" sz="4000" b="1" dirty="0" smtClean="0"/>
              <a:t>another and view the action</a:t>
            </a:r>
          </a:p>
          <a:p>
            <a:r>
              <a:rPr lang="en-US" sz="4000" b="1" dirty="0" smtClean="0"/>
              <a:t>through his or her eyes.</a:t>
            </a:r>
          </a:p>
          <a:p>
            <a:endParaRPr lang="en-US" sz="4000" b="1" dirty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1219200" y="228600"/>
            <a:ext cx="70866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Reversibility?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705600" y="6096000"/>
            <a:ext cx="2438400" cy="7620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1,2</a:t>
            </a:r>
          </a:p>
        </p:txBody>
      </p:sp>
      <p:sp>
        <p:nvSpPr>
          <p:cNvPr id="717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910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>
            <a:off x="990600" y="9144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Problem Specification</a:t>
            </a:r>
          </a:p>
          <a:p>
            <a:r>
              <a:rPr lang="en-US" sz="4000" dirty="0" smtClean="0"/>
              <a:t>Solution Generation</a:t>
            </a:r>
          </a:p>
          <a:p>
            <a:r>
              <a:rPr lang="en-US" sz="4000" dirty="0" smtClean="0"/>
              <a:t>Solution Testing</a:t>
            </a:r>
          </a:p>
          <a:p>
            <a:r>
              <a:rPr lang="en-US" sz="4000" dirty="0" smtClean="0"/>
              <a:t>Solution Implementation</a:t>
            </a:r>
            <a:endParaRPr lang="en-US" sz="4000" dirty="0"/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1066800" y="152400"/>
            <a:ext cx="70866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are the four stages to problem solving?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239000" y="5943600"/>
            <a:ext cx="19050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1,3</a:t>
            </a:r>
          </a:p>
        </p:txBody>
      </p:sp>
      <p:sp>
        <p:nvSpPr>
          <p:cNvPr id="10244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910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AutoShape 6"/>
          <p:cNvSpPr>
            <a:spLocks noChangeArrowheads="1"/>
          </p:cNvSpPr>
          <p:nvPr/>
        </p:nvSpPr>
        <p:spPr bwMode="auto">
          <a:xfrm>
            <a:off x="990600" y="14478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This test identifies situation </a:t>
            </a:r>
          </a:p>
          <a:p>
            <a:r>
              <a:rPr lang="en-US" sz="4000" dirty="0" smtClean="0"/>
              <a:t>constraints that may prevent</a:t>
            </a:r>
          </a:p>
          <a:p>
            <a:r>
              <a:rPr lang="en-US" sz="4000" dirty="0" smtClean="0"/>
              <a:t>a solution from being realized.</a:t>
            </a:r>
            <a:endParaRPr lang="en-US" sz="4000" dirty="0"/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1066800" y="152400"/>
            <a:ext cx="70866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the Feasibility Test?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7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315200" y="5943600"/>
            <a:ext cx="18288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1,4</a:t>
            </a:r>
          </a:p>
        </p:txBody>
      </p:sp>
      <p:sp>
        <p:nvSpPr>
          <p:cNvPr id="1126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910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AutoShape 6"/>
          <p:cNvSpPr>
            <a:spLocks noChangeArrowheads="1"/>
          </p:cNvSpPr>
          <p:nvPr/>
        </p:nvSpPr>
        <p:spPr bwMode="auto">
          <a:xfrm>
            <a:off x="914400" y="10668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This former football player</a:t>
            </a:r>
          </a:p>
          <a:p>
            <a:r>
              <a:rPr lang="en-US" sz="4000" b="1" dirty="0" smtClean="0"/>
              <a:t>worked for Holt Educational </a:t>
            </a:r>
          </a:p>
          <a:p>
            <a:r>
              <a:rPr lang="en-US" sz="4000" b="1" dirty="0" smtClean="0"/>
              <a:t>products and sought support</a:t>
            </a:r>
          </a:p>
          <a:p>
            <a:r>
              <a:rPr lang="en-US" sz="4000" b="1" dirty="0" smtClean="0"/>
              <a:t>from a venture capitalist</a:t>
            </a:r>
          </a:p>
          <a:p>
            <a:r>
              <a:rPr lang="en-US" sz="4000" b="1" dirty="0" smtClean="0"/>
              <a:t>to fund an online toy catalogue.</a:t>
            </a:r>
            <a:endParaRPr lang="en-US" sz="4000" b="1" dirty="0"/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990600" y="228600"/>
            <a:ext cx="72390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Who is David Lord, former CEO of </a:t>
            </a:r>
            <a:r>
              <a:rPr lang="en-US" dirty="0" err="1" smtClean="0"/>
              <a:t>Toysmart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2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086600" y="5943600"/>
            <a:ext cx="20574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2,1</a:t>
            </a:r>
          </a:p>
        </p:txBody>
      </p:sp>
      <p:sp>
        <p:nvSpPr>
          <p:cNvPr id="13316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148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auto">
          <a:xfrm>
            <a:off x="1066800" y="13716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In this test, you consider </a:t>
            </a:r>
          </a:p>
          <a:p>
            <a:r>
              <a:rPr lang="en-US" sz="4000" b="1" dirty="0" smtClean="0"/>
              <a:t>how acceptable it would be</a:t>
            </a:r>
          </a:p>
          <a:p>
            <a:r>
              <a:rPr lang="en-US" sz="4000" b="1" dirty="0" smtClean="0"/>
              <a:t>for others to associate you</a:t>
            </a:r>
          </a:p>
          <a:p>
            <a:r>
              <a:rPr lang="en-US" sz="4000" b="1" dirty="0" smtClean="0"/>
              <a:t>publicly with the values</a:t>
            </a:r>
          </a:p>
          <a:p>
            <a:r>
              <a:rPr lang="en-US" sz="4000" b="1" dirty="0" smtClean="0"/>
              <a:t>embedded </a:t>
            </a:r>
            <a:r>
              <a:rPr lang="en-US" sz="4000" b="1" dirty="0" smtClean="0"/>
              <a:t>in the action under</a:t>
            </a:r>
          </a:p>
          <a:p>
            <a:r>
              <a:rPr lang="en-US" sz="4000" b="1" dirty="0" smtClean="0"/>
              <a:t>consideration.</a:t>
            </a:r>
            <a:endParaRPr lang="en-US" sz="4000" b="1" dirty="0"/>
          </a:p>
          <a:p>
            <a:r>
              <a:rPr lang="en-US" sz="4000" dirty="0"/>
              <a:t> </a:t>
            </a:r>
          </a:p>
        </p:txBody>
      </p:sp>
      <p:graphicFrame>
        <p:nvGraphicFramePr>
          <p:cNvPr id="13319" name="Rectangle 7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13319" name="Clip" r:id="rId4" imgW="0" imgH="0" progId="">
              <p:embed/>
            </p:oleObj>
          </a:graphicData>
        </a:graphic>
      </p:graphicFrame>
      <p:graphicFrame>
        <p:nvGraphicFramePr>
          <p:cNvPr id="13320" name="Rectangle 8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13320" name="Clip" r:id="rId5" imgW="0" imgH="0" progId="">
              <p:embed/>
            </p:oleObj>
          </a:graphicData>
        </a:graphic>
      </p:graphicFrame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1066800" y="2286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the Publicity or Values Test?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1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696200" y="5638800"/>
            <a:ext cx="1447800" cy="8382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2,2</a:t>
            </a:r>
          </a:p>
        </p:txBody>
      </p:sp>
      <p:sp>
        <p:nvSpPr>
          <p:cNvPr id="1229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2672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AutoShape 6"/>
          <p:cNvSpPr>
            <a:spLocks noChangeArrowheads="1"/>
          </p:cNvSpPr>
          <p:nvPr/>
        </p:nvSpPr>
        <p:spPr bwMode="auto">
          <a:xfrm>
            <a:off x="609600" y="1066800"/>
            <a:ext cx="78486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When faced with a conflict between </a:t>
            </a:r>
          </a:p>
          <a:p>
            <a:r>
              <a:rPr lang="en-US" sz="4000" b="1" dirty="0" smtClean="0"/>
              <a:t>values, it is wise to begin </a:t>
            </a:r>
            <a:r>
              <a:rPr lang="en-US" sz="4000" b="1" dirty="0" smtClean="0"/>
              <a:t>by </a:t>
            </a:r>
            <a:r>
              <a:rPr lang="en-US" sz="4000" b="1" dirty="0" smtClean="0"/>
              <a:t>aiming </a:t>
            </a:r>
          </a:p>
          <a:p>
            <a:r>
              <a:rPr lang="en-US" sz="4000" b="1" dirty="0" smtClean="0"/>
              <a:t>for </a:t>
            </a:r>
            <a:r>
              <a:rPr lang="en-US" sz="4000" b="1" dirty="0" smtClean="0"/>
              <a:t>this type of solution. </a:t>
            </a:r>
            <a:endParaRPr lang="en-US" sz="4000" b="1" dirty="0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990600" y="2286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a Value Integrative Solution?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010400" y="5791200"/>
            <a:ext cx="2133600" cy="1066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2,3</a:t>
            </a:r>
          </a:p>
        </p:txBody>
      </p:sp>
      <p:sp>
        <p:nvSpPr>
          <p:cNvPr id="1536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910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AutoShape 6"/>
          <p:cNvSpPr>
            <a:spLocks noChangeArrowheads="1"/>
          </p:cNvSpPr>
          <p:nvPr/>
        </p:nvSpPr>
        <p:spPr bwMode="auto">
          <a:xfrm>
            <a:off x="838200" y="10668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These constraints cover money, </a:t>
            </a:r>
          </a:p>
          <a:p>
            <a:r>
              <a:rPr lang="en-US" sz="4000" b="1" dirty="0" smtClean="0"/>
              <a:t>time, and the availability of</a:t>
            </a:r>
          </a:p>
          <a:p>
            <a:r>
              <a:rPr lang="en-US" sz="4000" b="1" dirty="0" smtClean="0"/>
              <a:t>materials </a:t>
            </a:r>
            <a:r>
              <a:rPr lang="en-US" sz="4000" b="1" dirty="0" smtClean="0"/>
              <a:t>needed to implement</a:t>
            </a:r>
          </a:p>
          <a:p>
            <a:r>
              <a:rPr lang="en-US" sz="4000" b="1" dirty="0" smtClean="0"/>
              <a:t>a given solution.</a:t>
            </a:r>
            <a:endParaRPr lang="en-US" sz="4000" b="1" dirty="0"/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838200" y="228600"/>
            <a:ext cx="72390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are “Resource Constraints”?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7" grpId="0" animBg="1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CC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E2"/>
      </a:accent3>
      <a:accent4>
        <a:srgbClr val="000000"/>
      </a:accent4>
      <a:accent5>
        <a:srgbClr val="AAE2CA"/>
      </a:accent5>
      <a:accent6>
        <a:srgbClr val="2D2DB9"/>
      </a:accent6>
      <a:hlink>
        <a:srgbClr val="003300"/>
      </a:hlink>
      <a:folHlink>
        <a:srgbClr val="FFFFCC"/>
      </a:folHlink>
    </a:clrScheme>
    <a:fontScheme name="Office The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4688</TotalTime>
  <Words>639</Words>
  <Application>Microsoft Office PowerPoint</Application>
  <PresentationFormat>On-screen Show (4:3)</PresentationFormat>
  <Paragraphs>164</Paragraphs>
  <Slides>22</Slides>
  <Notes>0</Notes>
  <HiddenSlides>0</HiddenSlides>
  <MMClips>0</MMClips>
  <ScaleCrop>false</ScaleCrop>
  <HeadingPairs>
    <vt:vector size="8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  <vt:variant>
        <vt:lpstr>Custom Shows</vt:lpstr>
      </vt:variant>
      <vt:variant>
        <vt:i4>1</vt:i4>
      </vt:variant>
    </vt:vector>
  </HeadingPairs>
  <TitlesOfParts>
    <vt:vector size="25" baseType="lpstr">
      <vt:lpstr>Office Theme</vt:lpstr>
      <vt:lpstr>Clip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(1.1)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Jeopardy</dc:title>
  <dc:creator>Jerry Myers</dc:creator>
  <dc:description>Created by Jerry Myers is 1998 for a class.</dc:description>
  <cp:lastModifiedBy>frey.william</cp:lastModifiedBy>
  <cp:revision>99</cp:revision>
  <cp:lastPrinted>2001-01-31T16:21:13Z</cp:lastPrinted>
  <dcterms:created xsi:type="dcterms:W3CDTF">1998-08-03T22:24:04Z</dcterms:created>
  <dcterms:modified xsi:type="dcterms:W3CDTF">2011-09-14T11:20:34Z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 completed">
    <vt:lpwstr>1998</vt:lpwstr>
  </property>
</Properties>
</file>