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24"/>
  </p:handoutMasterIdLst>
  <p:sldIdLst>
    <p:sldId id="280" r:id="rId2"/>
    <p:sldId id="256" r:id="rId3"/>
    <p:sldId id="257" r:id="rId4"/>
    <p:sldId id="260" r:id="rId5"/>
    <p:sldId id="261" r:id="rId6"/>
    <p:sldId id="262" r:id="rId7"/>
    <p:sldId id="264" r:id="rId8"/>
    <p:sldId id="263" r:id="rId9"/>
    <p:sldId id="266" r:id="rId10"/>
    <p:sldId id="267" r:id="rId11"/>
    <p:sldId id="268" r:id="rId12"/>
    <p:sldId id="273" r:id="rId13"/>
    <p:sldId id="272" r:id="rId14"/>
    <p:sldId id="271" r:id="rId15"/>
    <p:sldId id="274" r:id="rId16"/>
    <p:sldId id="270" r:id="rId17"/>
    <p:sldId id="269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custShowLst>
    <p:custShow name="(1.1)" id="0">
      <p:sldLst>
        <p:sld r:id="rId4"/>
      </p:sldLst>
    </p:custShow>
  </p:custShow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99"/>
    <a:srgbClr val="33CCFF"/>
    <a:srgbClr val="FFFFCC"/>
    <a:srgbClr val="FF6600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C7D66E-D13C-414F-A9D3-0692EB385D2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CDD24-6FD5-48BA-8D6D-25C8876EFB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A398B2-22AA-4CC6-A6E5-F91FA0F44A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31F7F6-CCBE-46B9-905F-5966DB3AAE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F9204-B0B5-4979-A7FC-38C50728C6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E76788-6CD8-4FFC-BF12-91E98E70DA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7854AF-CB76-4424-AC77-60CE364B02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6CD5C4-8838-42E6-BDC4-CE9ABB25ED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2708A2-0FB8-473C-BD44-C1D7FC7B96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41B22-980F-4D16-9112-211EC71F2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BB879C-1202-4813-982C-40A28063AF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F54E4C-F7C5-4699-894C-0607CD3E54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1B72C62-24D5-4DC9-919C-F89938E5AFC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slide" Target="slide12.xml"/><Relationship Id="rId18" Type="http://schemas.openxmlformats.org/officeDocument/2006/relationships/slide" Target="slide6.xml"/><Relationship Id="rId3" Type="http://schemas.openxmlformats.org/officeDocument/2006/relationships/slide" Target="slide8.xml"/><Relationship Id="rId21" Type="http://schemas.openxmlformats.org/officeDocument/2006/relationships/slide" Target="slide20.xml"/><Relationship Id="rId7" Type="http://schemas.openxmlformats.org/officeDocument/2006/relationships/slide" Target="slide15.xml"/><Relationship Id="rId12" Type="http://schemas.openxmlformats.org/officeDocument/2006/relationships/slide" Target="slide11.xml"/><Relationship Id="rId17" Type="http://schemas.openxmlformats.org/officeDocument/2006/relationships/slide" Target="slide7.xml"/><Relationship Id="rId25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6" Type="http://schemas.openxmlformats.org/officeDocument/2006/relationships/slide" Target="slide17.xml"/><Relationship Id="rId20" Type="http://schemas.openxmlformats.org/officeDocument/2006/relationships/slide" Target="slide19.xml"/><Relationship Id="rId1" Type="http://schemas.openxmlformats.org/officeDocument/2006/relationships/vmlDrawing" Target="../drawings/vmlDrawing1.vml"/><Relationship Id="rId6" Type="http://schemas.openxmlformats.org/officeDocument/2006/relationships/slide" Target="slide10.xml"/><Relationship Id="rId11" Type="http://schemas.openxmlformats.org/officeDocument/2006/relationships/slide" Target="slide3.xml"/><Relationship Id="rId24" Type="http://schemas.openxmlformats.org/officeDocument/2006/relationships/oleObject" Target="../embeddings/oleObject1.bin"/><Relationship Id="rId5" Type="http://schemas.openxmlformats.org/officeDocument/2006/relationships/slide" Target="slide5.xml"/><Relationship Id="rId15" Type="http://schemas.openxmlformats.org/officeDocument/2006/relationships/slide" Target="slide9.xml"/><Relationship Id="rId23" Type="http://schemas.openxmlformats.org/officeDocument/2006/relationships/slide" Target="slide22.xml"/><Relationship Id="rId10" Type="http://schemas.openxmlformats.org/officeDocument/2006/relationships/slide" Target="slide18.xml"/><Relationship Id="rId19" Type="http://schemas.openxmlformats.org/officeDocument/2006/relationships/audio" Target="../media/audio1.wav"/><Relationship Id="rId4" Type="http://schemas.openxmlformats.org/officeDocument/2006/relationships/slide" Target="slide4.xml"/><Relationship Id="rId9" Type="http://schemas.openxmlformats.org/officeDocument/2006/relationships/slide" Target="slide14.xml"/><Relationship Id="rId14" Type="http://schemas.openxmlformats.org/officeDocument/2006/relationships/slide" Target="slide13.xml"/><Relationship Id="rId22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724400"/>
            <a:ext cx="6400800" cy="1752600"/>
          </a:xfrm>
        </p:spPr>
        <p:txBody>
          <a:bodyPr/>
          <a:lstStyle/>
          <a:p>
            <a:r>
              <a:rPr lang="en-US" dirty="0" err="1" smtClean="0"/>
              <a:t>Gilbane</a:t>
            </a:r>
            <a:r>
              <a:rPr lang="en-US" dirty="0" smtClean="0"/>
              <a:t> Gold</a:t>
            </a:r>
            <a:endParaRPr lang="en-US" dirty="0"/>
          </a:p>
        </p:txBody>
      </p:sp>
      <p:sp>
        <p:nvSpPr>
          <p:cNvPr id="74759" name="WordArt 7"/>
          <p:cNvSpPr>
            <a:spLocks noChangeArrowheads="1" noChangeShapeType="1" noTextEdit="1"/>
          </p:cNvSpPr>
          <p:nvPr/>
        </p:nvSpPr>
        <p:spPr bwMode="auto">
          <a:xfrm>
            <a:off x="1676400" y="838200"/>
            <a:ext cx="5867400" cy="3276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 dirty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FF9933"/>
                    </a:gs>
                    <a:gs pos="100000">
                      <a:srgbClr val="FFFFCC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Jeopardy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943600"/>
            <a:ext cx="1905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2,4</a:t>
            </a:r>
          </a:p>
        </p:txBody>
      </p:sp>
      <p:sp>
        <p:nvSpPr>
          <p:cNvPr id="1638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838200" y="1524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Diane argues that Z-Corp’s</a:t>
            </a:r>
          </a:p>
          <a:p>
            <a:r>
              <a:rPr lang="en-US" sz="4000" b="1" dirty="0" smtClean="0"/>
              <a:t>current </a:t>
            </a:r>
            <a:r>
              <a:rPr lang="en-US" sz="4000" b="1" dirty="0" smtClean="0"/>
              <a:t>waste treatment methods </a:t>
            </a:r>
          </a:p>
          <a:p>
            <a:r>
              <a:rPr lang="en-US" sz="4000" b="1" dirty="0" smtClean="0"/>
              <a:t>do a good job of distributing </a:t>
            </a:r>
          </a:p>
          <a:p>
            <a:r>
              <a:rPr lang="en-US" sz="4000" b="1" dirty="0" smtClean="0"/>
              <a:t>the costs of a clean and safe</a:t>
            </a:r>
          </a:p>
          <a:p>
            <a:r>
              <a:rPr lang="en-US" sz="4000" b="1" dirty="0" smtClean="0"/>
              <a:t>environment among all the </a:t>
            </a:r>
          </a:p>
          <a:p>
            <a:r>
              <a:rPr lang="en-US" sz="4000" b="1" dirty="0" err="1" smtClean="0"/>
              <a:t>Gilbane</a:t>
            </a:r>
            <a:r>
              <a:rPr lang="en-US" sz="4000" b="1" dirty="0" smtClean="0"/>
              <a:t> community stakeholders.</a:t>
            </a:r>
            <a:endParaRPr lang="en-US" sz="4000" dirty="0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990600" y="152400"/>
            <a:ext cx="7162800" cy="95410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/>
              <a:t>What is </a:t>
            </a:r>
            <a:r>
              <a:rPr lang="en-US" sz="2800" b="1" dirty="0" smtClean="0"/>
              <a:t>a solution that purports to realize the value of justice/fairness?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91400" y="5943600"/>
            <a:ext cx="17526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3,1</a:t>
            </a:r>
          </a:p>
        </p:txBody>
      </p:sp>
      <p:sp>
        <p:nvSpPr>
          <p:cNvPr id="1741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9906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engineering consultant was</a:t>
            </a:r>
          </a:p>
          <a:p>
            <a:r>
              <a:rPr lang="en-US" sz="4000" b="1" dirty="0" smtClean="0"/>
              <a:t>fired by Z-Corp Vice President</a:t>
            </a:r>
          </a:p>
          <a:p>
            <a:r>
              <a:rPr lang="en-US" sz="4000" b="1" dirty="0" smtClean="0"/>
              <a:t>Diane </a:t>
            </a:r>
            <a:r>
              <a:rPr lang="en-US" sz="4000" b="1" dirty="0" smtClean="0"/>
              <a:t>Collins</a:t>
            </a:r>
            <a:r>
              <a:rPr lang="en-US" sz="4000" b="1" dirty="0" smtClean="0"/>
              <a:t>.</a:t>
            </a:r>
            <a:endParaRPr lang="en-US" sz="4000" b="1" dirty="0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Who is Tom Richards?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543800" y="6172200"/>
            <a:ext cx="1600200" cy="685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3,2</a:t>
            </a:r>
          </a:p>
        </p:txBody>
      </p:sp>
      <p:sp>
        <p:nvSpPr>
          <p:cNvPr id="2253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990600" y="1219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In this type of solution, David</a:t>
            </a:r>
          </a:p>
          <a:p>
            <a:r>
              <a:rPr lang="en-US" sz="4000" b="1" dirty="0" smtClean="0"/>
              <a:t>sacrifices profit to environmental</a:t>
            </a:r>
          </a:p>
          <a:p>
            <a:r>
              <a:rPr lang="en-US" sz="4000" b="1" dirty="0" smtClean="0"/>
              <a:t>integrity and public health. </a:t>
            </a:r>
            <a:endParaRPr lang="en-US" sz="4000" b="1" dirty="0"/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</a:t>
            </a:r>
            <a:r>
              <a:rPr lang="en-US" dirty="0" smtClean="0"/>
              <a:t>a </a:t>
            </a:r>
            <a:r>
              <a:rPr lang="en-US" b="1" dirty="0" smtClean="0"/>
              <a:t>Value Trade Off</a:t>
            </a:r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867400"/>
            <a:ext cx="1905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3,3</a:t>
            </a:r>
          </a:p>
        </p:txBody>
      </p:sp>
      <p:sp>
        <p:nvSpPr>
          <p:cNvPr id="2150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9144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When David argues that Z-Corp </a:t>
            </a:r>
          </a:p>
          <a:p>
            <a:r>
              <a:rPr lang="en-US" sz="4000" dirty="0" smtClean="0"/>
              <a:t>must respond not only to the letter</a:t>
            </a:r>
          </a:p>
          <a:p>
            <a:r>
              <a:rPr lang="en-US" sz="4000" dirty="0" smtClean="0"/>
              <a:t>of the law but its spirit, he is </a:t>
            </a:r>
          </a:p>
          <a:p>
            <a:r>
              <a:rPr lang="en-US" sz="4000" dirty="0" smtClean="0"/>
              <a:t>advancing this concept of CSR.  </a:t>
            </a:r>
          </a:p>
          <a:p>
            <a:r>
              <a:rPr lang="en-US" sz="4000" dirty="0" smtClean="0"/>
              <a:t>(Also when he points out that Z-</a:t>
            </a:r>
          </a:p>
          <a:p>
            <a:r>
              <a:rPr lang="en-US" sz="4000" dirty="0" smtClean="0"/>
              <a:t>Corp should not exploit loopholes </a:t>
            </a:r>
          </a:p>
          <a:p>
            <a:r>
              <a:rPr lang="en-US" sz="4000" dirty="0" smtClean="0"/>
              <a:t>in </a:t>
            </a:r>
            <a:r>
              <a:rPr lang="en-US" sz="4000" dirty="0" err="1" smtClean="0"/>
              <a:t>Gilbane</a:t>
            </a:r>
            <a:r>
              <a:rPr lang="en-US" sz="4000" dirty="0" smtClean="0"/>
              <a:t> environmental laws.)</a:t>
            </a:r>
            <a:endParaRPr lang="en-US" sz="4000" dirty="0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</a:t>
            </a:r>
            <a:r>
              <a:rPr lang="en-US" dirty="0" smtClean="0"/>
              <a:t>the stakeholder approach to CSR?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791200"/>
            <a:ext cx="19050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3,4</a:t>
            </a:r>
          </a:p>
        </p:txBody>
      </p:sp>
      <p:sp>
        <p:nvSpPr>
          <p:cNvPr id="2048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AutoShape 6"/>
          <p:cNvSpPr>
            <a:spLocks noChangeArrowheads="1"/>
          </p:cNvSpPr>
          <p:nvPr/>
        </p:nvSpPr>
        <p:spPr bwMode="auto">
          <a:xfrm>
            <a:off x="838200" y="1981200"/>
            <a:ext cx="7162800" cy="37338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/>
              <a:t>Tom Richards argues that be-</a:t>
            </a:r>
          </a:p>
          <a:p>
            <a:r>
              <a:rPr lang="en-US" sz="3200" b="1" dirty="0" smtClean="0"/>
              <a:t>cause David’s “signature will be on </a:t>
            </a:r>
          </a:p>
          <a:p>
            <a:r>
              <a:rPr lang="en-US" sz="3200" b="1" dirty="0" smtClean="0"/>
              <a:t>the documents” he should only</a:t>
            </a:r>
          </a:p>
          <a:p>
            <a:r>
              <a:rPr lang="en-US" sz="3200" b="1" dirty="0" smtClean="0"/>
              <a:t>sign them if he is sure they are</a:t>
            </a:r>
          </a:p>
          <a:p>
            <a:r>
              <a:rPr lang="en-US" sz="3200" b="1" dirty="0" smtClean="0"/>
              <a:t>truthful, honorable, and safe.</a:t>
            </a:r>
          </a:p>
          <a:p>
            <a:r>
              <a:rPr lang="en-US" sz="3200" b="1" dirty="0" smtClean="0"/>
              <a:t>His reputation as an engineer of</a:t>
            </a:r>
          </a:p>
          <a:p>
            <a:r>
              <a:rPr lang="en-US" sz="3200" b="1" dirty="0" smtClean="0"/>
              <a:t>honor and sincerity is at risk.</a:t>
            </a:r>
            <a:endParaRPr lang="en-US" sz="4000" dirty="0"/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838200" y="228600"/>
            <a:ext cx="7162800" cy="1200329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 smtClean="0"/>
              <a:t>What </a:t>
            </a:r>
            <a:r>
              <a:rPr lang="en-US" sz="3600" b="1" dirty="0" smtClean="0"/>
              <a:t>is a solution that realizes the value of integrity?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0" y="5867400"/>
            <a:ext cx="1524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4,1</a:t>
            </a:r>
          </a:p>
        </p:txBody>
      </p:sp>
      <p:sp>
        <p:nvSpPr>
          <p:cNvPr id="2355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6482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990600" y="1600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/>
              <a:t>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Voted the worst leader by ADMI </a:t>
            </a:r>
          </a:p>
          <a:p>
            <a:r>
              <a:rPr lang="en-US" sz="4000" dirty="0" smtClean="0"/>
              <a:t>4016 students, this individual was </a:t>
            </a:r>
          </a:p>
          <a:p>
            <a:r>
              <a:rPr lang="en-US" sz="4000" dirty="0" smtClean="0"/>
              <a:t>the </a:t>
            </a:r>
            <a:r>
              <a:rPr lang="en-US" sz="4000" dirty="0" smtClean="0"/>
              <a:t>manager of Z-Corp’s </a:t>
            </a:r>
            <a:r>
              <a:rPr lang="en-US" sz="4000" dirty="0" err="1" smtClean="0"/>
              <a:t>Gilbane</a:t>
            </a:r>
            <a:r>
              <a:rPr lang="en-US" sz="4000" dirty="0" smtClean="0"/>
              <a:t> </a:t>
            </a:r>
          </a:p>
          <a:p>
            <a:r>
              <a:rPr lang="en-US" sz="4000" dirty="0" smtClean="0"/>
              <a:t>environmental department</a:t>
            </a:r>
            <a:r>
              <a:rPr lang="en-US" sz="4000" dirty="0" smtClean="0"/>
              <a:t>.</a:t>
            </a:r>
            <a:endParaRPr lang="en-US" sz="4000" dirty="0"/>
          </a:p>
          <a:p>
            <a:r>
              <a:rPr lang="en-US" sz="4000" dirty="0"/>
              <a:t> 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990600" y="1524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Who is Phil Port?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467600" y="6019800"/>
            <a:ext cx="1676400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4,2</a:t>
            </a:r>
          </a:p>
        </p:txBody>
      </p:sp>
      <p:sp>
        <p:nvSpPr>
          <p:cNvPr id="1946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AutoShape 6"/>
          <p:cNvSpPr>
            <a:spLocks noChangeArrowheads="1"/>
          </p:cNvSpPr>
          <p:nvPr/>
        </p:nvSpPr>
        <p:spPr bwMode="auto">
          <a:xfrm>
            <a:off x="914400" y="1600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David would opt for this “generic </a:t>
            </a:r>
          </a:p>
          <a:p>
            <a:r>
              <a:rPr lang="en-US" sz="4000" dirty="0" smtClean="0"/>
              <a:t>solution” </a:t>
            </a:r>
            <a:r>
              <a:rPr lang="en-US" sz="4000" dirty="0" smtClean="0"/>
              <a:t>were he to </a:t>
            </a:r>
            <a:r>
              <a:rPr lang="en-US" sz="4000" dirty="0" smtClean="0"/>
              <a:t>decide to go </a:t>
            </a:r>
          </a:p>
          <a:p>
            <a:r>
              <a:rPr lang="en-US" sz="4000" dirty="0" smtClean="0"/>
              <a:t>along </a:t>
            </a:r>
            <a:r>
              <a:rPr lang="en-US" sz="4000" dirty="0" smtClean="0"/>
              <a:t>with Z-Corp’s current </a:t>
            </a:r>
          </a:p>
          <a:p>
            <a:r>
              <a:rPr lang="en-US" sz="4000" dirty="0" smtClean="0"/>
              <a:t>approach to waste water treatment.</a:t>
            </a:r>
          </a:p>
          <a:p>
            <a:r>
              <a:rPr lang="en-US" sz="4000" dirty="0" smtClean="0"/>
              <a:t>This solution-type embraces the</a:t>
            </a:r>
          </a:p>
          <a:p>
            <a:r>
              <a:rPr lang="en-US" sz="4000" dirty="0" smtClean="0"/>
              <a:t>status quo.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</a:t>
            </a:r>
            <a:r>
              <a:rPr lang="en-US" dirty="0" smtClean="0"/>
              <a:t>is </a:t>
            </a:r>
            <a:r>
              <a:rPr lang="en-US" dirty="0" err="1" smtClean="0"/>
              <a:t>nolo</a:t>
            </a:r>
            <a:r>
              <a:rPr lang="en-US" dirty="0" smtClean="0"/>
              <a:t> </a:t>
            </a:r>
            <a:r>
              <a:rPr lang="en-US" dirty="0" err="1" smtClean="0"/>
              <a:t>contendere</a:t>
            </a:r>
            <a:r>
              <a:rPr lang="en-US" dirty="0" smtClean="0"/>
              <a:t>?  (Do nothing)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0" y="5867400"/>
            <a:ext cx="15240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4,3</a:t>
            </a:r>
          </a:p>
        </p:txBody>
      </p:sp>
      <p:sp>
        <p:nvSpPr>
          <p:cNvPr id="1843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3434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990600" y="1600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include any groups or </a:t>
            </a:r>
          </a:p>
          <a:p>
            <a:r>
              <a:rPr lang="en-US" sz="4000" b="1" dirty="0" smtClean="0"/>
              <a:t>individuals that have a vital or</a:t>
            </a:r>
          </a:p>
          <a:p>
            <a:r>
              <a:rPr lang="en-US" sz="4000" b="1" dirty="0" smtClean="0"/>
              <a:t>essential interest in the doings</a:t>
            </a:r>
          </a:p>
          <a:p>
            <a:r>
              <a:rPr lang="en-US" sz="4000" b="1" dirty="0" smtClean="0"/>
              <a:t>of the corporation.  Includes</a:t>
            </a:r>
          </a:p>
          <a:p>
            <a:r>
              <a:rPr lang="en-US" sz="4000" b="1" dirty="0" smtClean="0"/>
              <a:t>customers, employees, govern-</a:t>
            </a:r>
          </a:p>
          <a:p>
            <a:r>
              <a:rPr lang="en-US" sz="4000" b="1" dirty="0" err="1" smtClean="0"/>
              <a:t>ment</a:t>
            </a:r>
            <a:r>
              <a:rPr lang="en-US" sz="4000" b="1" dirty="0" smtClean="0"/>
              <a:t>, suppliers, stockholders, </a:t>
            </a:r>
          </a:p>
          <a:p>
            <a:r>
              <a:rPr lang="en-US" sz="4000" b="1" dirty="0" smtClean="0"/>
              <a:t>and local communities.</a:t>
            </a:r>
            <a:endParaRPr lang="en-US" sz="4000" b="1" dirty="0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</a:t>
            </a:r>
            <a:r>
              <a:rPr lang="en-US" dirty="0" smtClean="0"/>
              <a:t>is the stakeholder approach to CSR?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934200" y="5867400"/>
            <a:ext cx="22098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4,4</a:t>
            </a:r>
          </a:p>
        </p:txBody>
      </p:sp>
      <p:sp>
        <p:nvSpPr>
          <p:cNvPr id="24580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5720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228600" y="1447800"/>
            <a:ext cx="85344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Winslow </a:t>
            </a:r>
            <a:r>
              <a:rPr lang="en-US" sz="4000" dirty="0" err="1" smtClean="0"/>
              <a:t>Massin</a:t>
            </a:r>
            <a:r>
              <a:rPr lang="en-US" sz="4000" dirty="0" smtClean="0"/>
              <a:t> argues that </a:t>
            </a:r>
            <a:r>
              <a:rPr lang="en-US" sz="4000" dirty="0" err="1" smtClean="0"/>
              <a:t>Gilbane</a:t>
            </a:r>
            <a:endParaRPr lang="en-US" sz="4000" dirty="0" smtClean="0"/>
          </a:p>
          <a:p>
            <a:r>
              <a:rPr lang="en-US" sz="4000" dirty="0" smtClean="0"/>
              <a:t>works to attract corporations like Z-Corp</a:t>
            </a:r>
          </a:p>
          <a:p>
            <a:r>
              <a:rPr lang="en-US" sz="4000" dirty="0" smtClean="0"/>
              <a:t>and then saddles them with the strictest</a:t>
            </a:r>
          </a:p>
          <a:p>
            <a:r>
              <a:rPr lang="en-US" sz="4000" dirty="0" smtClean="0"/>
              <a:t>environmental regulations in the country.</a:t>
            </a:r>
            <a:endParaRPr lang="en-US" sz="4000" dirty="0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1628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</a:t>
            </a:r>
            <a:r>
              <a:rPr lang="en-US" dirty="0" smtClean="0"/>
              <a:t>is a course of action that violates the value of respect?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91400" y="6096000"/>
            <a:ext cx="17526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5,1</a:t>
            </a:r>
          </a:p>
        </p:txBody>
      </p:sp>
      <p:sp>
        <p:nvSpPr>
          <p:cNvPr id="2560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10668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</a:t>
            </a:r>
            <a:r>
              <a:rPr lang="en-US" sz="4000" b="1" dirty="0" smtClean="0"/>
              <a:t>character was in charge</a:t>
            </a:r>
          </a:p>
          <a:p>
            <a:r>
              <a:rPr lang="en-US" sz="4000" b="1" dirty="0" smtClean="0"/>
              <a:t>of streamlining the chip </a:t>
            </a:r>
          </a:p>
          <a:p>
            <a:r>
              <a:rPr lang="en-US" sz="4000" b="1" dirty="0" smtClean="0"/>
              <a:t>manufacturing process when</a:t>
            </a:r>
          </a:p>
          <a:p>
            <a:r>
              <a:rPr lang="en-US" sz="4000" b="1" dirty="0" smtClean="0"/>
              <a:t>Z-Corp won its valuable</a:t>
            </a:r>
          </a:p>
          <a:p>
            <a:r>
              <a:rPr lang="en-US" sz="4000" b="1" dirty="0" smtClean="0"/>
              <a:t>contract with Japanese</a:t>
            </a:r>
          </a:p>
          <a:p>
            <a:r>
              <a:rPr lang="en-US" sz="4000" b="1" dirty="0" smtClean="0"/>
              <a:t>company, TOKU.</a:t>
            </a:r>
            <a:endParaRPr lang="en-US" sz="4000" b="1" dirty="0" smtClean="0"/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Who was Frank Seeders?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33CCFF"/>
            </a:gs>
            <a:gs pos="100000">
              <a:srgbClr val="175E7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1143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hlinkClick r:id="rId4" action="ppaction://hlinksldjump"/>
              </a:rPr>
              <a:t>100</a:t>
            </a:r>
            <a:endParaRPr lang="en-US" b="1" dirty="0"/>
          </a:p>
        </p:txBody>
      </p:sp>
      <p:sp>
        <p:nvSpPr>
          <p:cNvPr id="2053" name="AutoShape 5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11430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5" action="ppaction://hlinksldjump"/>
              </a:rPr>
              <a:t>100</a:t>
            </a:r>
            <a:endParaRPr lang="en-US" b="1" dirty="0">
              <a:hlinkClick r:id="rId5" action="ppaction://hlinksldjump"/>
            </a:endParaRPr>
          </a:p>
        </p:txBody>
      </p:sp>
      <p:sp>
        <p:nvSpPr>
          <p:cNvPr id="2056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2286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3" action="ppaction://hlinksldjump"/>
              </a:rPr>
              <a:t>200</a:t>
            </a:r>
            <a:endParaRPr lang="en-US" b="1"/>
          </a:p>
        </p:txBody>
      </p:sp>
      <p:sp>
        <p:nvSpPr>
          <p:cNvPr id="2058" name="AutoShape 10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2209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6" action="ppaction://hlinksldjump"/>
              </a:rPr>
              <a:t>200</a:t>
            </a:r>
            <a:endParaRPr lang="en-US" b="1"/>
          </a:p>
        </p:txBody>
      </p:sp>
      <p:sp>
        <p:nvSpPr>
          <p:cNvPr id="2060" name="AutoShape 12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4495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7" action="ppaction://hlinksldjump"/>
              </a:rPr>
              <a:t>400</a:t>
            </a:r>
            <a:endParaRPr lang="en-US" b="1"/>
          </a:p>
        </p:txBody>
      </p:sp>
      <p:sp>
        <p:nvSpPr>
          <p:cNvPr id="2062" name="AutoShape 14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44958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8" action="ppaction://hlinksldjump"/>
              </a:rPr>
              <a:t>400</a:t>
            </a:r>
            <a:endParaRPr lang="en-US" b="1"/>
          </a:p>
        </p:txBody>
      </p:sp>
      <p:sp>
        <p:nvSpPr>
          <p:cNvPr id="2064" name="AutoShape 16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3352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9" action="ppaction://hlinksldjump"/>
              </a:rPr>
              <a:t>300</a:t>
            </a:r>
            <a:endParaRPr lang="en-US" b="1"/>
          </a:p>
        </p:txBody>
      </p:sp>
      <p:sp>
        <p:nvSpPr>
          <p:cNvPr id="2066" name="AutoShape 18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4495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0" action="ppaction://hlinksldjump"/>
              </a:rPr>
              <a:t>400</a:t>
            </a:r>
            <a:endParaRPr lang="en-US" b="1"/>
          </a:p>
        </p:txBody>
      </p:sp>
      <p:sp>
        <p:nvSpPr>
          <p:cNvPr id="2071" name="Text Box 23"/>
          <p:cNvSpPr txBox="1">
            <a:spLocks noChangeArrowheads="1"/>
          </p:cNvSpPr>
          <p:nvPr/>
        </p:nvSpPr>
        <p:spPr bwMode="auto">
          <a:xfrm>
            <a:off x="228600" y="381000"/>
            <a:ext cx="1600200" cy="707886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Character Sketches</a:t>
            </a:r>
            <a:endParaRPr lang="en-US" sz="1800" dirty="0"/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2362200" y="381000"/>
            <a:ext cx="1752600" cy="707886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/>
              <a:t>Alternative Endings</a:t>
            </a:r>
            <a:endParaRPr lang="en-US" b="1" dirty="0"/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4876800" y="381000"/>
            <a:ext cx="1600200" cy="830997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 smtClean="0"/>
              <a:t>Corporate Social Responsibility</a:t>
            </a:r>
            <a:endParaRPr lang="en-US" sz="1600" b="1" dirty="0"/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7010400" y="381000"/>
            <a:ext cx="1752600" cy="584775"/>
          </a:xfrm>
          <a:prstGeom prst="rect">
            <a:avLst/>
          </a:prstGeom>
          <a:solidFill>
            <a:srgbClr val="C0C0C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 smtClean="0"/>
              <a:t>Value Embodying Solutions</a:t>
            </a:r>
            <a:endParaRPr lang="en-US" sz="1600" b="1" dirty="0"/>
          </a:p>
        </p:txBody>
      </p:sp>
      <p:sp>
        <p:nvSpPr>
          <p:cNvPr id="2075" name="AutoShape 27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11430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6" name="AutoShape 28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3352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2" action="ppaction://hlinksldjump"/>
              </a:rPr>
              <a:t>300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8" name="AutoShape 30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34290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3" action="ppaction://hlinksldjump"/>
              </a:rPr>
              <a:t>300</a:t>
            </a:r>
            <a:endParaRPr lang="en-US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79" name="AutoShape 31">
            <a:hlinkClick r:id="rId1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3352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4" action="ppaction://hlinksldjump"/>
              </a:rPr>
              <a:t>300</a:t>
            </a:r>
            <a:endParaRPr lang="en-US" b="1"/>
          </a:p>
        </p:txBody>
      </p:sp>
      <p:sp>
        <p:nvSpPr>
          <p:cNvPr id="2080" name="AutoShape 32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2209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5" action="ppaction://hlinksldjump"/>
              </a:rPr>
              <a:t>200</a:t>
            </a:r>
            <a:endParaRPr lang="en-US" sz="3200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1" name="AutoShape 33">
            <a:hlinkClick r:id="rId1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4495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16" action="ppaction://hlinksldjump"/>
              </a:rPr>
              <a:t>400</a:t>
            </a:r>
          </a:p>
        </p:txBody>
      </p:sp>
      <p:sp>
        <p:nvSpPr>
          <p:cNvPr id="2083" name="AutoShape 35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22860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FFFFFF"/>
                  </a:outerShdw>
                </a:effectLst>
                <a:hlinkClick r:id="rId17" action="ppaction://hlinksldjump"/>
              </a:rPr>
              <a:t>200</a:t>
            </a:r>
            <a:endParaRPr lang="en-US" b="1" dirty="0"/>
          </a:p>
        </p:txBody>
      </p:sp>
      <p:sp>
        <p:nvSpPr>
          <p:cNvPr id="2084" name="AutoShape 36">
            <a:hlinkClick r:id="rId18" action="ppaction://hlinksldjump" highlightClick="1">
              <a:snd r:embed="rId19" name="WHOOSH.WAV"/>
            </a:hlinkClick>
          </p:cNvPr>
          <p:cNvSpPr>
            <a:spLocks noChangeArrowheads="1"/>
          </p:cNvSpPr>
          <p:nvPr/>
        </p:nvSpPr>
        <p:spPr bwMode="auto">
          <a:xfrm>
            <a:off x="7162800" y="1066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>
                <a:effectLst>
                  <a:outerShdw blurRad="38100" dist="38100" dir="2700000" algn="tl">
                    <a:srgbClr val="FFFFFF"/>
                  </a:outerShdw>
                </a:effectLst>
                <a:hlinkClick r:id="rId18" action="ppaction://hlinksldjump"/>
              </a:rPr>
              <a:t>100</a:t>
            </a:r>
          </a:p>
        </p:txBody>
      </p:sp>
      <p:sp>
        <p:nvSpPr>
          <p:cNvPr id="2085" name="AutoShape 37">
            <a:hlinkClick r:id="rId2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81000" y="5638800"/>
            <a:ext cx="1371600" cy="914400"/>
          </a:xfrm>
          <a:prstGeom prst="actionButtonBlank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0" action="ppaction://hlinksldjump"/>
              </a:rPr>
              <a:t>500</a:t>
            </a:r>
            <a:endParaRPr lang="en-US" sz="3200" b="1">
              <a:solidFill>
                <a:schemeClr val="bg1"/>
              </a:solidFill>
            </a:endParaRPr>
          </a:p>
        </p:txBody>
      </p:sp>
      <p:sp>
        <p:nvSpPr>
          <p:cNvPr id="2086" name="AutoShape 38">
            <a:hlinkClick r:id="rId2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590800" y="5638800"/>
            <a:ext cx="1371600" cy="914400"/>
          </a:xfrm>
          <a:prstGeom prst="actionButtonBlank">
            <a:avLst/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1" action="ppaction://hlinksldjump"/>
              </a:rPr>
              <a:t>500</a:t>
            </a:r>
            <a:endParaRPr lang="en-US" sz="3200" b="1">
              <a:solidFill>
                <a:srgbClr val="99CC00"/>
              </a:solidFill>
              <a:effectDag name="">
                <a:cont type="tree" name="">
                  <a:effect ref="fillLine"/>
                  <a:outerShdw dist="38100" dir="13500000" algn="br">
                    <a:srgbClr val="D5FF55"/>
                  </a:outerShdw>
                </a:cont>
                <a:cont type="tree" name="">
                  <a:effect ref="fillLine"/>
                  <a:outerShdw dist="38100" dir="2700000" algn="tl">
                    <a:srgbClr val="5B7A00"/>
                  </a:outerShdw>
                </a:cont>
                <a:effect ref="fillLine"/>
              </a:effectDag>
            </a:endParaRPr>
          </a:p>
        </p:txBody>
      </p:sp>
      <p:sp>
        <p:nvSpPr>
          <p:cNvPr id="2087" name="AutoShape 39">
            <a:hlinkClick r:id="rId2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953000" y="5638800"/>
            <a:ext cx="1371600" cy="914400"/>
          </a:xfrm>
          <a:prstGeom prst="actionButtonBlank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2" action="ppaction://hlinksldjump"/>
              </a:rPr>
              <a:t>500</a:t>
            </a: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88" name="AutoShape 40">
            <a:hlinkClick r:id="rId2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62800" y="5638800"/>
            <a:ext cx="1371600" cy="914400"/>
          </a:xfrm>
          <a:prstGeom prst="actionButtonBlank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hlinkClick r:id="rId23" action="ppaction://hlinksldjump"/>
              </a:rPr>
              <a:t>500</a:t>
            </a:r>
            <a:endParaRPr lang="en-US" b="1"/>
          </a:p>
        </p:txBody>
      </p:sp>
      <p:graphicFrame>
        <p:nvGraphicFramePr>
          <p:cNvPr id="2089" name="Rectangle 4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2089" name="Clip" r:id="rId24" imgW="0" imgH="0" progId="">
              <p:embed/>
            </p:oleObj>
          </a:graphicData>
        </a:graphic>
      </p:graphicFrame>
      <p:graphicFrame>
        <p:nvGraphicFramePr>
          <p:cNvPr id="2092" name="Rectangle 44"/>
          <p:cNvGraphicFramePr>
            <a:graphicFrameLocks/>
          </p:cNvGraphicFramePr>
          <p:nvPr/>
        </p:nvGraphicFramePr>
        <p:xfrm>
          <a:off x="2057400" y="1447800"/>
          <a:ext cx="6096000" cy="4064000"/>
        </p:xfrm>
        <a:graphic>
          <a:graphicData uri="http://schemas.openxmlformats.org/presentationml/2006/ole">
            <p:oleObj spid="_x0000_s2092" name="Clip" r:id="rId25" imgW="0" imgH="0" progId="">
              <p:embed/>
            </p:oleObj>
          </a:graphicData>
        </a:graphic>
      </p:graphicFrame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609600" y="1371600"/>
            <a:ext cx="838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 dirty="0">
                <a:solidFill>
                  <a:schemeClr val="bg1"/>
                </a:solidFill>
                <a:hlinkClick r:id="" action="ppaction://customshow?id=0&amp;return=true"/>
              </a:rPr>
              <a:t>100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1" grpId="0" animBg="1" autoUpdateAnimBg="0"/>
      <p:bldP spid="2072" grpId="0" animBg="1" autoUpdateAnimBg="0"/>
      <p:bldP spid="2073" grpId="0" animBg="1" autoUpdateAnimBg="0"/>
      <p:bldP spid="2074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467600" y="5791200"/>
            <a:ext cx="16764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5,2</a:t>
            </a:r>
          </a:p>
        </p:txBody>
      </p:sp>
      <p:sp>
        <p:nvSpPr>
          <p:cNvPr id="2662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8674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990600" y="1143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Resign from Z-Corp rather than </a:t>
            </a:r>
          </a:p>
          <a:p>
            <a:r>
              <a:rPr lang="en-US" sz="4000" dirty="0" smtClean="0"/>
              <a:t>sign off on Z-Corp’s waste treat-</a:t>
            </a:r>
          </a:p>
          <a:p>
            <a:r>
              <a:rPr lang="en-US" sz="4000" dirty="0" err="1" smtClean="0"/>
              <a:t>ment</a:t>
            </a:r>
            <a:r>
              <a:rPr lang="en-US" sz="4000" dirty="0" smtClean="0"/>
              <a:t> plan, would represent this</a:t>
            </a:r>
          </a:p>
          <a:p>
            <a:r>
              <a:rPr lang="en-US" sz="4000" dirty="0" smtClean="0"/>
              <a:t>type of “generic solution.”</a:t>
            </a:r>
            <a:endParaRPr lang="en-US" sz="4000" dirty="0"/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</a:t>
            </a:r>
            <a:r>
              <a:rPr lang="en-US" dirty="0" smtClean="0"/>
              <a:t>is exit?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15200" y="5867400"/>
            <a:ext cx="18288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5,3</a:t>
            </a:r>
          </a:p>
        </p:txBody>
      </p:sp>
      <p:sp>
        <p:nvSpPr>
          <p:cNvPr id="2765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958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AutoShape 6"/>
          <p:cNvSpPr>
            <a:spLocks noChangeArrowheads="1"/>
          </p:cNvSpPr>
          <p:nvPr/>
        </p:nvSpPr>
        <p:spPr bwMode="auto">
          <a:xfrm>
            <a:off x="1295400" y="1295400"/>
            <a:ext cx="6629400" cy="41910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200" b="1" dirty="0" smtClean="0"/>
              <a:t>This view of CSR is based on</a:t>
            </a:r>
          </a:p>
          <a:p>
            <a:r>
              <a:rPr lang="en-US" sz="3200" b="1" dirty="0" smtClean="0"/>
              <a:t>the stakeholder approach but </a:t>
            </a:r>
          </a:p>
          <a:p>
            <a:r>
              <a:rPr lang="en-US" sz="3200" b="1" dirty="0" smtClean="0"/>
              <a:t>instead of visualizing the </a:t>
            </a:r>
            <a:r>
              <a:rPr lang="en-US" sz="3200" b="1" dirty="0" err="1" smtClean="0"/>
              <a:t>cor</a:t>
            </a:r>
            <a:r>
              <a:rPr lang="en-US" sz="3200" b="1" dirty="0" smtClean="0"/>
              <a:t>-</a:t>
            </a:r>
          </a:p>
          <a:p>
            <a:r>
              <a:rPr lang="en-US" sz="3200" b="1" dirty="0" err="1" smtClean="0"/>
              <a:t>poration</a:t>
            </a:r>
            <a:r>
              <a:rPr lang="en-US" sz="3200" b="1" dirty="0" smtClean="0"/>
              <a:t> only from the point of</a:t>
            </a:r>
          </a:p>
          <a:p>
            <a:r>
              <a:rPr lang="en-US" sz="3200" b="1" dirty="0" smtClean="0"/>
              <a:t>view of its managers, it re-</a:t>
            </a:r>
          </a:p>
          <a:p>
            <a:r>
              <a:rPr lang="en-US" sz="3200" b="1" dirty="0" smtClean="0"/>
              <a:t>imagines the corporate complex</a:t>
            </a:r>
          </a:p>
          <a:p>
            <a:r>
              <a:rPr lang="en-US" sz="3200" b="1" dirty="0" smtClean="0"/>
              <a:t>from the standpoint of each </a:t>
            </a:r>
          </a:p>
          <a:p>
            <a:r>
              <a:rPr lang="en-US" sz="3200" b="1" dirty="0" smtClean="0"/>
              <a:t>stakeholder.</a:t>
            </a:r>
            <a:endParaRPr lang="en-US" sz="3200" dirty="0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066800" y="2286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</a:t>
            </a:r>
            <a:r>
              <a:rPr lang="en-US" dirty="0" smtClean="0"/>
              <a:t>is the alliance view of the CSR?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772400" y="5867400"/>
            <a:ext cx="1371600" cy="9906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5,4</a:t>
            </a:r>
          </a:p>
        </p:txBody>
      </p:sp>
      <p:sp>
        <p:nvSpPr>
          <p:cNvPr id="286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4196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990600" y="16002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David has become reluctant to</a:t>
            </a:r>
          </a:p>
          <a:p>
            <a:r>
              <a:rPr lang="en-US" sz="4000" b="1" dirty="0" smtClean="0"/>
              <a:t>share his concerns with his </a:t>
            </a:r>
          </a:p>
          <a:p>
            <a:r>
              <a:rPr lang="en-US" sz="4000" b="1" dirty="0" smtClean="0"/>
              <a:t>supervisors after he received </a:t>
            </a:r>
          </a:p>
          <a:p>
            <a:r>
              <a:rPr lang="en-US" sz="4000" b="1" dirty="0" smtClean="0"/>
              <a:t>negative reactions when he </a:t>
            </a:r>
          </a:p>
          <a:p>
            <a:r>
              <a:rPr lang="en-US" sz="4000" b="1" dirty="0" smtClean="0"/>
              <a:t>raised environmental concerns</a:t>
            </a:r>
          </a:p>
          <a:p>
            <a:r>
              <a:rPr lang="en-US" sz="4000" b="1" dirty="0" smtClean="0"/>
              <a:t>at the monthly meeting.</a:t>
            </a:r>
            <a:endParaRPr lang="en-US" sz="4000" b="1" dirty="0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066800" y="304800"/>
            <a:ext cx="7162800" cy="1077218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What </a:t>
            </a:r>
            <a:r>
              <a:rPr lang="en-US" sz="3200" b="1" dirty="0" smtClean="0"/>
              <a:t>indicates an erosion in the value of trust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553200" y="6096000"/>
            <a:ext cx="25908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Row 1, Col 1</a:t>
            </a:r>
          </a:p>
        </p:txBody>
      </p:sp>
      <p:sp>
        <p:nvSpPr>
          <p:cNvPr id="3076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1219200" y="15240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/>
              <a:t> </a:t>
            </a:r>
            <a:r>
              <a:rPr lang="en-US" sz="4000" b="1" dirty="0" smtClean="0"/>
              <a:t>Vice president in charge of </a:t>
            </a:r>
          </a:p>
          <a:p>
            <a:r>
              <a:rPr lang="en-US" sz="4000" b="1" dirty="0" smtClean="0"/>
              <a:t>Z-Corp’s </a:t>
            </a:r>
            <a:r>
              <a:rPr lang="en-US" sz="4000" b="1" dirty="0" err="1" smtClean="0"/>
              <a:t>Gilbane</a:t>
            </a:r>
            <a:r>
              <a:rPr lang="en-US" sz="4000" b="1" dirty="0" smtClean="0"/>
              <a:t> plant, this</a:t>
            </a:r>
          </a:p>
          <a:p>
            <a:r>
              <a:rPr lang="en-US" sz="4000" b="1" dirty="0" smtClean="0"/>
              <a:t>supervisor is under pressure to </a:t>
            </a:r>
          </a:p>
          <a:p>
            <a:r>
              <a:rPr lang="en-US" sz="4000" b="1" dirty="0" smtClean="0"/>
              <a:t>maintain the plant’s thin profit </a:t>
            </a:r>
          </a:p>
          <a:p>
            <a:r>
              <a:rPr lang="en-US" sz="4000" b="1" dirty="0" smtClean="0"/>
              <a:t>margin</a:t>
            </a:r>
            <a:r>
              <a:rPr lang="en-US" sz="4000" b="1" dirty="0" smtClean="0"/>
              <a:t>.</a:t>
            </a:r>
            <a:endParaRPr lang="en-US" sz="4000" b="1" dirty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219200" y="228600"/>
            <a:ext cx="7086600" cy="58477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smtClean="0"/>
              <a:t>Who is Diane Collins?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705600" y="6096000"/>
            <a:ext cx="2438400" cy="7620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1,2</a:t>
            </a:r>
          </a:p>
        </p:txBody>
      </p:sp>
      <p:sp>
        <p:nvSpPr>
          <p:cNvPr id="717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228600" y="1600200"/>
            <a:ext cx="8458200" cy="35814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600" dirty="0" smtClean="0"/>
              <a:t>This can be done anonymously, publicly, </a:t>
            </a:r>
          </a:p>
          <a:p>
            <a:r>
              <a:rPr lang="en-US" sz="3600" dirty="0" smtClean="0"/>
              <a:t>within the company or outside it, </a:t>
            </a:r>
          </a:p>
          <a:p>
            <a:r>
              <a:rPr lang="en-US" sz="3600" dirty="0" smtClean="0"/>
              <a:t>to a government agency or the </a:t>
            </a:r>
            <a:r>
              <a:rPr lang="en-US" sz="3600" dirty="0" smtClean="0"/>
              <a:t>local press.  </a:t>
            </a:r>
          </a:p>
          <a:p>
            <a:r>
              <a:rPr lang="en-US" sz="3600" dirty="0" smtClean="0"/>
              <a:t>It becomes an </a:t>
            </a:r>
            <a:r>
              <a:rPr lang="en-US" sz="3600" dirty="0" smtClean="0"/>
              <a:t>obligation when one is faced </a:t>
            </a:r>
          </a:p>
          <a:p>
            <a:r>
              <a:rPr lang="en-US" sz="3600" dirty="0" smtClean="0"/>
              <a:t>with a </a:t>
            </a:r>
            <a:r>
              <a:rPr lang="en-US" sz="3600" dirty="0" smtClean="0"/>
              <a:t>cover-up of a serious risk to the public</a:t>
            </a:r>
            <a:r>
              <a:rPr lang="en-US" sz="4000" dirty="0" smtClean="0"/>
              <a:t>.</a:t>
            </a:r>
            <a:endParaRPr lang="en-US" sz="4000" dirty="0"/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1066800" y="152400"/>
            <a:ext cx="70866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</a:t>
            </a:r>
            <a:r>
              <a:rPr lang="en-US" dirty="0" smtClean="0"/>
              <a:t>whistle-blowing?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239000" y="5943600"/>
            <a:ext cx="1905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1,3</a:t>
            </a:r>
          </a:p>
        </p:txBody>
      </p:sp>
      <p:sp>
        <p:nvSpPr>
          <p:cNvPr id="10244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990600" y="9144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smtClean="0"/>
              <a:t>Under this view of CSR, the </a:t>
            </a:r>
          </a:p>
          <a:p>
            <a:r>
              <a:rPr lang="en-US" sz="4000" dirty="0" smtClean="0"/>
              <a:t>corporation and its managers</a:t>
            </a:r>
          </a:p>
          <a:p>
            <a:r>
              <a:rPr lang="en-US" sz="4000" dirty="0" smtClean="0"/>
              <a:t>have the obligation to maximize</a:t>
            </a:r>
          </a:p>
          <a:p>
            <a:r>
              <a:rPr lang="en-US" sz="4000" dirty="0" smtClean="0"/>
              <a:t>shareholder return on investment.</a:t>
            </a:r>
            <a:endParaRPr lang="en-US" sz="4000" dirty="0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066800" y="152400"/>
            <a:ext cx="70866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</a:t>
            </a:r>
            <a:r>
              <a:rPr lang="en-US" dirty="0" smtClean="0"/>
              <a:t>is the stockholder or shareholder approach to CSR?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315200" y="5943600"/>
            <a:ext cx="18288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1,4</a:t>
            </a:r>
          </a:p>
        </p:txBody>
      </p:sp>
      <p:sp>
        <p:nvSpPr>
          <p:cNvPr id="11268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838200" y="1676400"/>
            <a:ext cx="7467600" cy="42672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3600" b="1" dirty="0" smtClean="0"/>
              <a:t>David blows the whistle on</a:t>
            </a:r>
          </a:p>
          <a:p>
            <a:r>
              <a:rPr lang="en-US" sz="3600" b="1" dirty="0" smtClean="0"/>
              <a:t>Z-Corp to publicize the</a:t>
            </a:r>
            <a:r>
              <a:rPr lang="en-US" sz="3600" b="1" dirty="0" smtClean="0"/>
              <a:t> risks </a:t>
            </a:r>
            <a:r>
              <a:rPr lang="en-US" sz="3600" b="1" dirty="0" smtClean="0"/>
              <a:t>Z-Corp’s</a:t>
            </a:r>
          </a:p>
          <a:p>
            <a:r>
              <a:rPr lang="en-US" sz="3600" b="1" dirty="0" smtClean="0"/>
              <a:t> emissions pose to </a:t>
            </a:r>
            <a:r>
              <a:rPr lang="en-US" sz="3600" b="1" dirty="0" err="1" smtClean="0"/>
              <a:t>Gilbane</a:t>
            </a:r>
            <a:r>
              <a:rPr lang="en-US" sz="3600" b="1" dirty="0" smtClean="0"/>
              <a:t> </a:t>
            </a:r>
          </a:p>
          <a:p>
            <a:r>
              <a:rPr lang="en-US" sz="3600" b="1" dirty="0" smtClean="0"/>
              <a:t>sludge.</a:t>
            </a:r>
            <a:endParaRPr lang="en-US" sz="3600" b="1" dirty="0"/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990600" y="228600"/>
            <a:ext cx="72390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</a:t>
            </a:r>
            <a:r>
              <a:rPr lang="en-US" dirty="0" smtClean="0"/>
              <a:t>a solution that realizes the value of respect (informed consent)?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086600" y="5943600"/>
            <a:ext cx="20574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2,1</a:t>
            </a:r>
          </a:p>
        </p:txBody>
      </p:sp>
      <p:sp>
        <p:nvSpPr>
          <p:cNvPr id="13316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14800" y="60198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609600" y="1600200"/>
            <a:ext cx="8153400" cy="38862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An environmental engineer for </a:t>
            </a:r>
          </a:p>
          <a:p>
            <a:r>
              <a:rPr lang="en-US" sz="4000" b="1" dirty="0" smtClean="0"/>
              <a:t>Z-Corp, this character must</a:t>
            </a:r>
            <a:r>
              <a:rPr lang="en-US" sz="4000" b="1" dirty="0" smtClean="0"/>
              <a:t> </a:t>
            </a:r>
          </a:p>
          <a:p>
            <a:r>
              <a:rPr lang="en-US" sz="4000" b="1" dirty="0" smtClean="0"/>
              <a:t>sign off on </a:t>
            </a:r>
            <a:r>
              <a:rPr lang="en-US" sz="4000" b="1" dirty="0" smtClean="0"/>
              <a:t>the plant’s emissions </a:t>
            </a:r>
          </a:p>
          <a:p>
            <a:r>
              <a:rPr lang="en-US" sz="4000" b="1" dirty="0" smtClean="0"/>
              <a:t>into </a:t>
            </a:r>
            <a:r>
              <a:rPr lang="en-US" sz="4000" b="1" dirty="0" smtClean="0"/>
              <a:t>the local river.  He eventually</a:t>
            </a:r>
          </a:p>
          <a:p>
            <a:r>
              <a:rPr lang="en-US" sz="4000" b="1" dirty="0" smtClean="0"/>
              <a:t>blows the whistle on his employer.</a:t>
            </a:r>
            <a:endParaRPr lang="en-US" sz="4000" dirty="0"/>
          </a:p>
        </p:txBody>
      </p:sp>
      <p:graphicFrame>
        <p:nvGraphicFramePr>
          <p:cNvPr id="13319" name="Rectangle 7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3319" name="Clip" r:id="rId4" imgW="0" imgH="0" progId="">
              <p:embed/>
            </p:oleObj>
          </a:graphicData>
        </a:graphic>
      </p:graphicFrame>
      <p:graphicFrame>
        <p:nvGraphicFramePr>
          <p:cNvPr id="13320" name="Rectangle 8"/>
          <p:cNvGraphicFramePr>
            <a:graphicFrameLocks/>
          </p:cNvGraphicFramePr>
          <p:nvPr/>
        </p:nvGraphicFramePr>
        <p:xfrm>
          <a:off x="1524000" y="1828800"/>
          <a:ext cx="6096000" cy="4064000"/>
        </p:xfrm>
        <a:graphic>
          <a:graphicData uri="http://schemas.openxmlformats.org/presentationml/2006/ole">
            <p:oleObj spid="_x0000_s13320" name="Clip" r:id="rId5" imgW="0" imgH="0" progId="">
              <p:embed/>
            </p:oleObj>
          </a:graphicData>
        </a:graphic>
      </p:graphicFrame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066800" y="228600"/>
            <a:ext cx="71628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Who is David Jackson?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96200" y="5638800"/>
            <a:ext cx="1447800" cy="8382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2,2</a:t>
            </a:r>
          </a:p>
        </p:txBody>
      </p:sp>
      <p:sp>
        <p:nvSpPr>
          <p:cNvPr id="1229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2672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6"/>
          <p:cNvSpPr>
            <a:spLocks noChangeArrowheads="1"/>
          </p:cNvSpPr>
          <p:nvPr/>
        </p:nvSpPr>
        <p:spPr bwMode="auto">
          <a:xfrm>
            <a:off x="304800" y="1524000"/>
            <a:ext cx="8305800" cy="41910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dirty="0" err="1" smtClean="0"/>
              <a:t>Holtzapple</a:t>
            </a:r>
            <a:r>
              <a:rPr lang="en-US" sz="4000" dirty="0" smtClean="0"/>
              <a:t> and Pritchard recommend</a:t>
            </a:r>
          </a:p>
          <a:p>
            <a:r>
              <a:rPr lang="en-US" sz="4000" dirty="0" smtClean="0"/>
              <a:t>these solutions (ion exchange and </a:t>
            </a:r>
          </a:p>
          <a:p>
            <a:r>
              <a:rPr lang="en-US" sz="4000" dirty="0" smtClean="0"/>
              <a:t>artificial wetlands) because they </a:t>
            </a:r>
            <a:r>
              <a:rPr lang="en-US" sz="4000" dirty="0" err="1" smtClean="0"/>
              <a:t>syn</a:t>
            </a:r>
            <a:r>
              <a:rPr lang="en-US" sz="4000" dirty="0" smtClean="0"/>
              <a:t>-</a:t>
            </a:r>
          </a:p>
          <a:p>
            <a:r>
              <a:rPr lang="en-US" sz="4000" dirty="0" err="1" smtClean="0"/>
              <a:t>thesize</a:t>
            </a:r>
            <a:r>
              <a:rPr lang="en-US" sz="4000" dirty="0" smtClean="0"/>
              <a:t> concern for the environment</a:t>
            </a:r>
          </a:p>
          <a:p>
            <a:r>
              <a:rPr lang="en-US" sz="4000" dirty="0" smtClean="0"/>
              <a:t>with preserving Z-Corp’s thin profit </a:t>
            </a:r>
          </a:p>
          <a:p>
            <a:r>
              <a:rPr lang="en-US" sz="4000" dirty="0" smtClean="0"/>
              <a:t>margins.</a:t>
            </a:r>
            <a:endParaRPr lang="en-US" sz="4000" dirty="0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990600" y="228600"/>
            <a:ext cx="7162800" cy="830997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</a:t>
            </a:r>
            <a:r>
              <a:rPr lang="en-US" dirty="0" smtClean="0"/>
              <a:t>a Value Integrative Solution? (Profit and Environment)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010400" y="5791200"/>
            <a:ext cx="2133600" cy="1066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/>
              <a:t>2,3</a:t>
            </a:r>
          </a:p>
        </p:txBody>
      </p:sp>
      <p:sp>
        <p:nvSpPr>
          <p:cNvPr id="15364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191000" y="5943600"/>
            <a:ext cx="762000" cy="685800"/>
          </a:xfrm>
          <a:prstGeom prst="actionButtonHom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838200" y="1066800"/>
            <a:ext cx="7162800" cy="4038600"/>
          </a:xfrm>
          <a:prstGeom prst="wedgeRectCallout">
            <a:avLst>
              <a:gd name="adj1" fmla="val -21231"/>
              <a:gd name="adj2" fmla="val 1116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4000" b="1" dirty="0" smtClean="0"/>
              <a:t>This view of CSR is advocated </a:t>
            </a:r>
          </a:p>
          <a:p>
            <a:r>
              <a:rPr lang="en-US" sz="4000" b="1" dirty="0" smtClean="0"/>
              <a:t>by Diane Collins when she argues</a:t>
            </a:r>
          </a:p>
          <a:p>
            <a:r>
              <a:rPr lang="en-US" sz="4000" b="1" dirty="0" smtClean="0"/>
              <a:t>that Z-Corp provides </a:t>
            </a:r>
            <a:r>
              <a:rPr lang="en-US" sz="4000" b="1" dirty="0" err="1" smtClean="0"/>
              <a:t>Gilbane</a:t>
            </a:r>
            <a:endParaRPr lang="en-US" sz="4000" b="1" dirty="0" smtClean="0"/>
          </a:p>
          <a:p>
            <a:r>
              <a:rPr lang="en-US" sz="4000" b="1" dirty="0" smtClean="0"/>
              <a:t>with jobs and tax revenue.  She </a:t>
            </a:r>
          </a:p>
          <a:p>
            <a:r>
              <a:rPr lang="en-US" sz="4000" b="1" dirty="0" smtClean="0"/>
              <a:t>also points out that the </a:t>
            </a:r>
          </a:p>
          <a:p>
            <a:r>
              <a:rPr lang="en-US" sz="4000" b="1" dirty="0" smtClean="0"/>
              <a:t>corporation must stay </a:t>
            </a:r>
            <a:r>
              <a:rPr lang="en-US" sz="4000" b="1" dirty="0" smtClean="0"/>
              <a:t>within </a:t>
            </a:r>
          </a:p>
          <a:p>
            <a:r>
              <a:rPr lang="en-US" sz="4000" b="1" dirty="0" smtClean="0"/>
              <a:t>the letter of the law. </a:t>
            </a:r>
            <a:endParaRPr lang="en-US" sz="4000" b="1" dirty="0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838200" y="228600"/>
            <a:ext cx="7239000" cy="461665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What is </a:t>
            </a:r>
            <a:r>
              <a:rPr lang="en-US" dirty="0" smtClean="0"/>
              <a:t>the shareholder or stockholder view of CSR?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CC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E2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00"/>
      </a:hlink>
      <a:folHlink>
        <a:srgbClr val="FFFFCC"/>
      </a:folHlink>
    </a:clrScheme>
    <a:fontScheme name="Office Them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4962</TotalTime>
  <Words>776</Words>
  <Application>Microsoft Office PowerPoint</Application>
  <PresentationFormat>On-screen Show (4:3)</PresentationFormat>
  <Paragraphs>174</Paragraphs>
  <Slides>22</Slides>
  <Notes>0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Office Theme</vt:lpstr>
      <vt:lpstr>Clip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(1.1)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Jeopardy</dc:title>
  <dc:creator>Jerry Myers</dc:creator>
  <dc:description>Created by Jerry Myers is 1998 for a class.</dc:description>
  <cp:lastModifiedBy>frey.william</cp:lastModifiedBy>
  <cp:revision>117</cp:revision>
  <cp:lastPrinted>2001-01-31T16:21:13Z</cp:lastPrinted>
  <dcterms:created xsi:type="dcterms:W3CDTF">1998-08-03T22:24:04Z</dcterms:created>
  <dcterms:modified xsi:type="dcterms:W3CDTF">2011-09-14T16:01:00Z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 completed">
    <vt:lpwstr>1998</vt:lpwstr>
  </property>
</Properties>
</file>