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80" r:id="rId2"/>
    <p:sldId id="256" r:id="rId3"/>
    <p:sldId id="257" r:id="rId4"/>
    <p:sldId id="260" r:id="rId5"/>
    <p:sldId id="261" r:id="rId6"/>
    <p:sldId id="262" r:id="rId7"/>
    <p:sldId id="264" r:id="rId8"/>
    <p:sldId id="263" r:id="rId9"/>
    <p:sldId id="266" r:id="rId10"/>
    <p:sldId id="267" r:id="rId11"/>
    <p:sldId id="268" r:id="rId12"/>
    <p:sldId id="273" r:id="rId13"/>
    <p:sldId id="272" r:id="rId14"/>
    <p:sldId id="271" r:id="rId15"/>
    <p:sldId id="274" r:id="rId16"/>
    <p:sldId id="270" r:id="rId17"/>
    <p:sldId id="269"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288" r:id="rId31"/>
    <p:sldId id="289" r:id="rId32"/>
    <p:sldId id="290" r:id="rId33"/>
  </p:sldIdLst>
  <p:sldSz cx="9144000" cy="6858000" type="screen4x3"/>
  <p:notesSz cx="6858000" cy="9144000"/>
  <p:custShowLst>
    <p:custShow name="(1.1)" id="0">
      <p:sldLst>
        <p:sld r:id="rId4"/>
      </p:sldLst>
    </p:custShow>
  </p:custShowLst>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99"/>
    <a:srgbClr val="33CCFF"/>
    <a:srgbClr val="FFFFCC"/>
    <a:srgbClr val="FF6600"/>
    <a:srgbClr val="FF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757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57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757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5C7D66E-D13C-414F-A9D3-0692EB385D22}" type="slidenum">
              <a:rPr lang="en-US"/>
              <a:pPr/>
              <a:t>‹#›</a:t>
            </a:fld>
            <a:endParaRPr lang="en-US"/>
          </a:p>
        </p:txBody>
      </p:sp>
    </p:spTree>
    <p:extLst>
      <p:ext uri="{BB962C8B-B14F-4D97-AF65-F5344CB8AC3E}">
        <p14:creationId xmlns="" xmlns:p14="http://schemas.microsoft.com/office/powerpoint/2010/main" val="2401729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7C4494-A582-491C-BAA4-256354F23C77}" type="datetimeFigureOut">
              <a:rPr lang="en-US" smtClean="0"/>
              <a:pPr/>
              <a:t>1/23/2013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4AD1DD-8EC9-44C3-8EB5-DFF5A0696650}" type="slidenum">
              <a:rPr lang="en-US" smtClean="0"/>
              <a:pPr/>
              <a:t>‹#›</a:t>
            </a:fld>
            <a:endParaRPr lang="en-US"/>
          </a:p>
        </p:txBody>
      </p:sp>
    </p:spTree>
    <p:extLst>
      <p:ext uri="{BB962C8B-B14F-4D97-AF65-F5344CB8AC3E}">
        <p14:creationId xmlns="" xmlns:p14="http://schemas.microsoft.com/office/powerpoint/2010/main" val="1176695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a:t>
            </a:fld>
            <a:endParaRPr lang="en-US"/>
          </a:p>
        </p:txBody>
      </p:sp>
    </p:spTree>
    <p:extLst>
      <p:ext uri="{BB962C8B-B14F-4D97-AF65-F5344CB8AC3E}">
        <p14:creationId xmlns="" xmlns:p14="http://schemas.microsoft.com/office/powerpoint/2010/main" val="2868480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10</a:t>
            </a:fld>
            <a:endParaRPr lang="en-US"/>
          </a:p>
        </p:txBody>
      </p:sp>
    </p:spTree>
    <p:extLst>
      <p:ext uri="{BB962C8B-B14F-4D97-AF65-F5344CB8AC3E}">
        <p14:creationId xmlns="" xmlns:p14="http://schemas.microsoft.com/office/powerpoint/2010/main" val="2292355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11</a:t>
            </a:fld>
            <a:endParaRPr lang="en-US"/>
          </a:p>
        </p:txBody>
      </p:sp>
    </p:spTree>
    <p:extLst>
      <p:ext uri="{BB962C8B-B14F-4D97-AF65-F5344CB8AC3E}">
        <p14:creationId xmlns="" xmlns:p14="http://schemas.microsoft.com/office/powerpoint/2010/main" val="2651395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12</a:t>
            </a:fld>
            <a:endParaRPr lang="en-US"/>
          </a:p>
        </p:txBody>
      </p:sp>
    </p:spTree>
    <p:extLst>
      <p:ext uri="{BB962C8B-B14F-4D97-AF65-F5344CB8AC3E}">
        <p14:creationId xmlns="" xmlns:p14="http://schemas.microsoft.com/office/powerpoint/2010/main" val="2747162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13</a:t>
            </a:fld>
            <a:endParaRPr lang="en-US"/>
          </a:p>
        </p:txBody>
      </p:sp>
    </p:spTree>
    <p:extLst>
      <p:ext uri="{BB962C8B-B14F-4D97-AF65-F5344CB8AC3E}">
        <p14:creationId xmlns="" xmlns:p14="http://schemas.microsoft.com/office/powerpoint/2010/main" val="2891907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14</a:t>
            </a:fld>
            <a:endParaRPr lang="en-US"/>
          </a:p>
        </p:txBody>
      </p:sp>
    </p:spTree>
    <p:extLst>
      <p:ext uri="{BB962C8B-B14F-4D97-AF65-F5344CB8AC3E}">
        <p14:creationId xmlns="" xmlns:p14="http://schemas.microsoft.com/office/powerpoint/2010/main" val="1145535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15</a:t>
            </a:fld>
            <a:endParaRPr lang="en-US"/>
          </a:p>
        </p:txBody>
      </p:sp>
    </p:spTree>
    <p:extLst>
      <p:ext uri="{BB962C8B-B14F-4D97-AF65-F5344CB8AC3E}">
        <p14:creationId xmlns="" xmlns:p14="http://schemas.microsoft.com/office/powerpoint/2010/main" val="3090962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16</a:t>
            </a:fld>
            <a:endParaRPr lang="en-US"/>
          </a:p>
        </p:txBody>
      </p:sp>
    </p:spTree>
    <p:extLst>
      <p:ext uri="{BB962C8B-B14F-4D97-AF65-F5344CB8AC3E}">
        <p14:creationId xmlns="" xmlns:p14="http://schemas.microsoft.com/office/powerpoint/2010/main" val="228684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17</a:t>
            </a:fld>
            <a:endParaRPr lang="en-US"/>
          </a:p>
        </p:txBody>
      </p:sp>
    </p:spTree>
    <p:extLst>
      <p:ext uri="{BB962C8B-B14F-4D97-AF65-F5344CB8AC3E}">
        <p14:creationId xmlns="" xmlns:p14="http://schemas.microsoft.com/office/powerpoint/2010/main" val="618249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18</a:t>
            </a:fld>
            <a:endParaRPr lang="en-US"/>
          </a:p>
        </p:txBody>
      </p:sp>
    </p:spTree>
    <p:extLst>
      <p:ext uri="{BB962C8B-B14F-4D97-AF65-F5344CB8AC3E}">
        <p14:creationId xmlns="" xmlns:p14="http://schemas.microsoft.com/office/powerpoint/2010/main" val="1097378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19</a:t>
            </a:fld>
            <a:endParaRPr lang="en-US"/>
          </a:p>
        </p:txBody>
      </p:sp>
    </p:spTree>
    <p:extLst>
      <p:ext uri="{BB962C8B-B14F-4D97-AF65-F5344CB8AC3E}">
        <p14:creationId xmlns="" xmlns:p14="http://schemas.microsoft.com/office/powerpoint/2010/main" val="4213911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2</a:t>
            </a:fld>
            <a:endParaRPr lang="en-US"/>
          </a:p>
        </p:txBody>
      </p:sp>
    </p:spTree>
    <p:extLst>
      <p:ext uri="{BB962C8B-B14F-4D97-AF65-F5344CB8AC3E}">
        <p14:creationId xmlns="" xmlns:p14="http://schemas.microsoft.com/office/powerpoint/2010/main" val="130733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20</a:t>
            </a:fld>
            <a:endParaRPr lang="en-US"/>
          </a:p>
        </p:txBody>
      </p:sp>
    </p:spTree>
    <p:extLst>
      <p:ext uri="{BB962C8B-B14F-4D97-AF65-F5344CB8AC3E}">
        <p14:creationId xmlns="" xmlns:p14="http://schemas.microsoft.com/office/powerpoint/2010/main" val="1820729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21</a:t>
            </a:fld>
            <a:endParaRPr lang="en-US"/>
          </a:p>
        </p:txBody>
      </p:sp>
    </p:spTree>
    <p:extLst>
      <p:ext uri="{BB962C8B-B14F-4D97-AF65-F5344CB8AC3E}">
        <p14:creationId xmlns="" xmlns:p14="http://schemas.microsoft.com/office/powerpoint/2010/main" val="2031797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22</a:t>
            </a:fld>
            <a:endParaRPr lang="en-US"/>
          </a:p>
        </p:txBody>
      </p:sp>
    </p:spTree>
    <p:extLst>
      <p:ext uri="{BB962C8B-B14F-4D97-AF65-F5344CB8AC3E}">
        <p14:creationId xmlns="" xmlns:p14="http://schemas.microsoft.com/office/powerpoint/2010/main" val="1771747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3</a:t>
            </a:fld>
            <a:endParaRPr lang="en-US"/>
          </a:p>
        </p:txBody>
      </p:sp>
    </p:spTree>
    <p:extLst>
      <p:ext uri="{BB962C8B-B14F-4D97-AF65-F5344CB8AC3E}">
        <p14:creationId xmlns="" xmlns:p14="http://schemas.microsoft.com/office/powerpoint/2010/main" val="1671990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4</a:t>
            </a:fld>
            <a:endParaRPr lang="en-US"/>
          </a:p>
        </p:txBody>
      </p:sp>
    </p:spTree>
    <p:extLst>
      <p:ext uri="{BB962C8B-B14F-4D97-AF65-F5344CB8AC3E}">
        <p14:creationId xmlns="" xmlns:p14="http://schemas.microsoft.com/office/powerpoint/2010/main" val="2608788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5</a:t>
            </a:fld>
            <a:endParaRPr lang="en-US"/>
          </a:p>
        </p:txBody>
      </p:sp>
    </p:spTree>
    <p:extLst>
      <p:ext uri="{BB962C8B-B14F-4D97-AF65-F5344CB8AC3E}">
        <p14:creationId xmlns="" xmlns:p14="http://schemas.microsoft.com/office/powerpoint/2010/main" val="1943600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6</a:t>
            </a:fld>
            <a:endParaRPr lang="en-US"/>
          </a:p>
        </p:txBody>
      </p:sp>
    </p:spTree>
    <p:extLst>
      <p:ext uri="{BB962C8B-B14F-4D97-AF65-F5344CB8AC3E}">
        <p14:creationId xmlns="" xmlns:p14="http://schemas.microsoft.com/office/powerpoint/2010/main" val="3206816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7</a:t>
            </a:fld>
            <a:endParaRPr lang="en-US"/>
          </a:p>
        </p:txBody>
      </p:sp>
    </p:spTree>
    <p:extLst>
      <p:ext uri="{BB962C8B-B14F-4D97-AF65-F5344CB8AC3E}">
        <p14:creationId xmlns="" xmlns:p14="http://schemas.microsoft.com/office/powerpoint/2010/main" val="2504525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8</a:t>
            </a:fld>
            <a:endParaRPr lang="en-US"/>
          </a:p>
        </p:txBody>
      </p:sp>
    </p:spTree>
    <p:extLst>
      <p:ext uri="{BB962C8B-B14F-4D97-AF65-F5344CB8AC3E}">
        <p14:creationId xmlns="" xmlns:p14="http://schemas.microsoft.com/office/powerpoint/2010/main" val="2135291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4AD1DD-8EC9-44C3-8EB5-DFF5A0696650}" type="slidenum">
              <a:rPr lang="en-US" smtClean="0"/>
              <a:pPr/>
              <a:t>9</a:t>
            </a:fld>
            <a:endParaRPr lang="en-US"/>
          </a:p>
        </p:txBody>
      </p:sp>
    </p:spTree>
    <p:extLst>
      <p:ext uri="{BB962C8B-B14F-4D97-AF65-F5344CB8AC3E}">
        <p14:creationId xmlns="" xmlns:p14="http://schemas.microsoft.com/office/powerpoint/2010/main" val="373795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5CDD24-6FD5-48BA-8D6D-25C8876EFBD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BA398B2-22AA-4CC6-A6E5-F91FA0F44A2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31F7F6-CCBE-46B9-905F-5966DB3AAE0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4F9204-B0B5-4979-A7FC-38C50728C63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E76788-6CD8-4FFC-BF12-91E98E70DA7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7854AF-CB76-4424-AC77-60CE364B027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96CD5C4-8838-42E6-BDC4-CE9ABB25ED6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2708A2-0FB8-473C-BD44-C1D7FC7B96E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C641B22-980F-4D16-9112-211EC71F267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BB879C-1202-4813-982C-40A28063AF2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F54E4C-F7C5-4699-894C-0607CD3E543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1B72C62-24D5-4DC9-919C-F89938E5AF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30.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slide" Target="slide31.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slide" Target="slide3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11.xml"/><Relationship Id="rId18" Type="http://schemas.openxmlformats.org/officeDocument/2006/relationships/slide" Target="slide7.xml"/><Relationship Id="rId26" Type="http://schemas.openxmlformats.org/officeDocument/2006/relationships/oleObject" Target="../embeddings/oleObject2.bin"/><Relationship Id="rId3" Type="http://schemas.openxmlformats.org/officeDocument/2006/relationships/notesSlide" Target="../notesSlides/notesSlide2.xml"/><Relationship Id="rId21" Type="http://schemas.openxmlformats.org/officeDocument/2006/relationships/slide" Target="slide19.xml"/><Relationship Id="rId7" Type="http://schemas.openxmlformats.org/officeDocument/2006/relationships/slide" Target="slide10.xml"/><Relationship Id="rId12" Type="http://schemas.openxmlformats.org/officeDocument/2006/relationships/slide" Target="slide3.xml"/><Relationship Id="rId17" Type="http://schemas.openxmlformats.org/officeDocument/2006/relationships/slide" Target="slide17.xml"/><Relationship Id="rId25" Type="http://schemas.openxmlformats.org/officeDocument/2006/relationships/oleObject" Target="../embeddings/oleObject1.bin"/><Relationship Id="rId2" Type="http://schemas.openxmlformats.org/officeDocument/2006/relationships/slideLayout" Target="../slideLayouts/slideLayout7.xml"/><Relationship Id="rId16" Type="http://schemas.openxmlformats.org/officeDocument/2006/relationships/slide" Target="slide9.xml"/><Relationship Id="rId20" Type="http://schemas.openxmlformats.org/officeDocument/2006/relationships/audio" Target="../media/audio1.wav"/><Relationship Id="rId1" Type="http://schemas.openxmlformats.org/officeDocument/2006/relationships/vmlDrawing" Target="../drawings/vmlDrawing1.vml"/><Relationship Id="rId6" Type="http://schemas.openxmlformats.org/officeDocument/2006/relationships/slide" Target="slide5.xml"/><Relationship Id="rId11" Type="http://schemas.openxmlformats.org/officeDocument/2006/relationships/slide" Target="slide18.xml"/><Relationship Id="rId24" Type="http://schemas.openxmlformats.org/officeDocument/2006/relationships/slide" Target="slide22.xml"/><Relationship Id="rId5" Type="http://schemas.openxmlformats.org/officeDocument/2006/relationships/slide" Target="slide4.xml"/><Relationship Id="rId15" Type="http://schemas.openxmlformats.org/officeDocument/2006/relationships/slide" Target="slide13.xml"/><Relationship Id="rId23" Type="http://schemas.openxmlformats.org/officeDocument/2006/relationships/slide" Target="slide21.xml"/><Relationship Id="rId10" Type="http://schemas.openxmlformats.org/officeDocument/2006/relationships/slide" Target="slide14.xml"/><Relationship Id="rId19" Type="http://schemas.openxmlformats.org/officeDocument/2006/relationships/slide" Target="slide6.xml"/><Relationship Id="rId4" Type="http://schemas.openxmlformats.org/officeDocument/2006/relationships/slide" Target="slide8.xml"/><Relationship Id="rId9" Type="http://schemas.openxmlformats.org/officeDocument/2006/relationships/slide" Target="slide16.xml"/><Relationship Id="rId14" Type="http://schemas.openxmlformats.org/officeDocument/2006/relationships/slide" Target="slide12.xml"/><Relationship Id="rId22"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slide" Target="slide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slide" Target="slide24.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slide" Target="slide25.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slide" Target="slide2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slide" Target="slide27.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slide" Target="slide28.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slide" Target="slide2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74755" name="Rectangle 3"/>
          <p:cNvSpPr>
            <a:spLocks noGrp="1" noChangeArrowheads="1"/>
          </p:cNvSpPr>
          <p:nvPr>
            <p:ph type="subTitle" idx="1"/>
          </p:nvPr>
        </p:nvSpPr>
        <p:spPr>
          <a:xfrm>
            <a:off x="1524000" y="4724400"/>
            <a:ext cx="6400800" cy="1752600"/>
          </a:xfrm>
        </p:spPr>
        <p:txBody>
          <a:bodyPr/>
          <a:lstStyle/>
          <a:p>
            <a:r>
              <a:rPr lang="en-US" dirty="0"/>
              <a:t>Hosted</a:t>
            </a:r>
          </a:p>
          <a:p>
            <a:r>
              <a:rPr lang="en-US" dirty="0"/>
              <a:t>by</a:t>
            </a:r>
          </a:p>
          <a:p>
            <a:r>
              <a:rPr lang="en-US" dirty="0" smtClean="0"/>
              <a:t>Dr. William J. Frey</a:t>
            </a:r>
            <a:endParaRPr lang="en-US" dirty="0"/>
          </a:p>
        </p:txBody>
      </p:sp>
      <p:sp>
        <p:nvSpPr>
          <p:cNvPr id="74759" name="WordArt 7"/>
          <p:cNvSpPr>
            <a:spLocks noChangeArrowheads="1" noChangeShapeType="1" noTextEdit="1"/>
          </p:cNvSpPr>
          <p:nvPr/>
        </p:nvSpPr>
        <p:spPr bwMode="auto">
          <a:xfrm>
            <a:off x="1676400" y="838200"/>
            <a:ext cx="5867400" cy="3276600"/>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0">
                  <a:gsLst>
                    <a:gs pos="0">
                      <a:srgbClr val="FF9933"/>
                    </a:gs>
                    <a:gs pos="100000">
                      <a:srgbClr val="FFFFCC"/>
                    </a:gs>
                  </a:gsLst>
                  <a:path path="rect">
                    <a:fillToRect l="50000" t="50000" r="50000" b="50000"/>
                  </a:path>
                </a:gradFill>
                <a:effectLst>
                  <a:outerShdw dist="35921" dir="2700000" algn="ctr" rotWithShape="0">
                    <a:srgbClr val="C0C0C0"/>
                  </a:outerShdw>
                </a:effectLst>
                <a:latin typeface="Impact"/>
              </a:rPr>
              <a:t>Jeopardy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2000"/>
                                  </p:stCondLst>
                                  <p:childTnLst>
                                    <p:set>
                                      <p:cBhvr>
                                        <p:cTn id="6" dur="1" fill="hold">
                                          <p:stCondLst>
                                            <p:cond delay="0"/>
                                          </p:stCondLst>
                                        </p:cTn>
                                        <p:tgtEl>
                                          <p:spTgt spid="74755"/>
                                        </p:tgtEl>
                                        <p:attrNameLst>
                                          <p:attrName>style.visibility</p:attrName>
                                        </p:attrNameLst>
                                      </p:cBhvr>
                                      <p:to>
                                        <p:strVal val="visible"/>
                                      </p:to>
                                    </p:set>
                                    <p:anim calcmode="lin" valueType="num">
                                      <p:cBhvr>
                                        <p:cTn id="7" dur="500" fill="hold"/>
                                        <p:tgtEl>
                                          <p:spTgt spid="74755"/>
                                        </p:tgtEl>
                                        <p:attrNameLst>
                                          <p:attrName>ppt_w</p:attrName>
                                        </p:attrNameLst>
                                      </p:cBhvr>
                                      <p:tavLst>
                                        <p:tav tm="0">
                                          <p:val>
                                            <p:fltVal val="0"/>
                                          </p:val>
                                        </p:tav>
                                        <p:tav tm="100000">
                                          <p:val>
                                            <p:strVal val="#ppt_w"/>
                                          </p:val>
                                        </p:tav>
                                      </p:tavLst>
                                    </p:anim>
                                    <p:anim calcmode="lin" valueType="num">
                                      <p:cBhvr>
                                        <p:cTn id="8" dur="500" fill="hold"/>
                                        <p:tgtEl>
                                          <p:spTgt spid="74755"/>
                                        </p:tgtEl>
                                        <p:attrNameLst>
                                          <p:attrName>ppt_h</p:attrName>
                                        </p:attrNameLst>
                                      </p:cBhvr>
                                      <p:tavLst>
                                        <p:tav tm="0">
                                          <p:val>
                                            <p:fltVal val="0"/>
                                          </p:val>
                                        </p:tav>
                                        <p:tav tm="100000">
                                          <p:val>
                                            <p:strVal val="#ppt_h"/>
                                          </p:val>
                                        </p:tav>
                                      </p:tavLst>
                                    </p:anim>
                                    <p:anim calcmode="lin" valueType="num">
                                      <p:cBhvr>
                                        <p:cTn id="9" dur="500" fill="hold"/>
                                        <p:tgtEl>
                                          <p:spTgt spid="74755"/>
                                        </p:tgtEl>
                                        <p:attrNameLst>
                                          <p:attrName>ppt_x</p:attrName>
                                        </p:attrNameLst>
                                      </p:cBhvr>
                                      <p:tavLst>
                                        <p:tav tm="0">
                                          <p:val>
                                            <p:fltVal val="0.5"/>
                                          </p:val>
                                        </p:tav>
                                        <p:tav tm="100000">
                                          <p:val>
                                            <p:strVal val="#ppt_x"/>
                                          </p:val>
                                        </p:tav>
                                      </p:tavLst>
                                    </p:anim>
                                    <p:anim calcmode="lin" valueType="num">
                                      <p:cBhvr>
                                        <p:cTn id="10" dur="500" fill="hold"/>
                                        <p:tgtEl>
                                          <p:spTgt spid="7475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2,4</a:t>
            </a:r>
          </a:p>
        </p:txBody>
      </p:sp>
      <p:sp>
        <p:nvSpPr>
          <p:cNvPr id="16388" name="AutoShape 4">
            <a:hlinkClick r:id="rId3"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6390" name="AutoShape 6"/>
          <p:cNvSpPr>
            <a:spLocks noChangeArrowheads="1"/>
          </p:cNvSpPr>
          <p:nvPr/>
        </p:nvSpPr>
        <p:spPr bwMode="auto">
          <a:xfrm>
            <a:off x="838200" y="11430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This element of a social contract</a:t>
            </a:r>
          </a:p>
          <a:p>
            <a:r>
              <a:rPr lang="en-US" sz="4000" b="1" dirty="0" smtClean="0"/>
              <a:t>refers to its mutually beneficial</a:t>
            </a:r>
          </a:p>
          <a:p>
            <a:r>
              <a:rPr lang="en-US" sz="4000" b="1" dirty="0" smtClean="0"/>
              <a:t>exchange, the something for </a:t>
            </a:r>
          </a:p>
          <a:p>
            <a:r>
              <a:rPr lang="en-US" sz="4000" b="1" dirty="0" smtClean="0"/>
              <a:t>something</a:t>
            </a:r>
            <a:r>
              <a:rPr lang="en-US" sz="4000" b="1" dirty="0"/>
              <a:t> </a:t>
            </a:r>
            <a:r>
              <a:rPr lang="en-US" sz="4000" b="1" dirty="0" smtClean="0"/>
              <a:t>clause.</a:t>
            </a:r>
            <a:endParaRPr lang="en-US" sz="4000" dirty="0"/>
          </a:p>
        </p:txBody>
      </p:sp>
      <p:sp>
        <p:nvSpPr>
          <p:cNvPr id="16391" name="Text Box 7"/>
          <p:cNvSpPr txBox="1">
            <a:spLocks noChangeArrowheads="1"/>
          </p:cNvSpPr>
          <p:nvPr/>
        </p:nvSpPr>
        <p:spPr bwMode="auto">
          <a:xfrm>
            <a:off x="990600" y="1524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the Quid Pro Quo?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wipe(down)">
                                      <p:cBhvr>
                                        <p:cTn id="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4294967295"/>
          </p:nvPr>
        </p:nvSpPr>
        <p:spPr>
          <a:xfrm>
            <a:off x="7391400" y="5943600"/>
            <a:ext cx="1752600" cy="914400"/>
          </a:xfrm>
        </p:spPr>
        <p:txBody>
          <a:bodyPr/>
          <a:lstStyle/>
          <a:p>
            <a:pPr marL="0" indent="0" algn="ctr">
              <a:buFontTx/>
              <a:buNone/>
            </a:pPr>
            <a:r>
              <a:rPr lang="en-US"/>
              <a:t>3,1</a:t>
            </a:r>
          </a:p>
        </p:txBody>
      </p:sp>
      <p:sp>
        <p:nvSpPr>
          <p:cNvPr id="17412" name="AutoShape 4">
            <a:hlinkClick r:id="rId3"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7414" name="AutoShape 6"/>
          <p:cNvSpPr>
            <a:spLocks noChangeArrowheads="1"/>
          </p:cNvSpPr>
          <p:nvPr/>
        </p:nvSpPr>
        <p:spPr bwMode="auto">
          <a:xfrm>
            <a:off x="838200" y="1447800"/>
            <a:ext cx="73914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You choose under this approach</a:t>
            </a:r>
          </a:p>
          <a:p>
            <a:r>
              <a:rPr lang="en-US" sz="4000" b="1" dirty="0" smtClean="0"/>
              <a:t>not to shoot the villager because </a:t>
            </a:r>
          </a:p>
          <a:p>
            <a:r>
              <a:rPr lang="en-US" sz="4000" b="1" dirty="0" smtClean="0"/>
              <a:t>murder (killing an innocent </a:t>
            </a:r>
          </a:p>
          <a:p>
            <a:r>
              <a:rPr lang="en-US" sz="4000" b="1" dirty="0" smtClean="0"/>
              <a:t>person) is not, given who you are,</a:t>
            </a:r>
          </a:p>
          <a:p>
            <a:r>
              <a:rPr lang="en-US" sz="4000" b="1" dirty="0" smtClean="0"/>
              <a:t>the kind of thing you would do.</a:t>
            </a:r>
            <a:endParaRPr lang="en-US" sz="4000" b="1" dirty="0"/>
          </a:p>
        </p:txBody>
      </p:sp>
      <p:sp>
        <p:nvSpPr>
          <p:cNvPr id="17415" name="Text Box 7"/>
          <p:cNvSpPr txBox="1">
            <a:spLocks noChangeArrowheads="1"/>
          </p:cNvSpPr>
          <p:nvPr/>
        </p:nvSpPr>
        <p:spPr bwMode="auto">
          <a:xfrm>
            <a:off x="10668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Virtue Theory or Virtue Ethics?</a:t>
            </a:r>
            <a:endParaRPr lang="en-US" dirty="0"/>
          </a:p>
        </p:txBody>
      </p:sp>
      <p:sp>
        <p:nvSpPr>
          <p:cNvPr id="6" name="Action Button: Information 5">
            <a:hlinkClick r:id="rId4" action="ppaction://hlinksldjump" highlightClick="1"/>
          </p:cNvPr>
          <p:cNvSpPr/>
          <p:nvPr/>
        </p:nvSpPr>
        <p:spPr bwMode="auto">
          <a:xfrm>
            <a:off x="2438400" y="6019800"/>
            <a:ext cx="6858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down)">
                                      <p:cBhvr>
                                        <p:cTn id="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subTitle" idx="4294967295"/>
          </p:nvPr>
        </p:nvSpPr>
        <p:spPr>
          <a:xfrm>
            <a:off x="7543800" y="6172200"/>
            <a:ext cx="1600200" cy="685800"/>
          </a:xfrm>
        </p:spPr>
        <p:txBody>
          <a:bodyPr/>
          <a:lstStyle/>
          <a:p>
            <a:pPr marL="0" indent="0" algn="ctr">
              <a:buFontTx/>
              <a:buNone/>
            </a:pPr>
            <a:r>
              <a:rPr lang="en-US"/>
              <a:t>3,2</a:t>
            </a:r>
          </a:p>
        </p:txBody>
      </p:sp>
      <p:sp>
        <p:nvSpPr>
          <p:cNvPr id="22532" name="AutoShape 4">
            <a:hlinkClick r:id="rId3"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2534" name="AutoShape 6"/>
          <p:cNvSpPr>
            <a:spLocks noChangeArrowheads="1"/>
          </p:cNvSpPr>
          <p:nvPr/>
        </p:nvSpPr>
        <p:spPr bwMode="auto">
          <a:xfrm>
            <a:off x="990600" y="12192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b="1" dirty="0" smtClean="0"/>
              <a:t>In this stage of problem-solving</a:t>
            </a:r>
          </a:p>
          <a:p>
            <a:r>
              <a:rPr lang="en-US" sz="4000" b="1" dirty="0" smtClean="0"/>
              <a:t>we use reversibility, harm, and </a:t>
            </a:r>
          </a:p>
          <a:p>
            <a:r>
              <a:rPr lang="en-US" sz="4000" b="1" dirty="0" smtClean="0"/>
              <a:t>publicity to assess the ethics of</a:t>
            </a:r>
          </a:p>
          <a:p>
            <a:r>
              <a:rPr lang="en-US" sz="4000" b="1" dirty="0" smtClean="0"/>
              <a:t>our solution alternatives.</a:t>
            </a:r>
            <a:endParaRPr lang="en-US" sz="4000" b="1" dirty="0"/>
          </a:p>
        </p:txBody>
      </p:sp>
      <p:sp>
        <p:nvSpPr>
          <p:cNvPr id="22535" name="Text Box 7"/>
          <p:cNvSpPr txBox="1">
            <a:spLocks noChangeArrowheads="1"/>
          </p:cNvSpPr>
          <p:nvPr/>
        </p:nvSpPr>
        <p:spPr bwMode="auto">
          <a:xfrm>
            <a:off x="1066800" y="3048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Solution Testing?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wipe(down)">
                                      <p:cBhvr>
                                        <p:cTn id="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subTitle" idx="4294967295"/>
          </p:nvPr>
        </p:nvSpPr>
        <p:spPr>
          <a:xfrm>
            <a:off x="7239000" y="5867400"/>
            <a:ext cx="1905000" cy="990600"/>
          </a:xfrm>
        </p:spPr>
        <p:txBody>
          <a:bodyPr/>
          <a:lstStyle/>
          <a:p>
            <a:pPr marL="0" indent="0" algn="ctr">
              <a:buFontTx/>
              <a:buNone/>
            </a:pPr>
            <a:r>
              <a:rPr lang="en-US"/>
              <a:t>3,3</a:t>
            </a:r>
          </a:p>
        </p:txBody>
      </p:sp>
      <p:sp>
        <p:nvSpPr>
          <p:cNvPr id="21508" name="AutoShape 4">
            <a:hlinkClick r:id="rId3" action="ppaction://hlinksldjump" highlightClick="1"/>
          </p:cNvPr>
          <p:cNvSpPr>
            <a:spLocks noChangeArrowheads="1"/>
          </p:cNvSpPr>
          <p:nvPr/>
        </p:nvSpPr>
        <p:spPr bwMode="auto">
          <a:xfrm>
            <a:off x="44958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1510" name="AutoShape 6"/>
          <p:cNvSpPr>
            <a:spLocks noChangeArrowheads="1"/>
          </p:cNvSpPr>
          <p:nvPr/>
        </p:nvSpPr>
        <p:spPr bwMode="auto">
          <a:xfrm>
            <a:off x="880241" y="14478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In this test we associate the agent </a:t>
            </a:r>
          </a:p>
          <a:p>
            <a:r>
              <a:rPr lang="en-US" sz="4000" b="1" dirty="0" smtClean="0"/>
              <a:t>with the moral quality of the act</a:t>
            </a:r>
          </a:p>
          <a:p>
            <a:r>
              <a:rPr lang="en-US" sz="4000" b="1" dirty="0" smtClean="0"/>
              <a:t>under consideration.  Then we </a:t>
            </a:r>
          </a:p>
          <a:p>
            <a:r>
              <a:rPr lang="en-US" sz="4000" b="1" dirty="0" smtClean="0"/>
              <a:t>ask if we would want to be </a:t>
            </a:r>
          </a:p>
          <a:p>
            <a:r>
              <a:rPr lang="en-US" sz="4000" b="1" dirty="0" smtClean="0"/>
              <a:t>publicly associated with this</a:t>
            </a:r>
          </a:p>
          <a:p>
            <a:r>
              <a:rPr lang="en-US" sz="4000" b="1" dirty="0" smtClean="0"/>
              <a:t>action.</a:t>
            </a:r>
            <a:endParaRPr lang="en-US" sz="4000" dirty="0"/>
          </a:p>
        </p:txBody>
      </p:sp>
      <p:sp>
        <p:nvSpPr>
          <p:cNvPr id="21511" name="Text Box 7"/>
          <p:cNvSpPr txBox="1">
            <a:spLocks noChangeArrowheads="1"/>
          </p:cNvSpPr>
          <p:nvPr/>
        </p:nvSpPr>
        <p:spPr bwMode="auto">
          <a:xfrm>
            <a:off x="9906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the publicity test?</a:t>
            </a:r>
            <a:endParaRPr lang="en-US" dirty="0"/>
          </a:p>
        </p:txBody>
      </p:sp>
      <p:sp>
        <p:nvSpPr>
          <p:cNvPr id="6" name="Action Button: Information 5">
            <a:hlinkClick r:id="rId4" action="ppaction://hlinksldjump" highlightClick="1"/>
          </p:cNvPr>
          <p:cNvSpPr/>
          <p:nvPr/>
        </p:nvSpPr>
        <p:spPr bwMode="auto">
          <a:xfrm>
            <a:off x="2362200" y="6019800"/>
            <a:ext cx="7620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down)">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subTitle" idx="4294967295"/>
          </p:nvPr>
        </p:nvSpPr>
        <p:spPr>
          <a:xfrm>
            <a:off x="7239000" y="5791200"/>
            <a:ext cx="1905000" cy="1066800"/>
          </a:xfrm>
        </p:spPr>
        <p:txBody>
          <a:bodyPr/>
          <a:lstStyle/>
          <a:p>
            <a:pPr marL="0" indent="0" algn="ctr">
              <a:buFontTx/>
              <a:buNone/>
            </a:pPr>
            <a:r>
              <a:rPr lang="en-US"/>
              <a:t>3,4</a:t>
            </a:r>
          </a:p>
        </p:txBody>
      </p:sp>
      <p:sp>
        <p:nvSpPr>
          <p:cNvPr id="20484" name="AutoShape 4">
            <a:hlinkClick r:id="rId3" action="ppaction://hlinksldjump" highlightClick="1"/>
          </p:cNvPr>
          <p:cNvSpPr>
            <a:spLocks noChangeArrowheads="1"/>
          </p:cNvSpPr>
          <p:nvPr/>
        </p:nvSpPr>
        <p:spPr bwMode="auto">
          <a:xfrm>
            <a:off x="4419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0486" name="AutoShape 6"/>
          <p:cNvSpPr>
            <a:spLocks noChangeArrowheads="1"/>
          </p:cNvSpPr>
          <p:nvPr/>
        </p:nvSpPr>
        <p:spPr bwMode="auto">
          <a:xfrm>
            <a:off x="811924" y="14478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dirty="0" smtClean="0"/>
              <a:t>Quid pro quo, informed consent, </a:t>
            </a:r>
          </a:p>
          <a:p>
            <a:r>
              <a:rPr lang="en-US" sz="4000" dirty="0" smtClean="0"/>
              <a:t>free consent, and a safe exit.</a:t>
            </a:r>
            <a:endParaRPr lang="en-US" sz="4000" dirty="0"/>
          </a:p>
        </p:txBody>
      </p:sp>
      <p:sp>
        <p:nvSpPr>
          <p:cNvPr id="20488" name="Text Box 8"/>
          <p:cNvSpPr txBox="1">
            <a:spLocks noChangeArrowheads="1"/>
          </p:cNvSpPr>
          <p:nvPr/>
        </p:nvSpPr>
        <p:spPr bwMode="auto">
          <a:xfrm>
            <a:off x="8382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are the elements of a Social Contract?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wipe(down)">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4,1</a:t>
            </a:r>
          </a:p>
        </p:txBody>
      </p:sp>
      <p:sp>
        <p:nvSpPr>
          <p:cNvPr id="23556" name="AutoShape 4">
            <a:hlinkClick r:id="rId3" action="ppaction://hlinksldjump" highlightClick="1"/>
          </p:cNvPr>
          <p:cNvSpPr>
            <a:spLocks noChangeArrowheads="1"/>
          </p:cNvSpPr>
          <p:nvPr/>
        </p:nvSpPr>
        <p:spPr bwMode="auto">
          <a:xfrm>
            <a:off x="46482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3558" name="AutoShape 6"/>
          <p:cNvSpPr>
            <a:spLocks noChangeArrowheads="1"/>
          </p:cNvSpPr>
          <p:nvPr/>
        </p:nvSpPr>
        <p:spPr bwMode="auto">
          <a:xfrm>
            <a:off x="990600" y="11430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smtClean="0"/>
              <a:t>A forced choice between two </a:t>
            </a:r>
          </a:p>
          <a:p>
            <a:r>
              <a:rPr lang="en-US" sz="4000" dirty="0" smtClean="0"/>
              <a:t>equally bad alternatives. </a:t>
            </a:r>
            <a:endParaRPr lang="en-US" sz="4000" dirty="0"/>
          </a:p>
        </p:txBody>
      </p:sp>
      <p:sp>
        <p:nvSpPr>
          <p:cNvPr id="23559" name="Text Box 7"/>
          <p:cNvSpPr txBox="1">
            <a:spLocks noChangeArrowheads="1"/>
          </p:cNvSpPr>
          <p:nvPr/>
        </p:nvSpPr>
        <p:spPr bwMode="auto">
          <a:xfrm>
            <a:off x="990600" y="1524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a Dilemma?</a:t>
            </a:r>
            <a:endParaRPr lang="en-US" dirty="0"/>
          </a:p>
        </p:txBody>
      </p:sp>
      <p:sp>
        <p:nvSpPr>
          <p:cNvPr id="6" name="Action Button: Information 5">
            <a:hlinkClick r:id="rId4" action="ppaction://hlinksldjump" highlightClick="1"/>
          </p:cNvPr>
          <p:cNvSpPr/>
          <p:nvPr/>
        </p:nvSpPr>
        <p:spPr bwMode="auto">
          <a:xfrm>
            <a:off x="2895600" y="6019800"/>
            <a:ext cx="661416"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down)">
                                      <p:cBhvr>
                                        <p:cTn id="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subTitle" idx="4294967295"/>
          </p:nvPr>
        </p:nvSpPr>
        <p:spPr>
          <a:xfrm>
            <a:off x="7467600" y="6019800"/>
            <a:ext cx="1676400" cy="838200"/>
          </a:xfrm>
        </p:spPr>
        <p:txBody>
          <a:bodyPr/>
          <a:lstStyle/>
          <a:p>
            <a:pPr marL="0" indent="0" algn="ctr">
              <a:buFontTx/>
              <a:buNone/>
            </a:pPr>
            <a:r>
              <a:rPr lang="en-US"/>
              <a:t>4,2</a:t>
            </a:r>
          </a:p>
        </p:txBody>
      </p:sp>
      <p:sp>
        <p:nvSpPr>
          <p:cNvPr id="19460" name="AutoShape 4">
            <a:hlinkClick r:id="rId3"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9462" name="AutoShape 6"/>
          <p:cNvSpPr>
            <a:spLocks noChangeArrowheads="1"/>
          </p:cNvSpPr>
          <p:nvPr/>
        </p:nvSpPr>
        <p:spPr bwMode="auto">
          <a:xfrm>
            <a:off x="914400" y="10668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b="1" dirty="0" smtClean="0"/>
              <a:t>In this stage of problem solving, </a:t>
            </a:r>
          </a:p>
          <a:p>
            <a:r>
              <a:rPr lang="en-US" sz="4000" b="1" dirty="0" smtClean="0"/>
              <a:t>we</a:t>
            </a:r>
            <a:r>
              <a:rPr lang="en-US" sz="4000" b="1" dirty="0"/>
              <a:t> </a:t>
            </a:r>
            <a:r>
              <a:rPr lang="en-US" sz="4000" b="1" dirty="0" smtClean="0"/>
              <a:t>set aside criticism until we </a:t>
            </a:r>
          </a:p>
          <a:p>
            <a:r>
              <a:rPr lang="en-US" sz="4000" b="1" dirty="0" smtClean="0"/>
              <a:t>reach our quota.  (This is a part</a:t>
            </a:r>
          </a:p>
          <a:p>
            <a:r>
              <a:rPr lang="en-US" sz="4000" b="1" dirty="0" smtClean="0"/>
              <a:t>of brainstorming.)</a:t>
            </a:r>
            <a:endParaRPr lang="en-US" sz="4000" b="1" dirty="0"/>
          </a:p>
          <a:p>
            <a:r>
              <a:rPr lang="en-US" sz="4000" dirty="0"/>
              <a:t> </a:t>
            </a:r>
          </a:p>
        </p:txBody>
      </p:sp>
      <p:sp>
        <p:nvSpPr>
          <p:cNvPr id="19463" name="Text Box 7"/>
          <p:cNvSpPr txBox="1">
            <a:spLocks noChangeArrowheads="1"/>
          </p:cNvSpPr>
          <p:nvPr/>
        </p:nvSpPr>
        <p:spPr bwMode="auto">
          <a:xfrm>
            <a:off x="1066800" y="3048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solution generation?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down)">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4,3</a:t>
            </a:r>
          </a:p>
        </p:txBody>
      </p:sp>
      <p:sp>
        <p:nvSpPr>
          <p:cNvPr id="18436" name="AutoShape 4">
            <a:hlinkClick r:id="rId3" action="ppaction://hlinksldjump" highlightClick="1"/>
          </p:cNvPr>
          <p:cNvSpPr>
            <a:spLocks noChangeArrowheads="1"/>
          </p:cNvSpPr>
          <p:nvPr/>
        </p:nvSpPr>
        <p:spPr bwMode="auto">
          <a:xfrm>
            <a:off x="4343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8438" name="AutoShape 6"/>
          <p:cNvSpPr>
            <a:spLocks noChangeArrowheads="1"/>
          </p:cNvSpPr>
          <p:nvPr/>
        </p:nvSpPr>
        <p:spPr bwMode="auto">
          <a:xfrm>
            <a:off x="990600" y="1066800"/>
            <a:ext cx="7162800" cy="4419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3600" b="1" dirty="0" smtClean="0"/>
              <a:t>This test balances two kinds</a:t>
            </a:r>
          </a:p>
          <a:p>
            <a:r>
              <a:rPr lang="en-US" sz="3600" b="1" dirty="0" smtClean="0"/>
              <a:t>of projection, an empathic pro-</a:t>
            </a:r>
          </a:p>
          <a:p>
            <a:r>
              <a:rPr lang="en-US" sz="3600" b="1" dirty="0" err="1" smtClean="0"/>
              <a:t>jection</a:t>
            </a:r>
            <a:r>
              <a:rPr lang="en-US" sz="3600" b="1" dirty="0" smtClean="0"/>
              <a:t> where we lose ourselves</a:t>
            </a:r>
          </a:p>
          <a:p>
            <a:r>
              <a:rPr lang="en-US" sz="3600" b="1" dirty="0" smtClean="0"/>
              <a:t>in the perspective of the other</a:t>
            </a:r>
          </a:p>
          <a:p>
            <a:r>
              <a:rPr lang="en-US" sz="3600" b="1" dirty="0" smtClean="0"/>
              <a:t>and an advisory test where we</a:t>
            </a:r>
          </a:p>
          <a:p>
            <a:r>
              <a:rPr lang="en-US" sz="3600" b="1" dirty="0" smtClean="0"/>
              <a:t>occupy the other’s standpoint</a:t>
            </a:r>
          </a:p>
          <a:p>
            <a:r>
              <a:rPr lang="en-US" sz="3600" b="1" dirty="0" smtClean="0"/>
              <a:t>but maintain awareness of our</a:t>
            </a:r>
          </a:p>
          <a:p>
            <a:r>
              <a:rPr lang="en-US" sz="3600" b="1" dirty="0" smtClean="0"/>
              <a:t>own values and principles.</a:t>
            </a:r>
            <a:endParaRPr lang="en-US" sz="3600" b="1" dirty="0"/>
          </a:p>
        </p:txBody>
      </p:sp>
      <p:sp>
        <p:nvSpPr>
          <p:cNvPr id="18439" name="Text Box 7"/>
          <p:cNvSpPr txBox="1">
            <a:spLocks noChangeArrowheads="1"/>
          </p:cNvSpPr>
          <p:nvPr/>
        </p:nvSpPr>
        <p:spPr bwMode="auto">
          <a:xfrm>
            <a:off x="10668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the Reversibility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subTitle" idx="4294967295"/>
          </p:nvPr>
        </p:nvSpPr>
        <p:spPr>
          <a:xfrm>
            <a:off x="6934200" y="5867400"/>
            <a:ext cx="2209800" cy="990600"/>
          </a:xfrm>
        </p:spPr>
        <p:txBody>
          <a:bodyPr/>
          <a:lstStyle/>
          <a:p>
            <a:pPr marL="0" indent="0" algn="ctr">
              <a:buFontTx/>
              <a:buNone/>
            </a:pPr>
            <a:r>
              <a:rPr lang="en-US"/>
              <a:t>4,4</a:t>
            </a:r>
          </a:p>
        </p:txBody>
      </p:sp>
      <p:sp>
        <p:nvSpPr>
          <p:cNvPr id="24580" name="AutoShape 4">
            <a:hlinkClick r:id="rId3" action="ppaction://hlinksldjump" highlightClick="1"/>
          </p:cNvPr>
          <p:cNvSpPr>
            <a:spLocks noChangeArrowheads="1"/>
          </p:cNvSpPr>
          <p:nvPr/>
        </p:nvSpPr>
        <p:spPr bwMode="auto">
          <a:xfrm>
            <a:off x="45720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4582" name="AutoShape 6"/>
          <p:cNvSpPr>
            <a:spLocks noChangeArrowheads="1"/>
          </p:cNvSpPr>
          <p:nvPr/>
        </p:nvSpPr>
        <p:spPr bwMode="auto">
          <a:xfrm>
            <a:off x="914400" y="12192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dirty="0" smtClean="0"/>
              <a:t>These enable and constrain the </a:t>
            </a:r>
          </a:p>
          <a:p>
            <a:r>
              <a:rPr lang="en-US" sz="4000" dirty="0" smtClean="0"/>
              <a:t>activities of a business organization</a:t>
            </a:r>
          </a:p>
          <a:p>
            <a:r>
              <a:rPr lang="en-US" sz="4000" dirty="0" smtClean="0"/>
              <a:t>or firm</a:t>
            </a:r>
            <a:endParaRPr lang="en-US" sz="4000" dirty="0"/>
          </a:p>
        </p:txBody>
      </p:sp>
      <p:sp>
        <p:nvSpPr>
          <p:cNvPr id="24583" name="Text Box 7"/>
          <p:cNvSpPr txBox="1">
            <a:spLocks noChangeArrowheads="1"/>
          </p:cNvSpPr>
          <p:nvPr/>
        </p:nvSpPr>
        <p:spPr bwMode="auto">
          <a:xfrm>
            <a:off x="10668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are Environments of the Organization?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wipe(down)">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subTitle" idx="4294967295"/>
          </p:nvPr>
        </p:nvSpPr>
        <p:spPr>
          <a:xfrm>
            <a:off x="7391400" y="6096000"/>
            <a:ext cx="1752600" cy="762000"/>
          </a:xfrm>
        </p:spPr>
        <p:txBody>
          <a:bodyPr/>
          <a:lstStyle/>
          <a:p>
            <a:pPr marL="0" indent="0" algn="ctr">
              <a:buFontTx/>
              <a:buNone/>
            </a:pPr>
            <a:r>
              <a:rPr lang="en-US"/>
              <a:t>5,1</a:t>
            </a:r>
          </a:p>
        </p:txBody>
      </p:sp>
      <p:sp>
        <p:nvSpPr>
          <p:cNvPr id="25604" name="AutoShape 4">
            <a:hlinkClick r:id="rId3"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5606" name="AutoShape 6"/>
          <p:cNvSpPr>
            <a:spLocks noChangeArrowheads="1"/>
          </p:cNvSpPr>
          <p:nvPr/>
        </p:nvSpPr>
        <p:spPr bwMode="auto">
          <a:xfrm>
            <a:off x="1066800" y="11430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Those of you who rejected the </a:t>
            </a:r>
          </a:p>
          <a:p>
            <a:r>
              <a:rPr lang="en-US" sz="4000" b="1" dirty="0" smtClean="0"/>
              <a:t>dilemma frame given with the</a:t>
            </a:r>
          </a:p>
          <a:p>
            <a:r>
              <a:rPr lang="en-US" sz="4000" b="1" dirty="0" smtClean="0"/>
              <a:t>Mountain Terrorist Exercise</a:t>
            </a:r>
          </a:p>
          <a:p>
            <a:r>
              <a:rPr lang="en-US" sz="4000" b="1" dirty="0" smtClean="0"/>
              <a:t>fit into this category.</a:t>
            </a:r>
          </a:p>
        </p:txBody>
      </p:sp>
      <p:sp>
        <p:nvSpPr>
          <p:cNvPr id="25607" name="Text Box 7"/>
          <p:cNvSpPr txBox="1">
            <a:spLocks noChangeArrowheads="1"/>
          </p:cNvSpPr>
          <p:nvPr/>
        </p:nvSpPr>
        <p:spPr bwMode="auto">
          <a:xfrm>
            <a:off x="990600" y="2286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“Funny Business”?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down)">
                                      <p:cBhvr>
                                        <p:cTn id="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33CCFF"/>
            </a:gs>
            <a:gs pos="100000">
              <a:srgbClr val="175E76"/>
            </a:gs>
          </a:gsLst>
          <a:path path="shape">
            <a:fillToRect l="50000" t="50000" r="50000" b="50000"/>
          </a:path>
        </a:gradFill>
        <a:effectLst/>
      </p:bgPr>
    </p:bg>
    <p:spTree>
      <p:nvGrpSpPr>
        <p:cNvPr id="1" name=""/>
        <p:cNvGrpSpPr/>
        <p:nvPr/>
      </p:nvGrpSpPr>
      <p:grpSpPr>
        <a:xfrm>
          <a:off x="0" y="0"/>
          <a:ext cx="0" cy="0"/>
          <a:chOff x="0" y="0"/>
          <a:chExt cx="0" cy="0"/>
        </a:xfrm>
      </p:grpSpPr>
      <p:sp>
        <p:nvSpPr>
          <p:cNvPr id="2052" name="AutoShape 4">
            <a:hlinkClick r:id="rId4" action="ppaction://hlinksldjump" highlightClick="1"/>
          </p:cNvPr>
          <p:cNvSpPr>
            <a:spLocks noChangeArrowheads="1"/>
          </p:cNvSpPr>
          <p:nvPr/>
        </p:nvSpPr>
        <p:spPr bwMode="auto">
          <a:xfrm>
            <a:off x="2590800" y="1143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5" action="ppaction://hlinksldjump"/>
              </a:rPr>
              <a:t>100</a:t>
            </a:r>
            <a:endParaRPr lang="en-US" b="1" dirty="0"/>
          </a:p>
        </p:txBody>
      </p:sp>
      <p:sp>
        <p:nvSpPr>
          <p:cNvPr id="2053" name="AutoShape 5">
            <a:hlinkClick r:id="rId6" action="ppaction://hlinksldjump" highlightClick="1"/>
          </p:cNvPr>
          <p:cNvSpPr>
            <a:spLocks noChangeArrowheads="1"/>
          </p:cNvSpPr>
          <p:nvPr/>
        </p:nvSpPr>
        <p:spPr bwMode="auto">
          <a:xfrm>
            <a:off x="4953000" y="11430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6" action="ppaction://hlinksldjump"/>
              </a:rPr>
              <a:t>100</a:t>
            </a:r>
            <a:endParaRPr lang="en-US" b="1" dirty="0">
              <a:hlinkClick r:id="rId6" action="ppaction://hlinksldjump"/>
            </a:endParaRPr>
          </a:p>
        </p:txBody>
      </p:sp>
      <p:sp>
        <p:nvSpPr>
          <p:cNvPr id="2056" name="AutoShape 8">
            <a:hlinkClick r:id="rId4" action="ppaction://hlinksldjump" highlightClick="1"/>
          </p:cNvPr>
          <p:cNvSpPr>
            <a:spLocks noChangeArrowheads="1"/>
          </p:cNvSpPr>
          <p:nvPr/>
        </p:nvSpPr>
        <p:spPr bwMode="auto">
          <a:xfrm>
            <a:off x="2590800" y="2286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4" action="ppaction://hlinksldjump"/>
              </a:rPr>
              <a:t>200</a:t>
            </a:r>
            <a:endParaRPr lang="en-US" b="1"/>
          </a:p>
        </p:txBody>
      </p:sp>
      <p:sp>
        <p:nvSpPr>
          <p:cNvPr id="2058" name="AutoShape 10">
            <a:hlinkClick r:id="rId7" action="ppaction://hlinksldjump" highlightClick="1"/>
          </p:cNvPr>
          <p:cNvSpPr>
            <a:spLocks noChangeArrowheads="1"/>
          </p:cNvSpPr>
          <p:nvPr/>
        </p:nvSpPr>
        <p:spPr bwMode="auto">
          <a:xfrm>
            <a:off x="7162800" y="2209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7" action="ppaction://hlinksldjump"/>
              </a:rPr>
              <a:t>200</a:t>
            </a:r>
            <a:endParaRPr lang="en-US" b="1"/>
          </a:p>
        </p:txBody>
      </p:sp>
      <p:sp>
        <p:nvSpPr>
          <p:cNvPr id="2060" name="AutoShape 12">
            <a:hlinkClick r:id="rId8" action="ppaction://hlinksldjump" highlightClick="1"/>
          </p:cNvPr>
          <p:cNvSpPr>
            <a:spLocks noChangeArrowheads="1"/>
          </p:cNvSpPr>
          <p:nvPr/>
        </p:nvSpPr>
        <p:spPr bwMode="auto">
          <a:xfrm>
            <a:off x="381000" y="4495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8" action="ppaction://hlinksldjump"/>
              </a:rPr>
              <a:t>400</a:t>
            </a:r>
            <a:endParaRPr lang="en-US" b="1"/>
          </a:p>
        </p:txBody>
      </p:sp>
      <p:sp>
        <p:nvSpPr>
          <p:cNvPr id="2062" name="AutoShape 14">
            <a:hlinkClick r:id="rId9" action="ppaction://hlinksldjump" highlightClick="1"/>
          </p:cNvPr>
          <p:cNvSpPr>
            <a:spLocks noChangeArrowheads="1"/>
          </p:cNvSpPr>
          <p:nvPr/>
        </p:nvSpPr>
        <p:spPr bwMode="auto">
          <a:xfrm>
            <a:off x="2590800" y="4495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9" action="ppaction://hlinksldjump"/>
              </a:rPr>
              <a:t>400</a:t>
            </a:r>
            <a:endParaRPr lang="en-US" b="1"/>
          </a:p>
        </p:txBody>
      </p:sp>
      <p:sp>
        <p:nvSpPr>
          <p:cNvPr id="2064" name="AutoShape 16">
            <a:hlinkClick r:id="rId10" action="ppaction://hlinksldjump" highlightClick="1"/>
          </p:cNvPr>
          <p:cNvSpPr>
            <a:spLocks noChangeArrowheads="1"/>
          </p:cNvSpPr>
          <p:nvPr/>
        </p:nvSpPr>
        <p:spPr bwMode="auto">
          <a:xfrm>
            <a:off x="7162800" y="3352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0" action="ppaction://hlinksldjump"/>
              </a:rPr>
              <a:t>300</a:t>
            </a:r>
            <a:endParaRPr lang="en-US" b="1"/>
          </a:p>
        </p:txBody>
      </p:sp>
      <p:sp>
        <p:nvSpPr>
          <p:cNvPr id="2066" name="AutoShape 18">
            <a:hlinkClick r:id="rId11" action="ppaction://hlinksldjump" highlightClick="1"/>
          </p:cNvPr>
          <p:cNvSpPr>
            <a:spLocks noChangeArrowheads="1"/>
          </p:cNvSpPr>
          <p:nvPr/>
        </p:nvSpPr>
        <p:spPr bwMode="auto">
          <a:xfrm>
            <a:off x="7162800" y="4495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1" action="ppaction://hlinksldjump"/>
              </a:rPr>
              <a:t>400</a:t>
            </a:r>
            <a:endParaRPr lang="en-US" b="1"/>
          </a:p>
        </p:txBody>
      </p:sp>
      <p:sp>
        <p:nvSpPr>
          <p:cNvPr id="2071" name="Text Box 23"/>
          <p:cNvSpPr txBox="1">
            <a:spLocks noChangeArrowheads="1"/>
          </p:cNvSpPr>
          <p:nvPr/>
        </p:nvSpPr>
        <p:spPr bwMode="auto">
          <a:xfrm>
            <a:off x="228600" y="381000"/>
            <a:ext cx="16002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Mountain Terrorist</a:t>
            </a:r>
            <a:endParaRPr lang="en-US" sz="1800" dirty="0"/>
          </a:p>
        </p:txBody>
      </p:sp>
      <p:sp>
        <p:nvSpPr>
          <p:cNvPr id="2072" name="Text Box 24"/>
          <p:cNvSpPr txBox="1">
            <a:spLocks noChangeArrowheads="1"/>
          </p:cNvSpPr>
          <p:nvPr/>
        </p:nvSpPr>
        <p:spPr bwMode="auto">
          <a:xfrm>
            <a:off x="2362200" y="381000"/>
            <a:ext cx="17526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Problem Solving</a:t>
            </a:r>
            <a:endParaRPr lang="en-US" b="1" dirty="0"/>
          </a:p>
        </p:txBody>
      </p:sp>
      <p:sp>
        <p:nvSpPr>
          <p:cNvPr id="2073" name="Text Box 25"/>
          <p:cNvSpPr txBox="1">
            <a:spLocks noChangeArrowheads="1"/>
          </p:cNvSpPr>
          <p:nvPr/>
        </p:nvSpPr>
        <p:spPr bwMode="auto">
          <a:xfrm>
            <a:off x="4876800" y="381000"/>
            <a:ext cx="1600200" cy="400110"/>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Ethics Tests</a:t>
            </a:r>
            <a:endParaRPr lang="en-US" sz="2000" b="1" dirty="0"/>
          </a:p>
        </p:txBody>
      </p:sp>
      <p:sp>
        <p:nvSpPr>
          <p:cNvPr id="2074" name="Text Box 26"/>
          <p:cNvSpPr txBox="1">
            <a:spLocks noChangeArrowheads="1"/>
          </p:cNvSpPr>
          <p:nvPr/>
        </p:nvSpPr>
        <p:spPr bwMode="auto">
          <a:xfrm>
            <a:off x="7010400" y="381000"/>
            <a:ext cx="17526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Contracts and Consent</a:t>
            </a:r>
            <a:endParaRPr lang="en-US" sz="2000" b="1" dirty="0"/>
          </a:p>
        </p:txBody>
      </p:sp>
      <p:sp>
        <p:nvSpPr>
          <p:cNvPr id="2075" name="AutoShape 27">
            <a:hlinkClick r:id="rId12" action="ppaction://hlinksldjump" highlightClick="1"/>
          </p:cNvPr>
          <p:cNvSpPr>
            <a:spLocks noChangeArrowheads="1"/>
          </p:cNvSpPr>
          <p:nvPr/>
        </p:nvSpPr>
        <p:spPr bwMode="auto">
          <a:xfrm>
            <a:off x="381000" y="1143000"/>
            <a:ext cx="1371600" cy="914400"/>
          </a:xfrm>
          <a:prstGeom prst="actionButtonBlank">
            <a:avLst/>
          </a:prstGeom>
          <a:solidFill>
            <a:srgbClr val="FF9900"/>
          </a:solidFill>
          <a:ln w="9525">
            <a:solidFill>
              <a:schemeClr val="tx1"/>
            </a:solidFill>
            <a:miter lim="800000"/>
            <a:headEnd/>
            <a:tailEnd/>
          </a:ln>
          <a:effectLst/>
        </p:spPr>
        <p:txBody>
          <a:bodyPr wrap="none" anchor="ctr"/>
          <a:lstStyle/>
          <a:p>
            <a:endParaRPr lang="en-US" b="1">
              <a:effectLst>
                <a:outerShdw blurRad="38100" dist="38100" dir="2700000" algn="tl">
                  <a:srgbClr val="FFFFFF"/>
                </a:outerShdw>
              </a:effectLst>
            </a:endParaRPr>
          </a:p>
        </p:txBody>
      </p:sp>
      <p:sp>
        <p:nvSpPr>
          <p:cNvPr id="2076" name="AutoShape 28">
            <a:hlinkClick r:id="rId13" action="ppaction://hlinksldjump" highlightClick="1"/>
          </p:cNvPr>
          <p:cNvSpPr>
            <a:spLocks noChangeArrowheads="1"/>
          </p:cNvSpPr>
          <p:nvPr/>
        </p:nvSpPr>
        <p:spPr bwMode="auto">
          <a:xfrm>
            <a:off x="381000" y="3352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13" action="ppaction://hlinksldjump"/>
              </a:rPr>
              <a:t>300</a:t>
            </a:r>
            <a:endParaRPr lang="en-US" b="1" dirty="0">
              <a:effectLst>
                <a:outerShdw blurRad="38100" dist="38100" dir="2700000" algn="tl">
                  <a:srgbClr val="FFFFFF"/>
                </a:outerShdw>
              </a:effectLst>
            </a:endParaRPr>
          </a:p>
        </p:txBody>
      </p:sp>
      <p:sp>
        <p:nvSpPr>
          <p:cNvPr id="2078" name="AutoShape 30">
            <a:hlinkClick r:id="rId14" action="ppaction://hlinksldjump" highlightClick="1"/>
          </p:cNvPr>
          <p:cNvSpPr>
            <a:spLocks noChangeArrowheads="1"/>
          </p:cNvSpPr>
          <p:nvPr/>
        </p:nvSpPr>
        <p:spPr bwMode="auto">
          <a:xfrm>
            <a:off x="2590800" y="3429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4" action="ppaction://hlinksldjump"/>
              </a:rPr>
              <a:t>300</a:t>
            </a:r>
            <a:endParaRPr lang="en-US" sz="3200" b="1">
              <a:effectLst>
                <a:outerShdw blurRad="38100" dist="38100" dir="2700000" algn="tl">
                  <a:srgbClr val="FFFFFF"/>
                </a:outerShdw>
              </a:effectLst>
            </a:endParaRPr>
          </a:p>
        </p:txBody>
      </p:sp>
      <p:sp>
        <p:nvSpPr>
          <p:cNvPr id="2079" name="AutoShape 31">
            <a:hlinkClick r:id="rId15" action="ppaction://hlinksldjump" highlightClick="1"/>
          </p:cNvPr>
          <p:cNvSpPr>
            <a:spLocks noChangeArrowheads="1"/>
          </p:cNvSpPr>
          <p:nvPr/>
        </p:nvSpPr>
        <p:spPr bwMode="auto">
          <a:xfrm>
            <a:off x="4953000" y="3352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15" action="ppaction://hlinksldjump"/>
              </a:rPr>
              <a:t>300</a:t>
            </a:r>
            <a:endParaRPr lang="en-US" b="1" dirty="0"/>
          </a:p>
        </p:txBody>
      </p:sp>
      <p:sp>
        <p:nvSpPr>
          <p:cNvPr id="2080" name="AutoShape 32">
            <a:hlinkClick r:id="rId16" action="ppaction://hlinksldjump" highlightClick="1"/>
          </p:cNvPr>
          <p:cNvSpPr>
            <a:spLocks noChangeArrowheads="1"/>
          </p:cNvSpPr>
          <p:nvPr/>
        </p:nvSpPr>
        <p:spPr bwMode="auto">
          <a:xfrm>
            <a:off x="4953000" y="2209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6" action="ppaction://hlinksldjump"/>
              </a:rPr>
              <a:t>200</a:t>
            </a:r>
            <a:endParaRPr lang="en-US" sz="3200" b="1">
              <a:effectLst>
                <a:outerShdw blurRad="38100" dist="38100" dir="2700000" algn="tl">
                  <a:srgbClr val="FFFFFF"/>
                </a:outerShdw>
              </a:effectLst>
            </a:endParaRPr>
          </a:p>
        </p:txBody>
      </p:sp>
      <p:sp>
        <p:nvSpPr>
          <p:cNvPr id="2081" name="AutoShape 33">
            <a:hlinkClick r:id="rId17" action="ppaction://hlinksldjump" highlightClick="1"/>
          </p:cNvPr>
          <p:cNvSpPr>
            <a:spLocks noChangeArrowheads="1"/>
          </p:cNvSpPr>
          <p:nvPr/>
        </p:nvSpPr>
        <p:spPr bwMode="auto">
          <a:xfrm>
            <a:off x="4953000" y="4495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7" action="ppaction://hlinksldjump"/>
              </a:rPr>
              <a:t>400</a:t>
            </a:r>
          </a:p>
        </p:txBody>
      </p:sp>
      <p:sp>
        <p:nvSpPr>
          <p:cNvPr id="2083" name="AutoShape 35">
            <a:hlinkClick r:id="rId4" action="ppaction://hlinksldjump" highlightClick="1"/>
          </p:cNvPr>
          <p:cNvSpPr>
            <a:spLocks noChangeArrowheads="1"/>
          </p:cNvSpPr>
          <p:nvPr/>
        </p:nvSpPr>
        <p:spPr bwMode="auto">
          <a:xfrm>
            <a:off x="381000" y="22860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18" action="ppaction://hlinksldjump"/>
              </a:rPr>
              <a:t>200</a:t>
            </a:r>
            <a:endParaRPr lang="en-US" b="1" dirty="0"/>
          </a:p>
        </p:txBody>
      </p:sp>
      <p:sp>
        <p:nvSpPr>
          <p:cNvPr id="2084" name="AutoShape 36">
            <a:hlinkClick r:id="rId19" action="ppaction://hlinksldjump" highlightClick="1">
              <a:snd r:embed="rId20" name="WHOOSH.WAV"/>
            </a:hlinkClick>
          </p:cNvPr>
          <p:cNvSpPr>
            <a:spLocks noChangeArrowheads="1"/>
          </p:cNvSpPr>
          <p:nvPr/>
        </p:nvSpPr>
        <p:spPr bwMode="auto">
          <a:xfrm>
            <a:off x="7162800" y="1066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19" action="ppaction://hlinksldjump"/>
              </a:rPr>
              <a:t>100</a:t>
            </a:r>
          </a:p>
        </p:txBody>
      </p:sp>
      <p:sp>
        <p:nvSpPr>
          <p:cNvPr id="2085" name="AutoShape 37">
            <a:hlinkClick r:id="rId21" action="ppaction://hlinksldjump" highlightClick="1"/>
          </p:cNvPr>
          <p:cNvSpPr>
            <a:spLocks noChangeArrowheads="1"/>
          </p:cNvSpPr>
          <p:nvPr/>
        </p:nvSpPr>
        <p:spPr bwMode="auto">
          <a:xfrm>
            <a:off x="381000" y="5638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1" action="ppaction://hlinksldjump"/>
              </a:rPr>
              <a:t>500</a:t>
            </a:r>
            <a:endParaRPr lang="en-US" sz="3200" b="1">
              <a:solidFill>
                <a:schemeClr val="bg1"/>
              </a:solidFill>
            </a:endParaRPr>
          </a:p>
        </p:txBody>
      </p:sp>
      <p:sp>
        <p:nvSpPr>
          <p:cNvPr id="2086" name="AutoShape 38">
            <a:hlinkClick r:id="rId22" action="ppaction://hlinksldjump" highlightClick="1"/>
          </p:cNvPr>
          <p:cNvSpPr>
            <a:spLocks noChangeArrowheads="1"/>
          </p:cNvSpPr>
          <p:nvPr/>
        </p:nvSpPr>
        <p:spPr bwMode="auto">
          <a:xfrm>
            <a:off x="2590800" y="5638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2" action="ppaction://hlinksldjump"/>
              </a:rPr>
              <a:t>500</a:t>
            </a:r>
            <a:endParaRPr lang="en-US" sz="3200" b="1">
              <a:solidFill>
                <a:srgbClr val="99CC00"/>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087" name="AutoShape 39">
            <a:hlinkClick r:id="rId23" action="ppaction://hlinksldjump" highlightClick="1"/>
          </p:cNvPr>
          <p:cNvSpPr>
            <a:spLocks noChangeArrowheads="1"/>
          </p:cNvSpPr>
          <p:nvPr/>
        </p:nvSpPr>
        <p:spPr bwMode="auto">
          <a:xfrm>
            <a:off x="4953000" y="5638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3" action="ppaction://hlinksldjump"/>
              </a:rPr>
              <a:t>500</a:t>
            </a:r>
            <a:endParaRPr lang="en-US" b="1">
              <a:effectLst>
                <a:outerShdw blurRad="38100" dist="38100" dir="2700000" algn="tl">
                  <a:srgbClr val="FFFFFF"/>
                </a:outerShdw>
              </a:effectLst>
            </a:endParaRPr>
          </a:p>
        </p:txBody>
      </p:sp>
      <p:sp>
        <p:nvSpPr>
          <p:cNvPr id="2088" name="AutoShape 40">
            <a:hlinkClick r:id="rId24" action="ppaction://hlinksldjump" highlightClick="1"/>
          </p:cNvPr>
          <p:cNvSpPr>
            <a:spLocks noChangeArrowheads="1"/>
          </p:cNvSpPr>
          <p:nvPr/>
        </p:nvSpPr>
        <p:spPr bwMode="auto">
          <a:xfrm>
            <a:off x="7162800" y="5638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4" action="ppaction://hlinksldjump"/>
              </a:rPr>
              <a:t>500</a:t>
            </a:r>
            <a:endParaRPr lang="en-US" b="1"/>
          </a:p>
        </p:txBody>
      </p:sp>
      <p:graphicFrame>
        <p:nvGraphicFramePr>
          <p:cNvPr id="2089" name="Rectangle 41"/>
          <p:cNvGraphicFramePr>
            <a:graphicFrameLocks/>
          </p:cNvGraphicFramePr>
          <p:nvPr/>
        </p:nvGraphicFramePr>
        <p:xfrm>
          <a:off x="1524000" y="1397000"/>
          <a:ext cx="6096000" cy="4064000"/>
        </p:xfrm>
        <a:graphic>
          <a:graphicData uri="http://schemas.openxmlformats.org/presentationml/2006/ole">
            <p:oleObj spid="_x0000_s2131" name="Clip" r:id="rId25" imgW="0" imgH="0" progId="">
              <p:embed/>
            </p:oleObj>
          </a:graphicData>
        </a:graphic>
      </p:graphicFrame>
      <p:graphicFrame>
        <p:nvGraphicFramePr>
          <p:cNvPr id="2092" name="Rectangle 44"/>
          <p:cNvGraphicFramePr>
            <a:graphicFrameLocks/>
          </p:cNvGraphicFramePr>
          <p:nvPr/>
        </p:nvGraphicFramePr>
        <p:xfrm>
          <a:off x="2057400" y="1447800"/>
          <a:ext cx="6096000" cy="4064000"/>
        </p:xfrm>
        <a:graphic>
          <a:graphicData uri="http://schemas.openxmlformats.org/presentationml/2006/ole">
            <p:oleObj spid="_x0000_s2132" name="Clip" r:id="rId26" imgW="0" imgH="0" progId="">
              <p:embed/>
            </p:oleObj>
          </a:graphicData>
        </a:graphic>
      </p:graphicFrame>
      <p:sp>
        <p:nvSpPr>
          <p:cNvPr id="2094" name="Text Box 46"/>
          <p:cNvSpPr txBox="1">
            <a:spLocks noChangeArrowheads="1"/>
          </p:cNvSpPr>
          <p:nvPr/>
        </p:nvSpPr>
        <p:spPr bwMode="auto">
          <a:xfrm>
            <a:off x="609600" y="1371600"/>
            <a:ext cx="838200" cy="579438"/>
          </a:xfrm>
          <a:prstGeom prst="rect">
            <a:avLst/>
          </a:prstGeom>
          <a:noFill/>
          <a:ln w="9525">
            <a:noFill/>
            <a:miter lim="800000"/>
            <a:headEnd/>
            <a:tailEnd/>
          </a:ln>
          <a:effectLst/>
        </p:spPr>
        <p:txBody>
          <a:bodyPr>
            <a:spAutoFit/>
          </a:bodyPr>
          <a:lstStyle/>
          <a:p>
            <a:pPr algn="l">
              <a:spcBef>
                <a:spcPct val="50000"/>
              </a:spcBef>
            </a:pPr>
            <a:r>
              <a:rPr lang="en-US" sz="3200" b="1" dirty="0">
                <a:solidFill>
                  <a:schemeClr val="bg1"/>
                </a:solidFill>
                <a:hlinkClick r:id="" action="ppaction://customshow?id=0&amp;return=true"/>
              </a:rPr>
              <a:t>100</a:t>
            </a: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71"/>
                                        </p:tgtEl>
                                        <p:attrNameLst>
                                          <p:attrName>style.visibility</p:attrName>
                                        </p:attrNameLst>
                                      </p:cBhvr>
                                      <p:to>
                                        <p:strVal val="visible"/>
                                      </p:to>
                                    </p:set>
                                    <p:anim calcmode="lin" valueType="num">
                                      <p:cBhvr additive="base">
                                        <p:cTn id="7" dur="500" fill="hold"/>
                                        <p:tgtEl>
                                          <p:spTgt spid="2071"/>
                                        </p:tgtEl>
                                        <p:attrNameLst>
                                          <p:attrName>ppt_x</p:attrName>
                                        </p:attrNameLst>
                                      </p:cBhvr>
                                      <p:tavLst>
                                        <p:tav tm="0">
                                          <p:val>
                                            <p:strVal val="#ppt_x"/>
                                          </p:val>
                                        </p:tav>
                                        <p:tav tm="100000">
                                          <p:val>
                                            <p:strVal val="#ppt_x"/>
                                          </p:val>
                                        </p:tav>
                                      </p:tavLst>
                                    </p:anim>
                                    <p:anim calcmode="lin" valueType="num">
                                      <p:cBhvr additive="base">
                                        <p:cTn id="8" dur="500" fill="hold"/>
                                        <p:tgtEl>
                                          <p:spTgt spid="207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072"/>
                                        </p:tgtEl>
                                        <p:attrNameLst>
                                          <p:attrName>style.visibility</p:attrName>
                                        </p:attrNameLst>
                                      </p:cBhvr>
                                      <p:to>
                                        <p:strVal val="visible"/>
                                      </p:to>
                                    </p:set>
                                    <p:anim calcmode="lin" valueType="num">
                                      <p:cBhvr additive="base">
                                        <p:cTn id="12" dur="500" fill="hold"/>
                                        <p:tgtEl>
                                          <p:spTgt spid="2072"/>
                                        </p:tgtEl>
                                        <p:attrNameLst>
                                          <p:attrName>ppt_x</p:attrName>
                                        </p:attrNameLst>
                                      </p:cBhvr>
                                      <p:tavLst>
                                        <p:tav tm="0">
                                          <p:val>
                                            <p:strVal val="#ppt_x"/>
                                          </p:val>
                                        </p:tav>
                                        <p:tav tm="100000">
                                          <p:val>
                                            <p:strVal val="#ppt_x"/>
                                          </p:val>
                                        </p:tav>
                                      </p:tavLst>
                                    </p:anim>
                                    <p:anim calcmode="lin" valueType="num">
                                      <p:cBhvr additive="base">
                                        <p:cTn id="13" dur="500" fill="hold"/>
                                        <p:tgtEl>
                                          <p:spTgt spid="207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2073"/>
                                        </p:tgtEl>
                                        <p:attrNameLst>
                                          <p:attrName>style.visibility</p:attrName>
                                        </p:attrNameLst>
                                      </p:cBhvr>
                                      <p:to>
                                        <p:strVal val="visible"/>
                                      </p:to>
                                    </p:set>
                                    <p:anim calcmode="lin" valueType="num">
                                      <p:cBhvr additive="base">
                                        <p:cTn id="17" dur="500" fill="hold"/>
                                        <p:tgtEl>
                                          <p:spTgt spid="2073"/>
                                        </p:tgtEl>
                                        <p:attrNameLst>
                                          <p:attrName>ppt_x</p:attrName>
                                        </p:attrNameLst>
                                      </p:cBhvr>
                                      <p:tavLst>
                                        <p:tav tm="0">
                                          <p:val>
                                            <p:strVal val="#ppt_x"/>
                                          </p:val>
                                        </p:tav>
                                        <p:tav tm="100000">
                                          <p:val>
                                            <p:strVal val="#ppt_x"/>
                                          </p:val>
                                        </p:tav>
                                      </p:tavLst>
                                    </p:anim>
                                    <p:anim calcmode="lin" valueType="num">
                                      <p:cBhvr additive="base">
                                        <p:cTn id="18" dur="500" fill="hold"/>
                                        <p:tgtEl>
                                          <p:spTgt spid="207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074"/>
                                        </p:tgtEl>
                                        <p:attrNameLst>
                                          <p:attrName>style.visibility</p:attrName>
                                        </p:attrNameLst>
                                      </p:cBhvr>
                                      <p:to>
                                        <p:strVal val="visible"/>
                                      </p:to>
                                    </p:set>
                                    <p:anim calcmode="lin" valueType="num">
                                      <p:cBhvr additive="base">
                                        <p:cTn id="22" dur="500" fill="hold"/>
                                        <p:tgtEl>
                                          <p:spTgt spid="2074"/>
                                        </p:tgtEl>
                                        <p:attrNameLst>
                                          <p:attrName>ppt_x</p:attrName>
                                        </p:attrNameLst>
                                      </p:cBhvr>
                                      <p:tavLst>
                                        <p:tav tm="0">
                                          <p:val>
                                            <p:strVal val="#ppt_x"/>
                                          </p:val>
                                        </p:tav>
                                        <p:tav tm="100000">
                                          <p:val>
                                            <p:strVal val="#ppt_x"/>
                                          </p:val>
                                        </p:tav>
                                      </p:tavLst>
                                    </p:anim>
                                    <p:anim calcmode="lin" valueType="num">
                                      <p:cBhvr additive="base">
                                        <p:cTn id="23" dur="500" fill="hold"/>
                                        <p:tgtEl>
                                          <p:spTgt spid="20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1" grpId="0" animBg="1" autoUpdateAnimBg="0"/>
      <p:bldP spid="2072" grpId="0" animBg="1" autoUpdateAnimBg="0"/>
      <p:bldP spid="2073" grpId="0" animBg="1" autoUpdateAnimBg="0"/>
      <p:bldP spid="207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subTitle" idx="4294967295"/>
          </p:nvPr>
        </p:nvSpPr>
        <p:spPr>
          <a:xfrm>
            <a:off x="7467600" y="5791200"/>
            <a:ext cx="1676400" cy="1066800"/>
          </a:xfrm>
        </p:spPr>
        <p:txBody>
          <a:bodyPr/>
          <a:lstStyle/>
          <a:p>
            <a:pPr marL="0" indent="0" algn="ctr">
              <a:buFontTx/>
              <a:buNone/>
            </a:pPr>
            <a:r>
              <a:rPr lang="en-US"/>
              <a:t>5,2</a:t>
            </a:r>
          </a:p>
        </p:txBody>
      </p:sp>
      <p:sp>
        <p:nvSpPr>
          <p:cNvPr id="26628" name="AutoShape 4">
            <a:hlinkClick r:id="rId3" action="ppaction://hlinksldjump" highlightClick="1"/>
          </p:cNvPr>
          <p:cNvSpPr>
            <a:spLocks noChangeArrowheads="1"/>
          </p:cNvSpPr>
          <p:nvPr/>
        </p:nvSpPr>
        <p:spPr bwMode="auto">
          <a:xfrm>
            <a:off x="4495800" y="58674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6630" name="AutoShape 6"/>
          <p:cNvSpPr>
            <a:spLocks noChangeArrowheads="1"/>
          </p:cNvSpPr>
          <p:nvPr/>
        </p:nvSpPr>
        <p:spPr bwMode="auto">
          <a:xfrm>
            <a:off x="990600" y="11430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In this class or type of problem</a:t>
            </a:r>
          </a:p>
          <a:p>
            <a:r>
              <a:rPr lang="en-US" sz="4000" dirty="0" smtClean="0"/>
              <a:t>key values clash with one another</a:t>
            </a:r>
          </a:p>
          <a:p>
            <a:r>
              <a:rPr lang="en-US" sz="4000" dirty="0" smtClean="0"/>
              <a:t>and it appears difficult or </a:t>
            </a:r>
            <a:r>
              <a:rPr lang="en-US" sz="4000" dirty="0" err="1" smtClean="0"/>
              <a:t>im</a:t>
            </a:r>
            <a:r>
              <a:rPr lang="en-US" sz="4000" dirty="0" smtClean="0"/>
              <a:t>-</a:t>
            </a:r>
          </a:p>
          <a:p>
            <a:r>
              <a:rPr lang="en-US" sz="4000" dirty="0" smtClean="0"/>
              <a:t>possible to realize both at the </a:t>
            </a:r>
          </a:p>
          <a:p>
            <a:r>
              <a:rPr lang="en-US" sz="4000" dirty="0" smtClean="0"/>
              <a:t>same time.</a:t>
            </a:r>
          </a:p>
        </p:txBody>
      </p:sp>
      <p:sp>
        <p:nvSpPr>
          <p:cNvPr id="26631" name="Text Box 7"/>
          <p:cNvSpPr txBox="1">
            <a:spLocks noChangeArrowheads="1"/>
          </p:cNvSpPr>
          <p:nvPr/>
        </p:nvSpPr>
        <p:spPr bwMode="auto">
          <a:xfrm>
            <a:off x="1066800" y="3048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a conflict or value conflict?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wipe(down)">
                                      <p:cBhvr>
                                        <p:cTn id="7"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subTitle" idx="4294967295"/>
          </p:nvPr>
        </p:nvSpPr>
        <p:spPr>
          <a:xfrm>
            <a:off x="7315200" y="5867400"/>
            <a:ext cx="1828800" cy="990600"/>
          </a:xfrm>
        </p:spPr>
        <p:txBody>
          <a:bodyPr/>
          <a:lstStyle/>
          <a:p>
            <a:pPr marL="0" indent="0" algn="ctr">
              <a:buFontTx/>
              <a:buNone/>
            </a:pPr>
            <a:r>
              <a:rPr lang="en-US"/>
              <a:t>5,3</a:t>
            </a:r>
          </a:p>
        </p:txBody>
      </p:sp>
      <p:sp>
        <p:nvSpPr>
          <p:cNvPr id="27652" name="AutoShape 4">
            <a:hlinkClick r:id="rId3"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7654" name="AutoShape 6"/>
          <p:cNvSpPr>
            <a:spLocks noChangeArrowheads="1"/>
          </p:cNvSpPr>
          <p:nvPr/>
        </p:nvSpPr>
        <p:spPr bwMode="auto">
          <a:xfrm>
            <a:off x="990600" y="12192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This test encapsulates or </a:t>
            </a:r>
          </a:p>
          <a:p>
            <a:r>
              <a:rPr lang="en-US" sz="4000" dirty="0" smtClean="0"/>
              <a:t>summarizes the consequentialist or</a:t>
            </a:r>
          </a:p>
          <a:p>
            <a:r>
              <a:rPr lang="en-US" sz="4000" dirty="0" smtClean="0"/>
              <a:t>utilitarian ethical perspective.</a:t>
            </a:r>
            <a:endParaRPr lang="en-US" sz="4000" dirty="0"/>
          </a:p>
        </p:txBody>
      </p:sp>
      <p:sp>
        <p:nvSpPr>
          <p:cNvPr id="27655" name="Text Box 7"/>
          <p:cNvSpPr txBox="1">
            <a:spLocks noChangeArrowheads="1"/>
          </p:cNvSpPr>
          <p:nvPr/>
        </p:nvSpPr>
        <p:spPr bwMode="auto">
          <a:xfrm>
            <a:off x="1066800" y="2286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the Harm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down)">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4294967295"/>
          </p:nvPr>
        </p:nvSpPr>
        <p:spPr>
          <a:xfrm>
            <a:off x="7772400" y="5867400"/>
            <a:ext cx="1371600" cy="990600"/>
          </a:xfrm>
        </p:spPr>
        <p:txBody>
          <a:bodyPr/>
          <a:lstStyle/>
          <a:p>
            <a:pPr marL="0" indent="0" algn="ctr">
              <a:buFontTx/>
              <a:buNone/>
            </a:pPr>
            <a:r>
              <a:rPr lang="en-US"/>
              <a:t>5,4</a:t>
            </a:r>
          </a:p>
        </p:txBody>
      </p:sp>
      <p:sp>
        <p:nvSpPr>
          <p:cNvPr id="28676" name="AutoShape 4">
            <a:hlinkClick r:id="rId3"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8678" name="AutoShape 6"/>
          <p:cNvSpPr>
            <a:spLocks noChangeArrowheads="1"/>
          </p:cNvSpPr>
          <p:nvPr/>
        </p:nvSpPr>
        <p:spPr bwMode="auto">
          <a:xfrm>
            <a:off x="990600" y="11430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When blocked by a value or</a:t>
            </a:r>
          </a:p>
          <a:p>
            <a:r>
              <a:rPr lang="en-US" sz="4000" b="1" dirty="0" smtClean="0"/>
              <a:t>structured embodied in physical</a:t>
            </a:r>
          </a:p>
          <a:p>
            <a:r>
              <a:rPr lang="en-US" sz="4000" b="1" dirty="0" smtClean="0"/>
              <a:t>surroundings, we develop a </a:t>
            </a:r>
          </a:p>
          <a:p>
            <a:r>
              <a:rPr lang="en-US" sz="4000" b="1" dirty="0" smtClean="0"/>
              <a:t>strategy that allows us to </a:t>
            </a:r>
          </a:p>
          <a:p>
            <a:r>
              <a:rPr lang="en-US" sz="4000" b="1" dirty="0" smtClean="0"/>
              <a:t>continue acting</a:t>
            </a:r>
            <a:endParaRPr lang="en-US" sz="4000" b="1" dirty="0"/>
          </a:p>
        </p:txBody>
      </p:sp>
      <p:sp>
        <p:nvSpPr>
          <p:cNvPr id="28679" name="Text Box 7"/>
          <p:cNvSpPr txBox="1">
            <a:spLocks noChangeArrowheads="1"/>
          </p:cNvSpPr>
          <p:nvPr/>
        </p:nvSpPr>
        <p:spPr bwMode="auto">
          <a:xfrm>
            <a:off x="1066800" y="3048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a “</a:t>
            </a:r>
            <a:r>
              <a:rPr lang="en-US" smtClean="0"/>
              <a:t>Work Around”?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wipe(down)">
                                      <p:cBhvr>
                                        <p:cTn id="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Consequentialism</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consequentialism</a:t>
            </a:r>
            <a:r>
              <a:rPr lang="en-US" dirty="0" smtClean="0"/>
              <a:t>, the moral worth of an action is determined by its results. </a:t>
            </a:r>
          </a:p>
          <a:p>
            <a:r>
              <a:rPr lang="en-US" dirty="0" smtClean="0"/>
              <a:t>In Utilitarianism (a form of </a:t>
            </a:r>
            <a:r>
              <a:rPr lang="en-US" dirty="0" err="1" smtClean="0"/>
              <a:t>consequentialism</a:t>
            </a:r>
            <a:r>
              <a:rPr lang="en-US" dirty="0" smtClean="0"/>
              <a:t>) we try to design actions that maximize good results and minimize bad results.</a:t>
            </a:r>
          </a:p>
          <a:p>
            <a:r>
              <a:rPr lang="en-US" dirty="0" smtClean="0"/>
              <a:t>This is called a “utility-maximizing” action.</a:t>
            </a:r>
            <a:endParaRPr lang="en-US" dirty="0"/>
          </a:p>
        </p:txBody>
      </p:sp>
      <p:sp>
        <p:nvSpPr>
          <p:cNvPr id="4" name="Action Button: Return 3">
            <a:hlinkClick r:id="" action="ppaction://hlinkshowjump?jump=lastslideviewed" highlightClick="1"/>
          </p:cNvPr>
          <p:cNvSpPr/>
          <p:nvPr/>
        </p:nvSpPr>
        <p:spPr bwMode="auto">
          <a:xfrm>
            <a:off x="3810000" y="6096000"/>
            <a:ext cx="6096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Specification</a:t>
            </a:r>
            <a:endParaRPr lang="en-US" dirty="0"/>
          </a:p>
        </p:txBody>
      </p:sp>
      <p:sp>
        <p:nvSpPr>
          <p:cNvPr id="3" name="Content Placeholder 2"/>
          <p:cNvSpPr>
            <a:spLocks noGrp="1"/>
          </p:cNvSpPr>
          <p:nvPr>
            <p:ph idx="1"/>
          </p:nvPr>
        </p:nvSpPr>
        <p:spPr>
          <a:xfrm>
            <a:off x="685800" y="1676400"/>
            <a:ext cx="7772400" cy="4495800"/>
          </a:xfrm>
        </p:spPr>
        <p:txBody>
          <a:bodyPr/>
          <a:lstStyle/>
          <a:p>
            <a:r>
              <a:rPr lang="en-US" dirty="0" smtClean="0"/>
              <a:t>You can begin specification by classifying your problem as a disagreement (factual or conceptual), a conflict (between two or more values), or an impending harm.</a:t>
            </a:r>
          </a:p>
          <a:p>
            <a:r>
              <a:rPr lang="en-US" dirty="0" smtClean="0"/>
              <a:t>You can also specify your problem by identifying the values at risk in a given situation.  For example, David Jackson must act to preserve his integrity as a professional engineer.</a:t>
            </a:r>
            <a:endParaRPr lang="en-US" dirty="0"/>
          </a:p>
        </p:txBody>
      </p:sp>
      <p:sp>
        <p:nvSpPr>
          <p:cNvPr id="4" name="Action Button: Return 3">
            <a:hlinkClick r:id="" action="ppaction://hlinkshowjump?jump=lastslideviewed" highlightClick="1"/>
          </p:cNvPr>
          <p:cNvSpPr/>
          <p:nvPr/>
        </p:nvSpPr>
        <p:spPr bwMode="auto">
          <a:xfrm>
            <a:off x="4038600" y="6019800"/>
            <a:ext cx="6858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990600"/>
          </a:xfrm>
        </p:spPr>
        <p:txBody>
          <a:bodyPr/>
          <a:lstStyle/>
          <a:p>
            <a:r>
              <a:rPr lang="en-US" dirty="0" smtClean="0"/>
              <a:t>Reversibility</a:t>
            </a:r>
            <a:endParaRPr lang="en-US" dirty="0"/>
          </a:p>
        </p:txBody>
      </p:sp>
      <p:sp>
        <p:nvSpPr>
          <p:cNvPr id="3" name="Content Placeholder 2"/>
          <p:cNvSpPr>
            <a:spLocks noGrp="1"/>
          </p:cNvSpPr>
          <p:nvPr>
            <p:ph idx="1"/>
          </p:nvPr>
        </p:nvSpPr>
        <p:spPr>
          <a:xfrm>
            <a:off x="685800" y="1295400"/>
            <a:ext cx="7772400" cy="5181600"/>
          </a:xfrm>
        </p:spPr>
        <p:txBody>
          <a:bodyPr/>
          <a:lstStyle/>
          <a:p>
            <a:r>
              <a:rPr lang="en-US" sz="2800" dirty="0" smtClean="0"/>
              <a:t>In an advisory projection, we enter into the standpoint of another but we retain our values and view the other’s perspective from a detached standpoint.</a:t>
            </a:r>
          </a:p>
          <a:p>
            <a:r>
              <a:rPr lang="en-US" sz="2800" dirty="0" smtClean="0"/>
              <a:t>In an empathic projection, we completely immerse and lose ourselves in the perspective of the other.</a:t>
            </a:r>
          </a:p>
          <a:p>
            <a:r>
              <a:rPr lang="en-US" dirty="0" smtClean="0"/>
              <a:t>Consider “reversing with Hitler”</a:t>
            </a:r>
          </a:p>
          <a:p>
            <a:pPr lvl="1"/>
            <a:r>
              <a:rPr lang="en-US" sz="2400" dirty="0" smtClean="0"/>
              <a:t>In empathically reversing with Hitler, I take on all his immoral beliefs and attitudes.  </a:t>
            </a:r>
          </a:p>
          <a:p>
            <a:pPr lvl="1"/>
            <a:r>
              <a:rPr lang="en-US" sz="2400" dirty="0" smtClean="0"/>
              <a:t>In an advisory projection with Hitler, I retain my understanding that these are immoral.  I maintain a critical distance.</a:t>
            </a:r>
            <a:endParaRPr lang="en-US" sz="2400" dirty="0"/>
          </a:p>
        </p:txBody>
      </p:sp>
      <p:sp>
        <p:nvSpPr>
          <p:cNvPr id="4" name="Action Button: Return 3">
            <a:hlinkClick r:id="" action="ppaction://hlinkshowjump?jump=lastslideviewed" highlightClick="1"/>
          </p:cNvPr>
          <p:cNvSpPr/>
          <p:nvPr/>
        </p:nvSpPr>
        <p:spPr bwMode="auto">
          <a:xfrm>
            <a:off x="4267200" y="6248400"/>
            <a:ext cx="457200" cy="4572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533400"/>
          </a:xfrm>
        </p:spPr>
        <p:txBody>
          <a:bodyPr/>
          <a:lstStyle/>
          <a:p>
            <a:r>
              <a:rPr lang="en-US" dirty="0" smtClean="0"/>
              <a:t>Informed Consent</a:t>
            </a:r>
            <a:endParaRPr lang="en-US" dirty="0"/>
          </a:p>
        </p:txBody>
      </p:sp>
      <p:sp>
        <p:nvSpPr>
          <p:cNvPr id="3" name="Content Placeholder 2"/>
          <p:cNvSpPr>
            <a:spLocks noGrp="1"/>
          </p:cNvSpPr>
          <p:nvPr>
            <p:ph idx="1"/>
          </p:nvPr>
        </p:nvSpPr>
        <p:spPr>
          <a:xfrm>
            <a:off x="685800" y="685800"/>
            <a:ext cx="7772400" cy="5943600"/>
          </a:xfrm>
        </p:spPr>
        <p:txBody>
          <a:bodyPr/>
          <a:lstStyle/>
          <a:p>
            <a:r>
              <a:rPr lang="en-US" sz="2800" dirty="0" smtClean="0"/>
              <a:t>We will study this right in four contexts this semester:</a:t>
            </a:r>
          </a:p>
          <a:p>
            <a:pPr lvl="1"/>
            <a:r>
              <a:rPr lang="en-US" sz="2400" dirty="0" smtClean="0"/>
              <a:t>Students can exit from a course if they fail to find the exchange goods and burdens of mutual benefit</a:t>
            </a:r>
          </a:p>
          <a:p>
            <a:pPr lvl="1"/>
            <a:r>
              <a:rPr lang="en-US" sz="2400" dirty="0" smtClean="0"/>
              <a:t>Subjects of experiments should be informed of, comprehend, and consent to the benefits and risks attending participation</a:t>
            </a:r>
          </a:p>
          <a:p>
            <a:pPr lvl="1"/>
            <a:r>
              <a:rPr lang="en-US" sz="2400" dirty="0" smtClean="0"/>
              <a:t>Patients should be informed of, comprehend, and consent to the risks attendant upon medical procedures.  This includes risk assessment information communicated effectively and coupled with the manner in which patient perceive risks</a:t>
            </a:r>
          </a:p>
          <a:p>
            <a:pPr lvl="1"/>
            <a:r>
              <a:rPr lang="en-US" sz="2400" dirty="0" smtClean="0"/>
              <a:t>The right to opt in to—and not merely opt out of—the transfer to third parties of their personal identifying information.</a:t>
            </a:r>
            <a:endParaRPr lang="en-US" sz="2400" dirty="0"/>
          </a:p>
        </p:txBody>
      </p:sp>
      <p:sp>
        <p:nvSpPr>
          <p:cNvPr id="4" name="Action Button: Return 3">
            <a:hlinkClick r:id="" action="ppaction://hlinkshowjump?jump=lastslideviewed" highlightClick="1"/>
          </p:cNvPr>
          <p:cNvSpPr/>
          <p:nvPr/>
        </p:nvSpPr>
        <p:spPr bwMode="auto">
          <a:xfrm>
            <a:off x="4343400" y="6400800"/>
            <a:ext cx="533400" cy="4572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r>
              <a:rPr lang="en-US" dirty="0" smtClean="0"/>
              <a:t>Deontology</a:t>
            </a:r>
            <a:endParaRPr lang="en-US" dirty="0"/>
          </a:p>
        </p:txBody>
      </p:sp>
      <p:sp>
        <p:nvSpPr>
          <p:cNvPr id="3" name="Content Placeholder 2"/>
          <p:cNvSpPr>
            <a:spLocks noGrp="1"/>
          </p:cNvSpPr>
          <p:nvPr>
            <p:ph idx="1"/>
          </p:nvPr>
        </p:nvSpPr>
        <p:spPr>
          <a:xfrm>
            <a:off x="685800" y="1371600"/>
            <a:ext cx="7772400" cy="4724400"/>
          </a:xfrm>
        </p:spPr>
        <p:txBody>
          <a:bodyPr/>
          <a:lstStyle/>
          <a:p>
            <a:r>
              <a:rPr lang="en-US" dirty="0" smtClean="0"/>
              <a:t>In Non-</a:t>
            </a:r>
            <a:r>
              <a:rPr lang="en-US" dirty="0" err="1" smtClean="0"/>
              <a:t>consequentialism</a:t>
            </a:r>
            <a:r>
              <a:rPr lang="en-US" dirty="0" smtClean="0"/>
              <a:t>, the moral worth of an action lies in its formal characteristics, not in its consequences.</a:t>
            </a:r>
          </a:p>
          <a:p>
            <a:pPr lvl="1"/>
            <a:r>
              <a:rPr lang="en-US" dirty="0" smtClean="0"/>
              <a:t>Deontology, a form of non-</a:t>
            </a:r>
            <a:r>
              <a:rPr lang="en-US" dirty="0" err="1" smtClean="0"/>
              <a:t>consequentialism</a:t>
            </a:r>
            <a:r>
              <a:rPr lang="en-US" dirty="0" smtClean="0"/>
              <a:t>, evaluates an action by seeing whether it conforms to a rule of right or duty.</a:t>
            </a:r>
          </a:p>
          <a:p>
            <a:pPr lvl="1"/>
            <a:r>
              <a:rPr lang="en-US" dirty="0" smtClean="0"/>
              <a:t>Rights and duties hold regardless of consequences</a:t>
            </a:r>
          </a:p>
          <a:p>
            <a:pPr lvl="1"/>
            <a:r>
              <a:rPr lang="en-US" dirty="0" smtClean="0"/>
              <a:t>These protect individuals and minorities because rights and duties can overrule or trump welfare.</a:t>
            </a:r>
            <a:endParaRPr lang="en-US" dirty="0"/>
          </a:p>
        </p:txBody>
      </p:sp>
      <p:sp>
        <p:nvSpPr>
          <p:cNvPr id="5" name="Action Button: Return 4">
            <a:hlinkClick r:id="" action="ppaction://hlinkshowjump?jump=lastslideviewed" highlightClick="1"/>
          </p:cNvPr>
          <p:cNvSpPr/>
          <p:nvPr/>
        </p:nvSpPr>
        <p:spPr bwMode="auto">
          <a:xfrm>
            <a:off x="4419600" y="6248400"/>
            <a:ext cx="533400" cy="4572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838200"/>
          </a:xfrm>
        </p:spPr>
        <p:txBody>
          <a:bodyPr/>
          <a:lstStyle/>
          <a:p>
            <a:r>
              <a:rPr lang="en-US" dirty="0" smtClean="0"/>
              <a:t>Feasibility Test</a:t>
            </a:r>
            <a:endParaRPr lang="en-US" dirty="0"/>
          </a:p>
        </p:txBody>
      </p:sp>
      <p:sp>
        <p:nvSpPr>
          <p:cNvPr id="3" name="Content Placeholder 2"/>
          <p:cNvSpPr>
            <a:spLocks noGrp="1"/>
          </p:cNvSpPr>
          <p:nvPr>
            <p:ph idx="1"/>
          </p:nvPr>
        </p:nvSpPr>
        <p:spPr>
          <a:xfrm>
            <a:off x="685800" y="1524000"/>
            <a:ext cx="7772400" cy="5029200"/>
          </a:xfrm>
        </p:spPr>
        <p:txBody>
          <a:bodyPr/>
          <a:lstStyle/>
          <a:p>
            <a:r>
              <a:rPr lang="en-US" sz="2400" dirty="0" smtClean="0"/>
              <a:t>A feasibility test provides a list of situation constraints that could possibly oppose the realization of a solution</a:t>
            </a:r>
          </a:p>
          <a:p>
            <a:r>
              <a:rPr lang="en-US" sz="2400" dirty="0" smtClean="0"/>
              <a:t>The goal here is to anticipate these possible obstacles and work quickly to deflate them</a:t>
            </a:r>
          </a:p>
          <a:p>
            <a:r>
              <a:rPr lang="en-US" sz="2400" dirty="0" smtClean="0"/>
              <a:t>Constraint checklist:</a:t>
            </a:r>
          </a:p>
          <a:p>
            <a:pPr lvl="1"/>
            <a:r>
              <a:rPr lang="en-US" sz="2000" dirty="0" smtClean="0"/>
              <a:t>Resources—Is there enough time, resource, and money to realize the solution?  If not, can these constraints be pushed back through negotiation?</a:t>
            </a:r>
          </a:p>
          <a:p>
            <a:pPr lvl="1"/>
            <a:r>
              <a:rPr lang="en-US" sz="2000" dirty="0" smtClean="0"/>
              <a:t>Interests—Are their vested interests (supervisor, organization, government) that could oppose your solution.  Can these be pushed back through negotiation?</a:t>
            </a:r>
          </a:p>
          <a:p>
            <a:pPr lvl="1"/>
            <a:r>
              <a:rPr lang="en-US" sz="2000" dirty="0" smtClean="0"/>
              <a:t>Technical—Are there affordable technologies or manufacturing techniques to facilitate the realization of your solution or are these lacking?  </a:t>
            </a:r>
            <a:endParaRPr lang="en-US" sz="2000" dirty="0"/>
          </a:p>
        </p:txBody>
      </p:sp>
      <p:sp>
        <p:nvSpPr>
          <p:cNvPr id="4" name="Action Button: Return 3">
            <a:hlinkClick r:id="" action="ppaction://hlinkshowjump?jump=lastslideviewed" highlightClick="1"/>
          </p:cNvPr>
          <p:cNvSpPr/>
          <p:nvPr/>
        </p:nvSpPr>
        <p:spPr bwMode="auto">
          <a:xfrm>
            <a:off x="4419600" y="6248400"/>
            <a:ext cx="5334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85800"/>
          </a:xfrm>
        </p:spPr>
        <p:txBody>
          <a:bodyPr/>
          <a:lstStyle/>
          <a:p>
            <a:r>
              <a:rPr lang="en-US" dirty="0" smtClean="0"/>
              <a:t>Harm Test</a:t>
            </a:r>
            <a:endParaRPr lang="en-US" dirty="0"/>
          </a:p>
        </p:txBody>
      </p:sp>
      <p:sp>
        <p:nvSpPr>
          <p:cNvPr id="3" name="Content Placeholder 2"/>
          <p:cNvSpPr>
            <a:spLocks noGrp="1"/>
          </p:cNvSpPr>
          <p:nvPr>
            <p:ph idx="1"/>
          </p:nvPr>
        </p:nvSpPr>
        <p:spPr>
          <a:xfrm>
            <a:off x="685800" y="1143000"/>
            <a:ext cx="7772400" cy="4953000"/>
          </a:xfrm>
        </p:spPr>
        <p:txBody>
          <a:bodyPr/>
          <a:lstStyle/>
          <a:p>
            <a:r>
              <a:rPr lang="en-US" dirty="0" smtClean="0"/>
              <a:t>The harm test “</a:t>
            </a:r>
            <a:r>
              <a:rPr lang="en-US" dirty="0" err="1" smtClean="0"/>
              <a:t>incapsulates</a:t>
            </a:r>
            <a:r>
              <a:rPr lang="en-US" dirty="0" smtClean="0"/>
              <a:t>” </a:t>
            </a:r>
            <a:r>
              <a:rPr lang="en-US" dirty="0" err="1" smtClean="0"/>
              <a:t>consequentialism</a:t>
            </a:r>
            <a:r>
              <a:rPr lang="en-US" dirty="0" smtClean="0"/>
              <a:t> because it focuses solution design and solution evaluation on the results, this time results that are risky or harmful.</a:t>
            </a:r>
          </a:p>
          <a:p>
            <a:r>
              <a:rPr lang="en-US" dirty="0" smtClean="0"/>
              <a:t>This test works best when you are comparing solutions</a:t>
            </a:r>
          </a:p>
          <a:p>
            <a:pPr lvl="1"/>
            <a:r>
              <a:rPr lang="en-US" dirty="0" smtClean="0"/>
              <a:t>The question, “Which is the least harmful solution, A, B, or C?” is more useful than the question, “Is A </a:t>
            </a:r>
            <a:r>
              <a:rPr lang="en-US" dirty="0" err="1" smtClean="0"/>
              <a:t>a</a:t>
            </a:r>
            <a:r>
              <a:rPr lang="en-US" dirty="0" smtClean="0"/>
              <a:t> harm-minimizing solution?”</a:t>
            </a:r>
            <a:endParaRPr lang="en-US" dirty="0"/>
          </a:p>
        </p:txBody>
      </p:sp>
      <p:sp>
        <p:nvSpPr>
          <p:cNvPr id="4" name="Action Button: Return 3">
            <a:hlinkClick r:id="" action="ppaction://hlinkshowjump?jump=lastslideviewed" highlightClick="1"/>
          </p:cNvPr>
          <p:cNvSpPr/>
          <p:nvPr/>
        </p:nvSpPr>
        <p:spPr bwMode="auto">
          <a:xfrm>
            <a:off x="4572000" y="6172200"/>
            <a:ext cx="6096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4294967295"/>
          </p:nvPr>
        </p:nvSpPr>
        <p:spPr>
          <a:xfrm>
            <a:off x="6553200" y="6096000"/>
            <a:ext cx="2590800" cy="762000"/>
          </a:xfrm>
        </p:spPr>
        <p:txBody>
          <a:bodyPr/>
          <a:lstStyle/>
          <a:p>
            <a:pPr marL="0" indent="0" algn="ctr">
              <a:buFontTx/>
              <a:buNone/>
            </a:pPr>
            <a:r>
              <a:rPr lang="en-US"/>
              <a:t>Row 1, Col 1</a:t>
            </a:r>
          </a:p>
        </p:txBody>
      </p:sp>
      <p:sp>
        <p:nvSpPr>
          <p:cNvPr id="3076" name="AutoShape 4">
            <a:hlinkClick r:id="rId3" action="ppaction://hlinksldjump" highlightClick="1"/>
          </p:cNvPr>
          <p:cNvSpPr>
            <a:spLocks noChangeArrowheads="1"/>
          </p:cNvSpPr>
          <p:nvPr/>
        </p:nvSpPr>
        <p:spPr bwMode="auto">
          <a:xfrm>
            <a:off x="42672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3077" name="AutoShape 5"/>
          <p:cNvSpPr>
            <a:spLocks noChangeArrowheads="1"/>
          </p:cNvSpPr>
          <p:nvPr/>
        </p:nvSpPr>
        <p:spPr bwMode="auto">
          <a:xfrm>
            <a:off x="1219200" y="9144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a:t> </a:t>
            </a:r>
            <a:r>
              <a:rPr lang="en-US" sz="4000" b="1" dirty="0" smtClean="0"/>
              <a:t>Shoot one in order to save </a:t>
            </a:r>
          </a:p>
          <a:p>
            <a:r>
              <a:rPr lang="en-US" sz="4000" b="1" dirty="0" smtClean="0"/>
              <a:t>nineteen falls under this ethical </a:t>
            </a:r>
          </a:p>
          <a:p>
            <a:r>
              <a:rPr lang="en-US" sz="4000" b="1" dirty="0" smtClean="0"/>
              <a:t>approach.</a:t>
            </a:r>
            <a:endParaRPr lang="en-US" sz="4000" b="1" dirty="0"/>
          </a:p>
        </p:txBody>
      </p:sp>
      <p:sp>
        <p:nvSpPr>
          <p:cNvPr id="3078" name="Text Box 6"/>
          <p:cNvSpPr txBox="1">
            <a:spLocks noChangeArrowheads="1"/>
          </p:cNvSpPr>
          <p:nvPr/>
        </p:nvSpPr>
        <p:spPr bwMode="auto">
          <a:xfrm>
            <a:off x="1219200" y="2286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Consequentialism or Utilitarianism?</a:t>
            </a:r>
            <a:endParaRPr lang="en-US" dirty="0"/>
          </a:p>
        </p:txBody>
      </p:sp>
      <p:sp>
        <p:nvSpPr>
          <p:cNvPr id="6" name="Action Button: Information 5">
            <a:hlinkClick r:id="rId4" action="ppaction://hlinksldjump" highlightClick="1"/>
          </p:cNvPr>
          <p:cNvSpPr/>
          <p:nvPr/>
        </p:nvSpPr>
        <p:spPr bwMode="auto">
          <a:xfrm>
            <a:off x="2209800" y="6019800"/>
            <a:ext cx="6096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down)">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533400"/>
          </a:xfrm>
        </p:spPr>
        <p:txBody>
          <a:bodyPr/>
          <a:lstStyle/>
          <a:p>
            <a:r>
              <a:rPr lang="en-US" dirty="0" smtClean="0"/>
              <a:t>Virtue Ethics </a:t>
            </a:r>
            <a:endParaRPr lang="en-US" dirty="0"/>
          </a:p>
        </p:txBody>
      </p:sp>
      <p:sp>
        <p:nvSpPr>
          <p:cNvPr id="3" name="Content Placeholder 2"/>
          <p:cNvSpPr>
            <a:spLocks noGrp="1"/>
          </p:cNvSpPr>
          <p:nvPr>
            <p:ph idx="1"/>
          </p:nvPr>
        </p:nvSpPr>
        <p:spPr>
          <a:xfrm>
            <a:off x="685800" y="914400"/>
            <a:ext cx="7772400" cy="5943600"/>
          </a:xfrm>
        </p:spPr>
        <p:txBody>
          <a:bodyPr/>
          <a:lstStyle/>
          <a:p>
            <a:r>
              <a:rPr lang="en-US" dirty="0" smtClean="0"/>
              <a:t>A virtue is an “active exercise of the faculties of the soul, in conformity with excellence or virtue, during a complete lifetime.” </a:t>
            </a:r>
            <a:r>
              <a:rPr lang="en-US" sz="1400" b="1" dirty="0" smtClean="0"/>
              <a:t>(Barbara </a:t>
            </a:r>
            <a:r>
              <a:rPr lang="en-US" sz="1400" b="1" dirty="0" err="1" smtClean="0"/>
              <a:t>Jancar</a:t>
            </a:r>
            <a:r>
              <a:rPr lang="en-US" sz="1400" b="1" dirty="0" smtClean="0"/>
              <a:t>, The Philosophy of Aristotle, Monarch Notes, 143)</a:t>
            </a:r>
            <a:endParaRPr lang="en-US" b="1" dirty="0" smtClean="0"/>
          </a:p>
          <a:p>
            <a:pPr lvl="1"/>
            <a:r>
              <a:rPr lang="en-US" sz="2000" dirty="0" smtClean="0"/>
              <a:t>The Greek word for virtue, </a:t>
            </a:r>
            <a:r>
              <a:rPr lang="en-US" sz="2000" dirty="0" err="1" smtClean="0"/>
              <a:t>arete</a:t>
            </a:r>
            <a:r>
              <a:rPr lang="en-US" sz="2000" dirty="0" smtClean="0"/>
              <a:t>, is better translated as excellence.</a:t>
            </a:r>
          </a:p>
          <a:p>
            <a:pPr lvl="1"/>
            <a:r>
              <a:rPr lang="en-US" sz="2000" dirty="0" smtClean="0"/>
              <a:t>The excellence targeted by a virtue is best found by aiming for the mean between two extremes, one of excess, the other of defect</a:t>
            </a:r>
          </a:p>
          <a:p>
            <a:pPr lvl="1"/>
            <a:r>
              <a:rPr lang="en-US" sz="2000" dirty="0" smtClean="0"/>
              <a:t>Courage is the mean between the extremes of cowardice and recklessness</a:t>
            </a:r>
          </a:p>
          <a:p>
            <a:pPr lvl="1"/>
            <a:r>
              <a:rPr lang="en-US" sz="2000" dirty="0" smtClean="0"/>
              <a:t>Responsibility is the mean between too much responsibility (taking responsibility for more than one can handle) and too little </a:t>
            </a:r>
            <a:r>
              <a:rPr lang="en-US" sz="2000" dirty="0" err="1" smtClean="0"/>
              <a:t>repsonsibility</a:t>
            </a:r>
            <a:r>
              <a:rPr lang="en-US" sz="2000" dirty="0" smtClean="0"/>
              <a:t> (irresponsibility)</a:t>
            </a:r>
          </a:p>
          <a:p>
            <a:pPr lvl="1"/>
            <a:r>
              <a:rPr lang="en-US" sz="2000" dirty="0" smtClean="0"/>
              <a:t>Virtue ethics focuses on the character of the agent rather than the characteristics of the action performed by the agent</a:t>
            </a:r>
            <a:endParaRPr lang="en-US" sz="2000" dirty="0"/>
          </a:p>
        </p:txBody>
      </p:sp>
      <p:sp>
        <p:nvSpPr>
          <p:cNvPr id="4" name="Action Button: Return 3">
            <a:hlinkClick r:id="" action="ppaction://hlinkshowjump?jump=lastslideviewed" highlightClick="1"/>
          </p:cNvPr>
          <p:cNvSpPr/>
          <p:nvPr/>
        </p:nvSpPr>
        <p:spPr bwMode="auto">
          <a:xfrm>
            <a:off x="533400" y="6172200"/>
            <a:ext cx="457200" cy="4572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r>
              <a:rPr lang="en-US" dirty="0" smtClean="0"/>
              <a:t>Alternatives for Publicity Test</a:t>
            </a:r>
            <a:endParaRPr lang="en-US" dirty="0"/>
          </a:p>
        </p:txBody>
      </p:sp>
      <p:sp>
        <p:nvSpPr>
          <p:cNvPr id="3" name="Content Placeholder 2"/>
          <p:cNvSpPr>
            <a:spLocks noGrp="1"/>
          </p:cNvSpPr>
          <p:nvPr>
            <p:ph idx="1"/>
          </p:nvPr>
        </p:nvSpPr>
        <p:spPr>
          <a:xfrm>
            <a:off x="685800" y="1600200"/>
            <a:ext cx="7772400" cy="4800600"/>
          </a:xfrm>
        </p:spPr>
        <p:txBody>
          <a:bodyPr/>
          <a:lstStyle/>
          <a:p>
            <a:r>
              <a:rPr lang="en-US" dirty="0" smtClean="0"/>
              <a:t>Values Test: What values are realized or preserved by the solution under consideration?</a:t>
            </a:r>
          </a:p>
          <a:p>
            <a:r>
              <a:rPr lang="en-US" dirty="0" smtClean="0"/>
              <a:t>Moral Exemplar or Mentor Test: What would my mentor or someone I admire as an exemplar do in this situation</a:t>
            </a:r>
          </a:p>
          <a:p>
            <a:r>
              <a:rPr lang="en-US" dirty="0" smtClean="0"/>
              <a:t>Virtue Test: What virtues does this solution realize or what would a person with X virtue do in this situation? </a:t>
            </a:r>
            <a:endParaRPr lang="en-US" dirty="0"/>
          </a:p>
        </p:txBody>
      </p:sp>
      <p:sp>
        <p:nvSpPr>
          <p:cNvPr id="4" name="Action Button: Return 3">
            <a:hlinkClick r:id="" action="ppaction://hlinkshowjump?jump=lastslideviewed" highlightClick="1"/>
          </p:cNvPr>
          <p:cNvSpPr/>
          <p:nvPr/>
        </p:nvSpPr>
        <p:spPr bwMode="auto">
          <a:xfrm>
            <a:off x="6477000" y="6172200"/>
            <a:ext cx="685800" cy="4572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Dilemma comes from two Greek words.</a:t>
            </a:r>
          </a:p>
          <a:p>
            <a:r>
              <a:rPr lang="en-US" dirty="0" smtClean="0"/>
              <a:t>Di means two</a:t>
            </a:r>
          </a:p>
          <a:p>
            <a:r>
              <a:rPr lang="en-US" dirty="0" smtClean="0"/>
              <a:t>Lemma means solution or alternatives</a:t>
            </a:r>
          </a:p>
          <a:p>
            <a:r>
              <a:rPr lang="en-US" dirty="0" smtClean="0"/>
              <a:t>A dilemma is literally a forced choice between two equally bad alternatives</a:t>
            </a:r>
          </a:p>
          <a:p>
            <a:r>
              <a:rPr lang="en-US" dirty="0" smtClean="0"/>
              <a:t>When confronted with a dilemma, the best strategy is to dissolve rather than solve.</a:t>
            </a:r>
            <a:endParaRPr lang="en-US" dirty="0"/>
          </a:p>
        </p:txBody>
      </p:sp>
      <p:sp>
        <p:nvSpPr>
          <p:cNvPr id="5" name="Action Button: Return 4">
            <a:hlinkClick r:id="" action="ppaction://hlinkshowjump?jump=lastslideviewed" highlightClick="1"/>
          </p:cNvPr>
          <p:cNvSpPr/>
          <p:nvPr/>
        </p:nvSpPr>
        <p:spPr bwMode="auto">
          <a:xfrm>
            <a:off x="3352800" y="6019800"/>
            <a:ext cx="6096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4294967295"/>
          </p:nvPr>
        </p:nvSpPr>
        <p:spPr>
          <a:xfrm>
            <a:off x="6705600" y="6096000"/>
            <a:ext cx="2438400" cy="762000"/>
          </a:xfrm>
        </p:spPr>
        <p:txBody>
          <a:bodyPr/>
          <a:lstStyle/>
          <a:p>
            <a:pPr marL="0" indent="0" algn="ctr">
              <a:buFontTx/>
              <a:buNone/>
            </a:pPr>
            <a:r>
              <a:rPr lang="en-US"/>
              <a:t>1,2</a:t>
            </a:r>
          </a:p>
        </p:txBody>
      </p:sp>
      <p:sp>
        <p:nvSpPr>
          <p:cNvPr id="7172" name="AutoShape 4">
            <a:hlinkClick r:id="rId3"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7173" name="AutoShape 5"/>
          <p:cNvSpPr>
            <a:spLocks noChangeArrowheads="1"/>
          </p:cNvSpPr>
          <p:nvPr/>
        </p:nvSpPr>
        <p:spPr bwMode="auto">
          <a:xfrm>
            <a:off x="990600" y="9144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One way of beginning this stage</a:t>
            </a:r>
          </a:p>
          <a:p>
            <a:r>
              <a:rPr lang="en-US" sz="4000" dirty="0" smtClean="0"/>
              <a:t>is to classify the problem as a</a:t>
            </a:r>
          </a:p>
          <a:p>
            <a:r>
              <a:rPr lang="en-US" sz="4000" dirty="0" smtClean="0"/>
              <a:t>disagreement, conflict, or </a:t>
            </a:r>
          </a:p>
          <a:p>
            <a:r>
              <a:rPr lang="en-US" sz="4000" dirty="0" smtClean="0"/>
              <a:t>harm.</a:t>
            </a:r>
            <a:endParaRPr lang="en-US" sz="4000" dirty="0"/>
          </a:p>
        </p:txBody>
      </p:sp>
      <p:sp>
        <p:nvSpPr>
          <p:cNvPr id="7175" name="Text Box 7"/>
          <p:cNvSpPr txBox="1">
            <a:spLocks noChangeArrowheads="1"/>
          </p:cNvSpPr>
          <p:nvPr/>
        </p:nvSpPr>
        <p:spPr bwMode="auto">
          <a:xfrm>
            <a:off x="1066800" y="1524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Problem Specification?</a:t>
            </a:r>
            <a:endParaRPr lang="en-US" dirty="0"/>
          </a:p>
        </p:txBody>
      </p:sp>
      <p:sp>
        <p:nvSpPr>
          <p:cNvPr id="7" name="Action Button: Information 6">
            <a:hlinkClick r:id="rId4" action="ppaction://hlinksldjump" highlightClick="1"/>
          </p:cNvPr>
          <p:cNvSpPr/>
          <p:nvPr/>
        </p:nvSpPr>
        <p:spPr bwMode="auto">
          <a:xfrm>
            <a:off x="2743200" y="6096000"/>
            <a:ext cx="609600"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down)">
                                      <p:cBhvr>
                                        <p:cTn id="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1,3</a:t>
            </a:r>
          </a:p>
        </p:txBody>
      </p:sp>
      <p:sp>
        <p:nvSpPr>
          <p:cNvPr id="10244" name="AutoShape 4">
            <a:hlinkClick r:id="rId4"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0246" name="AutoShape 6"/>
          <p:cNvSpPr>
            <a:spLocks noChangeArrowheads="1"/>
          </p:cNvSpPr>
          <p:nvPr/>
        </p:nvSpPr>
        <p:spPr bwMode="auto">
          <a:xfrm>
            <a:off x="990600" y="9144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This ethics test telescopes </a:t>
            </a:r>
          </a:p>
          <a:p>
            <a:r>
              <a:rPr lang="en-US" sz="4000" dirty="0" smtClean="0"/>
              <a:t>non-consequentialism.  It asks us </a:t>
            </a:r>
          </a:p>
          <a:p>
            <a:r>
              <a:rPr lang="en-US" sz="4000" dirty="0" smtClean="0"/>
              <a:t>to view the action under consider-</a:t>
            </a:r>
          </a:p>
          <a:p>
            <a:r>
              <a:rPr lang="en-US" sz="4000" dirty="0" err="1" smtClean="0"/>
              <a:t>ation</a:t>
            </a:r>
            <a:r>
              <a:rPr lang="en-US" sz="4000" dirty="0" smtClean="0"/>
              <a:t> from the standpoint of those</a:t>
            </a:r>
          </a:p>
          <a:p>
            <a:r>
              <a:rPr lang="en-US" sz="4000" dirty="0" smtClean="0"/>
              <a:t>affected by it.</a:t>
            </a:r>
            <a:endParaRPr lang="en-US" sz="4000" dirty="0"/>
          </a:p>
        </p:txBody>
      </p:sp>
      <p:sp>
        <p:nvSpPr>
          <p:cNvPr id="10247" name="Text Box 7"/>
          <p:cNvSpPr txBox="1">
            <a:spLocks noChangeArrowheads="1"/>
          </p:cNvSpPr>
          <p:nvPr/>
        </p:nvSpPr>
        <p:spPr bwMode="auto">
          <a:xfrm>
            <a:off x="1066800" y="1524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Reversibility?</a:t>
            </a:r>
            <a:endParaRPr lang="en-US" dirty="0"/>
          </a:p>
        </p:txBody>
      </p:sp>
      <p:sp>
        <p:nvSpPr>
          <p:cNvPr id="6" name="Action Button: Information 5">
            <a:hlinkClick r:id="rId5" action="ppaction://hlinksldjump" highlightClick="1"/>
          </p:cNvPr>
          <p:cNvSpPr/>
          <p:nvPr/>
        </p:nvSpPr>
        <p:spPr bwMode="auto">
          <a:xfrm>
            <a:off x="2590800" y="6019800"/>
            <a:ext cx="6096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wipe(down)">
                                      <p:cBhvr>
                                        <p:cTn id="7" dur="500"/>
                                        <p:tgtEl>
                                          <p:spTgt spid="10247"/>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4294967295"/>
          </p:nvPr>
        </p:nvSpPr>
        <p:spPr>
          <a:xfrm>
            <a:off x="7315200" y="5943600"/>
            <a:ext cx="1828800" cy="914400"/>
          </a:xfrm>
        </p:spPr>
        <p:txBody>
          <a:bodyPr/>
          <a:lstStyle/>
          <a:p>
            <a:pPr marL="0" indent="0" algn="ctr">
              <a:buFontTx/>
              <a:buNone/>
            </a:pPr>
            <a:r>
              <a:rPr lang="en-US"/>
              <a:t>1,4</a:t>
            </a:r>
          </a:p>
        </p:txBody>
      </p:sp>
      <p:sp>
        <p:nvSpPr>
          <p:cNvPr id="11268" name="AutoShape 4">
            <a:hlinkClick r:id="rId3"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1270" name="AutoShape 6"/>
          <p:cNvSpPr>
            <a:spLocks noChangeArrowheads="1"/>
          </p:cNvSpPr>
          <p:nvPr/>
        </p:nvSpPr>
        <p:spPr bwMode="auto">
          <a:xfrm>
            <a:off x="914400" y="10668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Students exercise this right when</a:t>
            </a:r>
          </a:p>
          <a:p>
            <a:r>
              <a:rPr lang="en-US" sz="4000" b="1" dirty="0" smtClean="0"/>
              <a:t>they understand the terms of </a:t>
            </a:r>
          </a:p>
          <a:p>
            <a:r>
              <a:rPr lang="en-US" sz="4000" b="1" dirty="0" smtClean="0"/>
              <a:t>a course and exercise an un-</a:t>
            </a:r>
          </a:p>
          <a:p>
            <a:r>
              <a:rPr lang="en-US" sz="4000" b="1" dirty="0" smtClean="0"/>
              <a:t>coerced choice as to whether to</a:t>
            </a:r>
          </a:p>
          <a:p>
            <a:r>
              <a:rPr lang="en-US" sz="4000" b="1" dirty="0" smtClean="0"/>
              <a:t>continue or drop it.</a:t>
            </a:r>
            <a:endParaRPr lang="en-US" sz="4000" b="1" dirty="0"/>
          </a:p>
        </p:txBody>
      </p:sp>
      <p:sp>
        <p:nvSpPr>
          <p:cNvPr id="11272" name="Text Box 8"/>
          <p:cNvSpPr txBox="1">
            <a:spLocks noChangeArrowheads="1"/>
          </p:cNvSpPr>
          <p:nvPr/>
        </p:nvSpPr>
        <p:spPr bwMode="auto">
          <a:xfrm>
            <a:off x="990600" y="228600"/>
            <a:ext cx="72390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the right of Free and Informed Consent?</a:t>
            </a:r>
            <a:endParaRPr lang="en-US" dirty="0"/>
          </a:p>
        </p:txBody>
      </p:sp>
      <p:sp>
        <p:nvSpPr>
          <p:cNvPr id="6" name="Action Button: Information 5">
            <a:hlinkClick r:id="rId4" action="ppaction://hlinksldjump" highlightClick="1"/>
          </p:cNvPr>
          <p:cNvSpPr/>
          <p:nvPr/>
        </p:nvSpPr>
        <p:spPr bwMode="auto">
          <a:xfrm>
            <a:off x="2667000" y="6096000"/>
            <a:ext cx="609600" cy="5334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wipe(down)">
                                      <p:cBhvr>
                                        <p:cTn id="7"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4294967295"/>
          </p:nvPr>
        </p:nvSpPr>
        <p:spPr>
          <a:xfrm>
            <a:off x="7086600" y="5943600"/>
            <a:ext cx="2057400" cy="914400"/>
          </a:xfrm>
        </p:spPr>
        <p:txBody>
          <a:bodyPr/>
          <a:lstStyle/>
          <a:p>
            <a:pPr marL="0" indent="0" algn="ctr">
              <a:buFontTx/>
              <a:buNone/>
            </a:pPr>
            <a:r>
              <a:rPr lang="en-US"/>
              <a:t>2,1</a:t>
            </a:r>
          </a:p>
        </p:txBody>
      </p:sp>
      <p:sp>
        <p:nvSpPr>
          <p:cNvPr id="13316" name="AutoShape 4">
            <a:hlinkClick r:id="rId4" action="ppaction://hlinksldjump" highlightClick="1"/>
          </p:cNvPr>
          <p:cNvSpPr>
            <a:spLocks noChangeArrowheads="1"/>
          </p:cNvSpPr>
          <p:nvPr/>
        </p:nvSpPr>
        <p:spPr bwMode="auto">
          <a:xfrm>
            <a:off x="41148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3318" name="AutoShape 6"/>
          <p:cNvSpPr>
            <a:spLocks noChangeArrowheads="1"/>
          </p:cNvSpPr>
          <p:nvPr/>
        </p:nvSpPr>
        <p:spPr bwMode="auto">
          <a:xfrm>
            <a:off x="762000" y="1143000"/>
            <a:ext cx="74676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The choice not to shoot a villager </a:t>
            </a:r>
          </a:p>
          <a:p>
            <a:r>
              <a:rPr lang="en-US" sz="4000" b="1" dirty="0" smtClean="0"/>
              <a:t>and to leave the village</a:t>
            </a:r>
          </a:p>
          <a:p>
            <a:r>
              <a:rPr lang="en-US" sz="4000" b="1" dirty="0" smtClean="0"/>
              <a:t>best fits this ethical approach.</a:t>
            </a:r>
            <a:endParaRPr lang="en-US" sz="4000" b="1" dirty="0"/>
          </a:p>
          <a:p>
            <a:r>
              <a:rPr lang="en-US" sz="4000" dirty="0"/>
              <a:t> </a:t>
            </a:r>
          </a:p>
        </p:txBody>
      </p:sp>
      <p:graphicFrame>
        <p:nvGraphicFramePr>
          <p:cNvPr id="13319" name="Rectangle 7"/>
          <p:cNvGraphicFramePr>
            <a:graphicFrameLocks/>
          </p:cNvGraphicFramePr>
          <p:nvPr>
            <p:extLst>
              <p:ext uri="{D42A27DB-BD31-4B8C-83A1-F6EECF244321}">
                <p14:modId xmlns="" xmlns:p14="http://schemas.microsoft.com/office/powerpoint/2010/main" val="3525533550"/>
              </p:ext>
            </p:extLst>
          </p:nvPr>
        </p:nvGraphicFramePr>
        <p:xfrm>
          <a:off x="10668000" y="2057400"/>
          <a:ext cx="1524000" cy="808421"/>
        </p:xfrm>
        <a:graphic>
          <a:graphicData uri="http://schemas.openxmlformats.org/presentationml/2006/ole">
            <p:oleObj spid="_x0000_s13359" name="Clip" r:id="rId5" imgW="0" imgH="0" progId="">
              <p:embed/>
            </p:oleObj>
          </a:graphicData>
        </a:graphic>
      </p:graphicFrame>
      <p:graphicFrame>
        <p:nvGraphicFramePr>
          <p:cNvPr id="13320" name="Rectangle 8"/>
          <p:cNvGraphicFramePr>
            <a:graphicFrameLocks/>
          </p:cNvGraphicFramePr>
          <p:nvPr>
            <p:extLst>
              <p:ext uri="{D42A27DB-BD31-4B8C-83A1-F6EECF244321}">
                <p14:modId xmlns="" xmlns:p14="http://schemas.microsoft.com/office/powerpoint/2010/main" val="486752420"/>
              </p:ext>
            </p:extLst>
          </p:nvPr>
        </p:nvGraphicFramePr>
        <p:xfrm>
          <a:off x="1600200" y="228600"/>
          <a:ext cx="6096000" cy="609600"/>
        </p:xfrm>
        <a:graphic>
          <a:graphicData uri="http://schemas.openxmlformats.org/presentationml/2006/ole">
            <p:oleObj spid="_x0000_s13360" name="Clip" r:id="rId6" imgW="0" imgH="0" progId="">
              <p:embed/>
            </p:oleObj>
          </a:graphicData>
        </a:graphic>
      </p:graphicFrame>
      <p:sp>
        <p:nvSpPr>
          <p:cNvPr id="13321" name="Text Box 9"/>
          <p:cNvSpPr txBox="1">
            <a:spLocks noChangeArrowheads="1"/>
          </p:cNvSpPr>
          <p:nvPr/>
        </p:nvSpPr>
        <p:spPr bwMode="auto">
          <a:xfrm>
            <a:off x="1600200" y="228600"/>
            <a:ext cx="6096000" cy="461665"/>
          </a:xfrm>
          <a:prstGeom prst="rect">
            <a:avLst/>
          </a:prstGeom>
          <a:solidFill>
            <a:srgbClr val="CCFFCC"/>
          </a:solidFill>
          <a:ln w="38100">
            <a:solidFill>
              <a:schemeClr val="tx1"/>
            </a:solidFill>
            <a:miter lim="800000"/>
            <a:headEnd/>
            <a:tailEnd/>
          </a:ln>
          <a:effectLst/>
        </p:spPr>
        <p:txBody>
          <a:bodyPr wrap="square">
            <a:spAutoFit/>
          </a:bodyPr>
          <a:lstStyle/>
          <a:p>
            <a:pPr>
              <a:spcBef>
                <a:spcPct val="50000"/>
              </a:spcBef>
            </a:pPr>
            <a:r>
              <a:rPr lang="en-US" dirty="0" smtClean="0"/>
              <a:t>What is Non-consequentialism or Deontology?</a:t>
            </a:r>
            <a:endParaRPr lang="en-US" dirty="0"/>
          </a:p>
        </p:txBody>
      </p:sp>
      <p:sp>
        <p:nvSpPr>
          <p:cNvPr id="8" name="Action Button: Information 7">
            <a:hlinkClick r:id="rId7" action="ppaction://hlinksldjump" highlightClick="1"/>
          </p:cNvPr>
          <p:cNvSpPr/>
          <p:nvPr/>
        </p:nvSpPr>
        <p:spPr bwMode="auto">
          <a:xfrm>
            <a:off x="2514600" y="6096000"/>
            <a:ext cx="762000"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wipe(down)">
                                      <p:cBhvr>
                                        <p:cTn id="7"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subTitle" idx="4294967295"/>
          </p:nvPr>
        </p:nvSpPr>
        <p:spPr>
          <a:xfrm>
            <a:off x="7696200" y="5638800"/>
            <a:ext cx="1447800" cy="838200"/>
          </a:xfrm>
        </p:spPr>
        <p:txBody>
          <a:bodyPr/>
          <a:lstStyle/>
          <a:p>
            <a:pPr marL="0" indent="0" algn="ctr">
              <a:buFontTx/>
              <a:buNone/>
            </a:pPr>
            <a:r>
              <a:rPr lang="en-US"/>
              <a:t>2,2</a:t>
            </a:r>
          </a:p>
        </p:txBody>
      </p:sp>
      <p:sp>
        <p:nvSpPr>
          <p:cNvPr id="12292" name="AutoShape 4">
            <a:hlinkClick r:id="rId3" action="ppaction://hlinksldjump" highlightClick="1"/>
          </p:cNvPr>
          <p:cNvSpPr>
            <a:spLocks noChangeArrowheads="1"/>
          </p:cNvSpPr>
          <p:nvPr/>
        </p:nvSpPr>
        <p:spPr bwMode="auto">
          <a:xfrm>
            <a:off x="42672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2294" name="AutoShape 6"/>
          <p:cNvSpPr>
            <a:spLocks noChangeArrowheads="1"/>
          </p:cNvSpPr>
          <p:nvPr/>
        </p:nvSpPr>
        <p:spPr bwMode="auto">
          <a:xfrm>
            <a:off x="914400" y="10668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In this stage to problem-solving</a:t>
            </a:r>
          </a:p>
          <a:p>
            <a:r>
              <a:rPr lang="en-US" sz="4000" dirty="0" smtClean="0"/>
              <a:t>we examine our solution in terms</a:t>
            </a:r>
          </a:p>
          <a:p>
            <a:r>
              <a:rPr lang="en-US" sz="4000" dirty="0" smtClean="0"/>
              <a:t>of resource, interest, and technical</a:t>
            </a:r>
          </a:p>
          <a:p>
            <a:r>
              <a:rPr lang="en-US" sz="4000" dirty="0" smtClean="0"/>
              <a:t>constraints the situation could</a:t>
            </a:r>
          </a:p>
          <a:p>
            <a:r>
              <a:rPr lang="en-US" sz="4000" dirty="0" smtClean="0"/>
              <a:t>impose.</a:t>
            </a:r>
            <a:endParaRPr lang="en-US" sz="4000" dirty="0"/>
          </a:p>
        </p:txBody>
      </p:sp>
      <p:sp>
        <p:nvSpPr>
          <p:cNvPr id="12295" name="Text Box 7"/>
          <p:cNvSpPr txBox="1">
            <a:spLocks noChangeArrowheads="1"/>
          </p:cNvSpPr>
          <p:nvPr/>
        </p:nvSpPr>
        <p:spPr bwMode="auto">
          <a:xfrm>
            <a:off x="9906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Solution Implementation?</a:t>
            </a:r>
            <a:endParaRPr lang="en-US" dirty="0"/>
          </a:p>
        </p:txBody>
      </p:sp>
      <p:sp>
        <p:nvSpPr>
          <p:cNvPr id="6" name="Action Button: Information 5">
            <a:hlinkClick r:id="rId4" action="ppaction://hlinksldjump" highlightClick="1"/>
          </p:cNvPr>
          <p:cNvSpPr/>
          <p:nvPr/>
        </p:nvSpPr>
        <p:spPr bwMode="auto">
          <a:xfrm>
            <a:off x="2743200" y="5943600"/>
            <a:ext cx="609600" cy="6614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wipe(down)">
                                      <p:cBhvr>
                                        <p:cTn id="7"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subTitle" idx="4294967295"/>
          </p:nvPr>
        </p:nvSpPr>
        <p:spPr>
          <a:xfrm>
            <a:off x="7010400" y="5791200"/>
            <a:ext cx="2133600" cy="1066800"/>
          </a:xfrm>
        </p:spPr>
        <p:txBody>
          <a:bodyPr/>
          <a:lstStyle/>
          <a:p>
            <a:pPr marL="0" indent="0" algn="ctr">
              <a:buFontTx/>
              <a:buNone/>
            </a:pPr>
            <a:r>
              <a:rPr lang="en-US"/>
              <a:t>2,3</a:t>
            </a:r>
          </a:p>
        </p:txBody>
      </p:sp>
      <p:sp>
        <p:nvSpPr>
          <p:cNvPr id="15364" name="AutoShape 4">
            <a:hlinkClick r:id="rId3" action="ppaction://hlinksldjump" highlightClick="1"/>
          </p:cNvPr>
          <p:cNvSpPr>
            <a:spLocks noChangeArrowheads="1"/>
          </p:cNvSpPr>
          <p:nvPr/>
        </p:nvSpPr>
        <p:spPr bwMode="auto">
          <a:xfrm>
            <a:off x="41910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5366" name="AutoShape 6"/>
          <p:cNvSpPr>
            <a:spLocks noChangeArrowheads="1"/>
          </p:cNvSpPr>
          <p:nvPr/>
        </p:nvSpPr>
        <p:spPr bwMode="auto">
          <a:xfrm>
            <a:off x="838200" y="10668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This test has us assess an action</a:t>
            </a:r>
          </a:p>
          <a:p>
            <a:r>
              <a:rPr lang="en-US" sz="4000" b="1" dirty="0" smtClean="0"/>
              <a:t>in terms of its likely harms.  We</a:t>
            </a:r>
          </a:p>
          <a:p>
            <a:r>
              <a:rPr lang="en-US" sz="4000" b="1" dirty="0" smtClean="0"/>
              <a:t>then choose that alternative</a:t>
            </a:r>
          </a:p>
          <a:p>
            <a:r>
              <a:rPr lang="en-US" sz="4000" b="1" dirty="0" smtClean="0"/>
              <a:t>that minimizes harm.</a:t>
            </a:r>
            <a:endParaRPr lang="en-US" sz="4000" b="1" dirty="0"/>
          </a:p>
        </p:txBody>
      </p:sp>
      <p:sp>
        <p:nvSpPr>
          <p:cNvPr id="15367" name="Text Box 7"/>
          <p:cNvSpPr txBox="1">
            <a:spLocks noChangeArrowheads="1"/>
          </p:cNvSpPr>
          <p:nvPr/>
        </p:nvSpPr>
        <p:spPr bwMode="auto">
          <a:xfrm>
            <a:off x="838200" y="228600"/>
            <a:ext cx="72390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the harm test?</a:t>
            </a:r>
            <a:endParaRPr lang="en-US" dirty="0"/>
          </a:p>
        </p:txBody>
      </p:sp>
      <p:sp>
        <p:nvSpPr>
          <p:cNvPr id="6" name="Action Button: Information 5">
            <a:hlinkClick r:id="rId4" action="ppaction://hlinksldjump" highlightClick="1"/>
          </p:cNvPr>
          <p:cNvSpPr/>
          <p:nvPr/>
        </p:nvSpPr>
        <p:spPr bwMode="auto">
          <a:xfrm>
            <a:off x="2743200" y="6019800"/>
            <a:ext cx="685800"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wipe(down)">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autoUpdateAnimBg="0"/>
    </p:bldLst>
  </p:timing>
</p:sld>
</file>

<file path=ppt/theme/theme1.xml><?xml version="1.0" encoding="utf-8"?>
<a:theme xmlns:a="http://schemas.openxmlformats.org/drawingml/2006/main" name="Office Theme">
  <a:themeElements>
    <a:clrScheme name="">
      <a:dk1>
        <a:srgbClr val="000000"/>
      </a:dk1>
      <a:lt1>
        <a:srgbClr val="FFFFCC"/>
      </a:lt1>
      <a:dk2>
        <a:srgbClr val="000000"/>
      </a:dk2>
      <a:lt2>
        <a:srgbClr val="808080"/>
      </a:lt2>
      <a:accent1>
        <a:srgbClr val="00CC99"/>
      </a:accent1>
      <a:accent2>
        <a:srgbClr val="3333CC"/>
      </a:accent2>
      <a:accent3>
        <a:srgbClr val="FFFFE2"/>
      </a:accent3>
      <a:accent4>
        <a:srgbClr val="000000"/>
      </a:accent4>
      <a:accent5>
        <a:srgbClr val="AAE2CA"/>
      </a:accent5>
      <a:accent6>
        <a:srgbClr val="2D2DB9"/>
      </a:accent6>
      <a:hlink>
        <a:srgbClr val="003300"/>
      </a:hlink>
      <a:folHlink>
        <a:srgbClr val="FFFFCC"/>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8596</TotalTime>
  <Words>1455</Words>
  <Application>Microsoft Office PowerPoint</Application>
  <PresentationFormat>On-screen Show (4:3)</PresentationFormat>
  <Paragraphs>228</Paragraphs>
  <Slides>32</Slides>
  <Notes>22</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32</vt:i4>
      </vt:variant>
      <vt:variant>
        <vt:lpstr>Custom Shows</vt:lpstr>
      </vt:variant>
      <vt:variant>
        <vt:i4>1</vt:i4>
      </vt:variant>
    </vt:vector>
  </HeadingPairs>
  <TitlesOfParts>
    <vt:vector size="35" baseType="lpstr">
      <vt:lpstr>Office Theme</vt:lpstr>
      <vt:lpstr>Clip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More on Consequentialism</vt:lpstr>
      <vt:lpstr>Problem Specification</vt:lpstr>
      <vt:lpstr>Reversibility</vt:lpstr>
      <vt:lpstr>Informed Consent</vt:lpstr>
      <vt:lpstr>Deontology</vt:lpstr>
      <vt:lpstr>Feasibility Test</vt:lpstr>
      <vt:lpstr>Harm Test</vt:lpstr>
      <vt:lpstr>Virtue Ethics </vt:lpstr>
      <vt:lpstr>Alternatives for Publicity Test</vt:lpstr>
      <vt:lpstr>Dilemma</vt:lpstr>
      <vt:lpstr>(1.1)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dc:title>
  <dc:creator>Jerry Myers</dc:creator>
  <dc:description>Created by Jerry Myers is 1998 for a class.</dc:description>
  <cp:lastModifiedBy>frey.william</cp:lastModifiedBy>
  <cp:revision>111</cp:revision>
  <cp:lastPrinted>2001-01-31T16:21:13Z</cp:lastPrinted>
  <dcterms:created xsi:type="dcterms:W3CDTF">1998-08-03T22:24:04Z</dcterms:created>
  <dcterms:modified xsi:type="dcterms:W3CDTF">2013-01-23T10:54:35Z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1998</vt:lpwstr>
  </property>
</Properties>
</file>