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600" b="1" dirty="0" smtClean="0"/>
              <a:t>To show someone that you </a:t>
            </a:r>
          </a:p>
          <a:p>
            <a:pPr lvl="1"/>
            <a:r>
              <a:rPr lang="en-US" sz="3600" b="1" dirty="0" smtClean="0"/>
              <a:t>will not be ignored</a:t>
            </a:r>
          </a:p>
          <a:p>
            <a:pPr lvl="1"/>
            <a:endParaRPr lang="en-US" sz="3600" b="1" dirty="0" smtClean="0"/>
          </a:p>
          <a:p>
            <a:pPr lvl="1"/>
            <a:r>
              <a:rPr lang="en-US" sz="3600" b="1" dirty="0" smtClean="0"/>
              <a:t>To punish someone for </a:t>
            </a:r>
          </a:p>
          <a:p>
            <a:pPr lvl="1"/>
            <a:r>
              <a:rPr lang="en-US" sz="3600" b="1" dirty="0" smtClean="0"/>
              <a:t>their behavior toward you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bad motives for whistle blowing or for organizational dissent in general?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Value Integration</a:t>
            </a:r>
          </a:p>
          <a:p>
            <a:r>
              <a:rPr lang="en-US" sz="4000" b="1" dirty="0" smtClean="0"/>
              <a:t>Compromise</a:t>
            </a:r>
          </a:p>
          <a:p>
            <a:r>
              <a:rPr lang="en-US" sz="4000" b="1" dirty="0" smtClean="0"/>
              <a:t>Trade Offs.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are three ways of addressing value conflicts?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Different participants have </a:t>
            </a:r>
          </a:p>
          <a:p>
            <a:r>
              <a:rPr lang="en-US" sz="4000" b="1" dirty="0" smtClean="0"/>
              <a:t>different, incompatible </a:t>
            </a:r>
          </a:p>
          <a:p>
            <a:r>
              <a:rPr lang="en-US" sz="4000" b="1" dirty="0" smtClean="0"/>
              <a:t>information sets </a:t>
            </a:r>
          </a:p>
          <a:p>
            <a:r>
              <a:rPr lang="en-US" sz="4000" b="1" dirty="0" smtClean="0"/>
              <a:t>pertinent to the situation.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Factual Disagreement?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57200" y="1676400"/>
            <a:ext cx="8534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1. Lost of job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2. Negative job performance evaluations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3. Having work more closely monitored by  supervisors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4. Being criticized or avoided  by coworkers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5. Being blacklisted from getting  another job.</a:t>
            </a:r>
            <a:endParaRPr lang="en-US" sz="2800" b="1" dirty="0" smtClean="0"/>
          </a:p>
          <a:p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some of the consequences suffered by whistle blowers?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447800"/>
            <a:ext cx="71628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An agency of the government</a:t>
            </a:r>
          </a:p>
          <a:p>
            <a:r>
              <a:rPr lang="en-US" sz="4000" dirty="0" smtClean="0"/>
              <a:t>A non-government organization </a:t>
            </a:r>
          </a:p>
          <a:p>
            <a:r>
              <a:rPr lang="en-US" sz="4000" dirty="0" smtClean="0"/>
              <a:t>(NGO)</a:t>
            </a:r>
          </a:p>
          <a:p>
            <a:r>
              <a:rPr lang="en-US" sz="4000" dirty="0" smtClean="0"/>
              <a:t>The press or mass media</a:t>
            </a:r>
          </a:p>
          <a:p>
            <a:r>
              <a:rPr lang="en-US" sz="4000" dirty="0" smtClean="0"/>
              <a:t>An ethics hotline</a:t>
            </a:r>
          </a:p>
          <a:p>
            <a:r>
              <a:rPr lang="en-US" sz="4000" dirty="0" smtClean="0"/>
              <a:t>Your company’s board of directors</a:t>
            </a:r>
          </a:p>
          <a:p>
            <a:r>
              <a:rPr lang="en-US" sz="4000" dirty="0" smtClean="0"/>
              <a:t>A professional society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parties to whom you can blow the whistle as a last resort in responsible dissent?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9600" y="11430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 form of responsible dissent that </a:t>
            </a:r>
          </a:p>
          <a:p>
            <a:r>
              <a:rPr lang="en-US" sz="4000" b="1" dirty="0" smtClean="0"/>
              <a:t>opposes without blowing the whistle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leading an Organizational Charge?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lnSpc>
                <a:spcPct val="80000"/>
              </a:lnSpc>
            </a:pPr>
            <a:r>
              <a:rPr lang="en-US" sz="3600" b="1" dirty="0" smtClean="0"/>
              <a:t>Factual uncertainty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Moral complexity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Continuing cooperative relationship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Decision cannot be deferred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Scarcity of resources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What is “circumstances of compromise”?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1) Severe depression or anxiety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2) Feelings of isolation or powerlessness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3) Distrust of others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4) Declining physical health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5) Severe financial decline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6) Problems with family relations</a:t>
            </a:r>
            <a:endParaRPr lang="en-US" sz="3600" dirty="0" smtClean="0"/>
          </a:p>
          <a:p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more personal costs of whistle 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219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Anonymously or publicly</a:t>
            </a:r>
          </a:p>
          <a:p>
            <a:r>
              <a:rPr lang="en-US" sz="3600" b="1" dirty="0" smtClean="0"/>
              <a:t>Inside the organization or outside</a:t>
            </a:r>
          </a:p>
          <a:p>
            <a:r>
              <a:rPr lang="en-US" sz="3600" b="1" dirty="0" smtClean="0"/>
              <a:t>Alone or as part of an organizational</a:t>
            </a:r>
          </a:p>
          <a:p>
            <a:r>
              <a:rPr lang="en-US" sz="3600" b="1" dirty="0" smtClean="0"/>
              <a:t>charge</a:t>
            </a:r>
          </a:p>
          <a:p>
            <a:r>
              <a:rPr lang="en-US" sz="3600" b="1" dirty="0" smtClean="0"/>
              <a:t>With or without documented evidence</a:t>
            </a:r>
          </a:p>
          <a:p>
            <a:r>
              <a:rPr lang="en-US" sz="3600" b="1" dirty="0" smtClean="0"/>
              <a:t>With or without resigning from your </a:t>
            </a:r>
          </a:p>
          <a:p>
            <a:r>
              <a:rPr lang="en-US" sz="3600" b="1" dirty="0" smtClean="0"/>
              <a:t>office or job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different ways of blowing the whistle?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2057400"/>
            <a:ext cx="7162800" cy="3352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Things to do before blowing</a:t>
            </a:r>
          </a:p>
          <a:p>
            <a:r>
              <a:rPr lang="en-US" sz="4000" b="1" dirty="0" smtClean="0"/>
              <a:t>the whistle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38499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are establishing a clear foundation,  keeping arguments on a professional plane, and catching problems early?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7200" y="11430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A decision which “splits the difference” </a:t>
            </a:r>
          </a:p>
          <a:p>
            <a:r>
              <a:rPr lang="en-US" sz="3600" b="1" dirty="0" smtClean="0"/>
              <a:t>between the disputants.  (Each side gives</a:t>
            </a:r>
          </a:p>
          <a:p>
            <a:r>
              <a:rPr lang="en-US" sz="3600" b="1" dirty="0" smtClean="0"/>
              <a:t>in so that the result is not the </a:t>
            </a:r>
          </a:p>
          <a:p>
            <a:r>
              <a:rPr lang="en-US" sz="3600" b="1" dirty="0" smtClean="0"/>
              <a:t>first choice of either)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compromise?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1. Risk of a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“serious and considerable harm”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32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0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2. Notification of immediate supervisor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32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000" b="1" dirty="0" smtClean="0">
              <a:solidFill>
                <a:srgbClr val="99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3. Supervisor has not responded and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matter has been raised before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 three additional internal levels</a:t>
            </a:r>
          </a:p>
          <a:p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When is whistle-blowing morally permissible?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Includes steps such as multiple</a:t>
            </a:r>
          </a:p>
          <a:p>
            <a:r>
              <a:rPr lang="en-US" sz="4000" b="1" dirty="0" smtClean="0"/>
              <a:t>levels of hearing, investigation by</a:t>
            </a:r>
          </a:p>
          <a:p>
            <a:r>
              <a:rPr lang="en-US" sz="4000" b="1" dirty="0" smtClean="0"/>
              <a:t>an independent committee that</a:t>
            </a:r>
          </a:p>
          <a:p>
            <a:r>
              <a:rPr lang="en-US" sz="4000" b="1" dirty="0" smtClean="0"/>
              <a:t>includes peer review, and filing</a:t>
            </a:r>
          </a:p>
          <a:p>
            <a:r>
              <a:rPr lang="en-US" sz="4000" b="1" dirty="0" smtClean="0"/>
              <a:t>the message in a publicly </a:t>
            </a:r>
          </a:p>
          <a:p>
            <a:r>
              <a:rPr lang="en-US" sz="4000" b="1" dirty="0" smtClean="0"/>
              <a:t>accessible archive 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some of the requirements of a DPO or dissenting professional opinion procedure?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838200" y="12954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It is often treated as the only form of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organizational dissent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1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It always produces harm.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1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The moral question is whether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 the harms it avoids compensates for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the harms it produces.</a:t>
            </a:r>
          </a:p>
          <a:p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Whistle 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More things to do before blowing</a:t>
            </a:r>
          </a:p>
          <a:p>
            <a:r>
              <a:rPr lang="en-US" sz="4000" dirty="0" smtClean="0"/>
              <a:t>the whistle.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making sure the issue is important, making use of dispute resolution methods, and collecting documented evidence?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18288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“Diversity naturally arises from our </a:t>
            </a:r>
          </a:p>
          <a:p>
            <a:r>
              <a:rPr lang="en-US" sz="4000" b="1" dirty="0" smtClean="0"/>
              <a:t>limited powers and distinct </a:t>
            </a:r>
          </a:p>
          <a:p>
            <a:r>
              <a:rPr lang="en-US" sz="4000" b="1" dirty="0" smtClean="0"/>
              <a:t>perspectives; it is unrealistic </a:t>
            </a:r>
          </a:p>
          <a:p>
            <a:r>
              <a:rPr lang="en-US" sz="4000" b="1" dirty="0" smtClean="0"/>
              <a:t>to suppose that all our differences </a:t>
            </a:r>
          </a:p>
          <a:p>
            <a:r>
              <a:rPr lang="en-US" sz="4000" b="1" dirty="0" smtClean="0"/>
              <a:t>are rooted in ignorance and </a:t>
            </a:r>
          </a:p>
          <a:p>
            <a:r>
              <a:rPr lang="en-US" sz="4000" b="1" dirty="0" smtClean="0"/>
              <a:t>perversity….”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 is the circumstance of compromise called moral complexity?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1-3. There is a serious and considerable harm,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immediate supervisor has been notified,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and chain of command has been exhausted.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4. There is documented evidence that would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convince a third party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5. There is reasonable evidence that the harm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prevented will be greater than the harm caused</a:t>
            </a:r>
            <a:endParaRPr lang="en-US" sz="3600" dirty="0" smtClean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When does whistle blowing become a moral obligation?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Gather information</a:t>
            </a:r>
          </a:p>
          <a:p>
            <a:r>
              <a:rPr lang="en-US" sz="4000" dirty="0" err="1" smtClean="0"/>
              <a:t>Nolo</a:t>
            </a:r>
            <a:r>
              <a:rPr lang="en-US" sz="4000" dirty="0" smtClean="0"/>
              <a:t> </a:t>
            </a:r>
            <a:r>
              <a:rPr lang="en-US" sz="4000" dirty="0" err="1" smtClean="0"/>
              <a:t>contendere</a:t>
            </a:r>
            <a:endParaRPr lang="en-US" sz="4000" dirty="0" smtClean="0"/>
          </a:p>
          <a:p>
            <a:r>
              <a:rPr lang="en-US" sz="4000" dirty="0" smtClean="0"/>
              <a:t>Negotiate</a:t>
            </a:r>
          </a:p>
          <a:p>
            <a:r>
              <a:rPr lang="en-US" sz="4000" dirty="0" smtClean="0"/>
              <a:t>Oppose</a:t>
            </a:r>
          </a:p>
          <a:p>
            <a:r>
              <a:rPr lang="en-US" sz="4000" dirty="0" smtClean="0"/>
              <a:t>Distance yourself</a:t>
            </a:r>
          </a:p>
          <a:p>
            <a:r>
              <a:rPr lang="en-US" sz="4000" dirty="0" smtClean="0"/>
              <a:t>Exit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generic forms of ethical dissent?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8600" y="1676400"/>
            <a:ext cx="8610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600" dirty="0" smtClean="0"/>
              <a:t>Maintaining your personal integrity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Protecting your organization’s reputation </a:t>
            </a:r>
          </a:p>
          <a:p>
            <a:pPr lvl="1"/>
            <a:r>
              <a:rPr lang="en-US" sz="3600" dirty="0" smtClean="0"/>
              <a:t>or finances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Reducing threats to public safety and health</a:t>
            </a:r>
          </a:p>
          <a:p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are good reasons or motives to blow the whistle?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7526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“The desirability of preserving </a:t>
            </a:r>
          </a:p>
          <a:p>
            <a:r>
              <a:rPr lang="en-US" sz="4000" b="1" dirty="0" smtClean="0"/>
              <a:t>continuing, cooperative </a:t>
            </a:r>
          </a:p>
          <a:p>
            <a:r>
              <a:rPr lang="en-US" sz="4000" b="1" dirty="0" smtClean="0"/>
              <a:t>relationships among members</a:t>
            </a:r>
          </a:p>
          <a:p>
            <a:r>
              <a:rPr lang="en-US" sz="4000" b="1" dirty="0" smtClean="0"/>
              <a:t>of a family or citizens of a nation”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another circumstance in disagreement that recommends moral compromise?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11872</TotalTime>
  <Words>731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95</cp:revision>
  <cp:lastPrinted>2001-01-31T16:21:13Z</cp:lastPrinted>
  <dcterms:created xsi:type="dcterms:W3CDTF">1998-08-03T22:24:04Z</dcterms:created>
  <dcterms:modified xsi:type="dcterms:W3CDTF">2013-04-16T11:50:10Z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