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4" r:id="rId26"/>
    <p:sldId id="283" r:id="rId27"/>
    <p:sldId id="285" r:id="rId28"/>
    <p:sldId id="286" r:id="rId29"/>
    <p:sldId id="287" r:id="rId30"/>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728E98-E918-4168-B810-7BD26802D066}" type="datetimeFigureOut">
              <a:rPr lang="en-US" smtClean="0"/>
              <a:t>4/10/2012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061D9-139A-4682-BC65-A6E7A329E3D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4.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Jack Bauer and Agent Pierce</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dirty="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914400" y="16002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Corporate liaison from </a:t>
            </a:r>
            <a:r>
              <a:rPr lang="en-US" sz="4000" dirty="0" err="1" smtClean="0"/>
              <a:t>Chemistre</a:t>
            </a:r>
            <a:endParaRPr lang="en-US" sz="4000" dirty="0" smtClean="0"/>
          </a:p>
          <a:p>
            <a:r>
              <a:rPr lang="en-US" sz="4000" dirty="0" smtClean="0"/>
              <a:t>(parent company in France) to</a:t>
            </a:r>
          </a:p>
          <a:p>
            <a:r>
              <a:rPr lang="en-US" sz="4000" dirty="0" err="1" smtClean="0"/>
              <a:t>Phaust</a:t>
            </a:r>
            <a:endParaRPr lang="en-US" sz="4000" dirty="0"/>
          </a:p>
        </p:txBody>
      </p:sp>
      <p:sp>
        <p:nvSpPr>
          <p:cNvPr id="16391" name="Text Box 7"/>
          <p:cNvSpPr txBox="1">
            <a:spLocks noChangeArrowheads="1"/>
          </p:cNvSpPr>
          <p:nvPr/>
        </p:nvSpPr>
        <p:spPr bwMode="auto">
          <a:xfrm>
            <a:off x="990600" y="1524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a:t>
            </a:r>
            <a:r>
              <a:rPr lang="en-US" sz="4000" b="1" dirty="0" err="1" smtClean="0"/>
              <a:t>Dominque</a:t>
            </a:r>
            <a:r>
              <a:rPr lang="en-US" sz="4000" b="1" dirty="0" smtClean="0"/>
              <a:t>?</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990600" y="2438400"/>
            <a:ext cx="7162800" cy="33528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Because Mexico’s environmental</a:t>
            </a:r>
          </a:p>
          <a:p>
            <a:r>
              <a:rPr lang="en-US" sz="4000" b="1" dirty="0" smtClean="0"/>
              <a:t>regulations are not as strict as </a:t>
            </a:r>
          </a:p>
          <a:p>
            <a:r>
              <a:rPr lang="en-US" sz="4000" b="1" dirty="0" smtClean="0"/>
              <a:t>those set forth </a:t>
            </a:r>
            <a:r>
              <a:rPr lang="en-US" sz="4000" b="1" dirty="0" smtClean="0"/>
              <a:t>by the EPA.</a:t>
            </a:r>
            <a:endParaRPr lang="en-US" sz="4000" b="1" dirty="0"/>
          </a:p>
        </p:txBody>
      </p:sp>
      <p:sp>
        <p:nvSpPr>
          <p:cNvPr id="17415" name="Text Box 7"/>
          <p:cNvSpPr txBox="1">
            <a:spLocks noChangeArrowheads="1"/>
          </p:cNvSpPr>
          <p:nvPr/>
        </p:nvSpPr>
        <p:spPr bwMode="auto">
          <a:xfrm>
            <a:off x="1066800" y="2286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a:t>
            </a:r>
            <a:r>
              <a:rPr lang="en-US" sz="2800" b="1" dirty="0" smtClean="0"/>
              <a:t>is, for Wally, one of the main reasons for building the new chemical plant in Morales, Nuevo Leon, Mexico?</a:t>
            </a:r>
            <a:endParaRPr lang="en-US" sz="2800" b="1" dirty="0"/>
          </a:p>
        </p:txBody>
      </p:sp>
      <p:sp>
        <p:nvSpPr>
          <p:cNvPr id="6" name="Action Button: Information 5">
            <a:hlinkClick r:id="rId3" action="ppaction://hlinksldjump" highlightClick="1"/>
          </p:cNvPr>
          <p:cNvSpPr/>
          <p:nvPr/>
        </p:nvSpPr>
        <p:spPr bwMode="auto">
          <a:xfrm>
            <a:off x="2743200" y="6019800"/>
            <a:ext cx="7620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2133600"/>
            <a:ext cx="7162800" cy="31242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Upholding</a:t>
            </a:r>
            <a:r>
              <a:rPr lang="en-US" sz="4000" b="1" dirty="0" smtClean="0"/>
              <a:t> the health</a:t>
            </a:r>
          </a:p>
          <a:p>
            <a:r>
              <a:rPr lang="en-US" sz="4000" b="1" dirty="0" smtClean="0"/>
              <a:t>safety, and welfare of the </a:t>
            </a:r>
          </a:p>
          <a:p>
            <a:r>
              <a:rPr lang="en-US" sz="4000" b="1" dirty="0" smtClean="0"/>
              <a:t>public</a:t>
            </a:r>
            <a:endParaRPr lang="en-US" sz="4000" b="1" dirty="0"/>
          </a:p>
        </p:txBody>
      </p:sp>
      <p:sp>
        <p:nvSpPr>
          <p:cNvPr id="22535" name="Text Box 7"/>
          <p:cNvSpPr txBox="1">
            <a:spLocks noChangeArrowheads="1"/>
          </p:cNvSpPr>
          <p:nvPr/>
        </p:nvSpPr>
        <p:spPr bwMode="auto">
          <a:xfrm>
            <a:off x="1066800" y="304800"/>
            <a:ext cx="7162800" cy="1569660"/>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a:t>
            </a:r>
            <a:r>
              <a:rPr lang="en-US" sz="3200" b="1" dirty="0" smtClean="0"/>
              <a:t>the paramount role responsibility of a professional engineer like Fred Martinez?</a:t>
            </a:r>
            <a:endParaRPr lang="en-US" sz="3200" b="1" dirty="0"/>
          </a:p>
        </p:txBody>
      </p:sp>
      <p:sp>
        <p:nvSpPr>
          <p:cNvPr id="6" name="Action Button: Information 5">
            <a:hlinkClick r:id="rId3" action="ppaction://hlinksldjump" highlightClick="1"/>
          </p:cNvPr>
          <p:cNvSpPr/>
          <p:nvPr/>
        </p:nvSpPr>
        <p:spPr bwMode="auto">
          <a:xfrm>
            <a:off x="2590800" y="5943600"/>
            <a:ext cx="8382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495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600200"/>
            <a:ext cx="7162800" cy="4191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In order to save money and respond</a:t>
            </a:r>
          </a:p>
          <a:p>
            <a:r>
              <a:rPr lang="en-US" sz="4000" dirty="0" smtClean="0"/>
              <a:t>to </a:t>
            </a:r>
            <a:r>
              <a:rPr lang="en-US" sz="4000" dirty="0" err="1" smtClean="0"/>
              <a:t>Chemistre’s</a:t>
            </a:r>
            <a:r>
              <a:rPr lang="en-US" sz="4000" dirty="0" smtClean="0"/>
              <a:t> request for a 20%</a:t>
            </a:r>
          </a:p>
          <a:p>
            <a:r>
              <a:rPr lang="en-US" sz="4000" dirty="0" smtClean="0"/>
              <a:t>cut in budget for the Morales </a:t>
            </a:r>
          </a:p>
          <a:p>
            <a:r>
              <a:rPr lang="en-US" sz="4000" dirty="0" smtClean="0"/>
              <a:t>plant, Chuck recommends passing</a:t>
            </a:r>
          </a:p>
          <a:p>
            <a:r>
              <a:rPr lang="en-US" sz="4000" dirty="0" smtClean="0"/>
              <a:t>off long term costs for reduced</a:t>
            </a:r>
          </a:p>
          <a:p>
            <a:r>
              <a:rPr lang="en-US" sz="4000" dirty="0" smtClean="0"/>
              <a:t>plant size to this division within</a:t>
            </a:r>
          </a:p>
          <a:p>
            <a:r>
              <a:rPr lang="en-US" sz="4000" dirty="0" err="1" smtClean="0"/>
              <a:t>Phaust</a:t>
            </a:r>
            <a:r>
              <a:rPr lang="en-US" sz="4000" dirty="0" smtClean="0"/>
              <a:t>.</a:t>
            </a:r>
            <a:endParaRPr lang="en-US" sz="4000" dirty="0"/>
          </a:p>
        </p:txBody>
      </p:sp>
      <p:sp>
        <p:nvSpPr>
          <p:cNvPr id="21511" name="Text Box 7"/>
          <p:cNvSpPr txBox="1">
            <a:spLocks noChangeArrowheads="1"/>
          </p:cNvSpPr>
          <p:nvPr/>
        </p:nvSpPr>
        <p:spPr bwMode="auto">
          <a:xfrm>
            <a:off x="9906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What is (plant) operations?</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447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Vice president of engineering</a:t>
            </a:r>
          </a:p>
          <a:p>
            <a:r>
              <a:rPr lang="en-US" sz="4000" dirty="0" smtClean="0"/>
              <a:t>at </a:t>
            </a:r>
            <a:r>
              <a:rPr lang="en-US" sz="4000" dirty="0" err="1" smtClean="0"/>
              <a:t>Phaust</a:t>
            </a:r>
            <a:r>
              <a:rPr lang="en-US" sz="4000" dirty="0" smtClean="0"/>
              <a:t>.</a:t>
            </a:r>
            <a:endParaRPr lang="en-US" sz="4000" dirty="0"/>
          </a:p>
        </p:txBody>
      </p:sp>
      <p:sp>
        <p:nvSpPr>
          <p:cNvPr id="20488" name="Text Box 8"/>
          <p:cNvSpPr txBox="1">
            <a:spLocks noChangeArrowheads="1"/>
          </p:cNvSpPr>
          <p:nvPr/>
        </p:nvSpPr>
        <p:spPr bwMode="auto">
          <a:xfrm>
            <a:off x="838200" y="2286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Chuck?</a:t>
            </a: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4648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F</a:t>
            </a:r>
            <a:r>
              <a:rPr lang="en-US" sz="4000" b="1" dirty="0" smtClean="0"/>
              <a:t>red decided to </a:t>
            </a:r>
            <a:r>
              <a:rPr lang="en-US" sz="4000" b="1" dirty="0" smtClean="0"/>
              <a:t>g</a:t>
            </a:r>
            <a:r>
              <a:rPr lang="en-US" sz="4000" b="1" dirty="0" smtClean="0"/>
              <a:t>o with different</a:t>
            </a:r>
          </a:p>
          <a:p>
            <a:r>
              <a:rPr lang="en-US" sz="4000" b="1" dirty="0" smtClean="0"/>
              <a:t>controls than these because they</a:t>
            </a:r>
          </a:p>
          <a:p>
            <a:r>
              <a:rPr lang="en-US" sz="4000" b="1" dirty="0" smtClean="0"/>
              <a:t>were cheaper and </a:t>
            </a:r>
            <a:r>
              <a:rPr lang="en-US" sz="4000" b="1" dirty="0" smtClean="0"/>
              <a:t>because their</a:t>
            </a:r>
          </a:p>
          <a:p>
            <a:r>
              <a:rPr lang="en-US" sz="4000" b="1" dirty="0" smtClean="0"/>
              <a:t>range was OK below 350 degrees</a:t>
            </a:r>
          </a:p>
          <a:p>
            <a:r>
              <a:rPr lang="en-US" sz="4000" b="1" dirty="0" smtClean="0"/>
              <a:t>and 200 PSI.</a:t>
            </a:r>
            <a:endParaRPr lang="en-US" sz="4000" dirty="0"/>
          </a:p>
        </p:txBody>
      </p:sp>
      <p:sp>
        <p:nvSpPr>
          <p:cNvPr id="23559" name="Text Box 7"/>
          <p:cNvSpPr txBox="1">
            <a:spLocks noChangeArrowheads="1"/>
          </p:cNvSpPr>
          <p:nvPr/>
        </p:nvSpPr>
        <p:spPr bwMode="auto">
          <a:xfrm>
            <a:off x="990600" y="304800"/>
            <a:ext cx="70866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Lutz and Lutz Controls?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14400" y="1905000"/>
            <a:ext cx="7162800" cy="38100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b="1" dirty="0" smtClean="0"/>
              <a:t>While they might dispute this, </a:t>
            </a:r>
          </a:p>
          <a:p>
            <a:r>
              <a:rPr lang="en-US" sz="4000" b="1" dirty="0" smtClean="0"/>
              <a:t>they should supervise the com-</a:t>
            </a:r>
          </a:p>
          <a:p>
            <a:r>
              <a:rPr lang="en-US" sz="4000" b="1" dirty="0" err="1" smtClean="0"/>
              <a:t>panies</a:t>
            </a:r>
            <a:r>
              <a:rPr lang="en-US" sz="4000" b="1" dirty="0" smtClean="0"/>
              <a:t> they have acquired by </a:t>
            </a:r>
          </a:p>
          <a:p>
            <a:r>
              <a:rPr lang="en-US" sz="4000" b="1" dirty="0" smtClean="0"/>
              <a:t>setting and enforcing standards</a:t>
            </a:r>
          </a:p>
          <a:p>
            <a:r>
              <a:rPr lang="en-US" sz="4000" b="1" dirty="0" smtClean="0"/>
              <a:t>of safety and good business </a:t>
            </a:r>
          </a:p>
          <a:p>
            <a:r>
              <a:rPr lang="en-US" sz="4000" b="1" dirty="0" smtClean="0"/>
              <a:t>practice</a:t>
            </a:r>
            <a:r>
              <a:rPr lang="en-US" sz="4000" b="1" dirty="0" smtClean="0"/>
              <a:t>.</a:t>
            </a:r>
            <a:endParaRPr lang="en-US" sz="4000" dirty="0"/>
          </a:p>
        </p:txBody>
      </p:sp>
      <p:sp>
        <p:nvSpPr>
          <p:cNvPr id="19463" name="Text Box 7"/>
          <p:cNvSpPr txBox="1">
            <a:spLocks noChangeArrowheads="1"/>
          </p:cNvSpPr>
          <p:nvPr/>
        </p:nvSpPr>
        <p:spPr bwMode="auto">
          <a:xfrm>
            <a:off x="914400" y="304800"/>
            <a:ext cx="7162800" cy="138499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2800" b="1" dirty="0" smtClean="0"/>
              <a:t>What is </a:t>
            </a:r>
            <a:r>
              <a:rPr lang="en-US" sz="2800" b="1" dirty="0" smtClean="0"/>
              <a:t>the role responsibility of the </a:t>
            </a:r>
            <a:r>
              <a:rPr lang="en-US" sz="2800" b="1" i="1" dirty="0" err="1" smtClean="0"/>
              <a:t>Chemistre</a:t>
            </a:r>
            <a:r>
              <a:rPr lang="en-US" sz="2800" b="1" dirty="0" smtClean="0"/>
              <a:t>, </a:t>
            </a:r>
            <a:r>
              <a:rPr lang="en-US" sz="2800" b="1" dirty="0" err="1" smtClean="0"/>
              <a:t>Phaust’s</a:t>
            </a:r>
            <a:r>
              <a:rPr lang="en-US" sz="2800" b="1" dirty="0" smtClean="0"/>
              <a:t> parent </a:t>
            </a:r>
            <a:r>
              <a:rPr lang="en-US" sz="2800" b="1" dirty="0" smtClean="0"/>
              <a:t>company from France</a:t>
            </a:r>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838200" y="2590800"/>
            <a:ext cx="7467600" cy="3048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Fred suspects that Chuck is </a:t>
            </a:r>
          </a:p>
          <a:p>
            <a:r>
              <a:rPr lang="en-US" sz="4000" b="1" dirty="0" smtClean="0"/>
              <a:t>invested in Lutz and Lutz controls</a:t>
            </a:r>
          </a:p>
          <a:p>
            <a:r>
              <a:rPr lang="en-US" sz="4000" b="1" dirty="0" smtClean="0"/>
              <a:t>for this reason.</a:t>
            </a:r>
            <a:endParaRPr lang="en-US" sz="4000" b="1" dirty="0"/>
          </a:p>
        </p:txBody>
      </p:sp>
      <p:sp>
        <p:nvSpPr>
          <p:cNvPr id="18439" name="Text Box 7"/>
          <p:cNvSpPr txBox="1">
            <a:spLocks noChangeArrowheads="1"/>
          </p:cNvSpPr>
          <p:nvPr/>
        </p:nvSpPr>
        <p:spPr bwMode="auto">
          <a:xfrm>
            <a:off x="1066800" y="228600"/>
            <a:ext cx="7162800" cy="175432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a:t>
            </a:r>
            <a:r>
              <a:rPr lang="en-US" sz="3600" b="1" dirty="0" smtClean="0"/>
              <a:t>the fact that Chuck’s brother-in-law is the Lutz and Lutz salesman?</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2" action="ppaction://hlinksldjump" highlightClick="1"/>
          </p:cNvPr>
          <p:cNvSpPr>
            <a:spLocks noChangeArrowheads="1"/>
          </p:cNvSpPr>
          <p:nvPr/>
        </p:nvSpPr>
        <p:spPr bwMode="auto">
          <a:xfrm>
            <a:off x="4572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1430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dirty="0" smtClean="0"/>
              <a:t>Plant manager for the new </a:t>
            </a:r>
            <a:r>
              <a:rPr lang="en-US" sz="4000" dirty="0" err="1" smtClean="0"/>
              <a:t>Phaust</a:t>
            </a:r>
            <a:endParaRPr lang="en-US" sz="4000" dirty="0" smtClean="0"/>
          </a:p>
          <a:p>
            <a:r>
              <a:rPr lang="en-US" sz="4000" dirty="0" smtClean="0"/>
              <a:t>plant in Morales, Nuevo Leon, </a:t>
            </a:r>
          </a:p>
          <a:p>
            <a:r>
              <a:rPr lang="en-US" sz="4000" dirty="0" smtClean="0"/>
              <a:t>Mexico.</a:t>
            </a:r>
            <a:endParaRPr lang="en-US" sz="4000" dirty="0"/>
          </a:p>
        </p:txBody>
      </p:sp>
      <p:sp>
        <p:nvSpPr>
          <p:cNvPr id="24583" name="Text Box 7"/>
          <p:cNvSpPr txBox="1">
            <a:spLocks noChangeArrowheads="1"/>
          </p:cNvSpPr>
          <p:nvPr/>
        </p:nvSpPr>
        <p:spPr bwMode="auto">
          <a:xfrm>
            <a:off x="1066800" y="228600"/>
            <a:ext cx="71628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Who </a:t>
            </a:r>
            <a:r>
              <a:rPr lang="en-US" dirty="0" smtClean="0"/>
              <a:t>was Manuel Ortega?</a:t>
            </a:r>
            <a:endParaRPr lang="en-US" dirty="0"/>
          </a:p>
        </p:txBody>
      </p:sp>
      <p:sp>
        <p:nvSpPr>
          <p:cNvPr id="6" name="Action Button: Information 5">
            <a:hlinkClick r:id="rId3" action="ppaction://hlinksldjump" highlightClick="1"/>
          </p:cNvPr>
          <p:cNvSpPr/>
          <p:nvPr/>
        </p:nvSpPr>
        <p:spPr bwMode="auto">
          <a:xfrm>
            <a:off x="3048000" y="5943600"/>
            <a:ext cx="6858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2362200"/>
            <a:ext cx="7162800" cy="33528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err="1" smtClean="0"/>
              <a:t>Phaust’s</a:t>
            </a:r>
            <a:r>
              <a:rPr lang="en-US" sz="4000" b="1" dirty="0" smtClean="0"/>
              <a:t> response when they </a:t>
            </a:r>
          </a:p>
          <a:p>
            <a:r>
              <a:rPr lang="en-US" sz="4000" b="1" dirty="0" smtClean="0"/>
              <a:t>studied samples from </a:t>
            </a:r>
            <a:r>
              <a:rPr lang="en-US" sz="4000" b="1" dirty="0" err="1" smtClean="0"/>
              <a:t>Chemi</a:t>
            </a:r>
            <a:r>
              <a:rPr lang="en-US" sz="4000" b="1" dirty="0" smtClean="0"/>
              <a:t> </a:t>
            </a:r>
          </a:p>
          <a:p>
            <a:r>
              <a:rPr lang="en-US" sz="4000" b="1" dirty="0" smtClean="0"/>
              <a:t>Toil’s new product, </a:t>
            </a:r>
            <a:r>
              <a:rPr lang="en-US" sz="4000" b="1" dirty="0" err="1" smtClean="0"/>
              <a:t>EasyStripper</a:t>
            </a:r>
            <a:r>
              <a:rPr lang="en-US" sz="4000" b="1" dirty="0" smtClean="0"/>
              <a:t>.</a:t>
            </a:r>
            <a:endParaRPr lang="en-US" sz="4000" b="1" dirty="0" smtClean="0"/>
          </a:p>
        </p:txBody>
      </p:sp>
      <p:sp>
        <p:nvSpPr>
          <p:cNvPr id="25607" name="Text Box 7"/>
          <p:cNvSpPr txBox="1">
            <a:spLocks noChangeArrowheads="1"/>
          </p:cNvSpPr>
          <p:nvPr/>
        </p:nvSpPr>
        <p:spPr bwMode="auto">
          <a:xfrm>
            <a:off x="990600" y="228600"/>
            <a:ext cx="7086600" cy="1815882"/>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a:t>
            </a:r>
            <a:r>
              <a:rPr lang="en-US" sz="2800" b="1" dirty="0" smtClean="0"/>
              <a:t>changing the chemical formulation of New Stripper by raising the temperature and pressure of the emulsion during preparation?</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152400" y="381000"/>
            <a:ext cx="1828800" cy="707886"/>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sz="2000" b="1" dirty="0" smtClean="0"/>
              <a:t>What Happened?</a:t>
            </a:r>
            <a:endParaRPr lang="en-US" sz="1800" dirty="0"/>
          </a:p>
        </p:txBody>
      </p:sp>
      <p:sp>
        <p:nvSpPr>
          <p:cNvPr id="2072" name="Text Box 24"/>
          <p:cNvSpPr txBox="1">
            <a:spLocks noChangeArrowheads="1"/>
          </p:cNvSpPr>
          <p:nvPr/>
        </p:nvSpPr>
        <p:spPr bwMode="auto">
          <a:xfrm>
            <a:off x="2362200" y="3810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Role Responsibility</a:t>
            </a:r>
            <a:endParaRPr lang="en-US" b="1" dirty="0"/>
          </a:p>
        </p:txBody>
      </p:sp>
      <p:sp>
        <p:nvSpPr>
          <p:cNvPr id="2073" name="Text Box 25"/>
          <p:cNvSpPr txBox="1">
            <a:spLocks noChangeArrowheads="1"/>
          </p:cNvSpPr>
          <p:nvPr/>
        </p:nvSpPr>
        <p:spPr bwMode="auto">
          <a:xfrm>
            <a:off x="48768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Decision Points in IM</a:t>
            </a:r>
            <a:endParaRPr lang="en-US" sz="2000" b="1" dirty="0"/>
          </a:p>
        </p:txBody>
      </p:sp>
      <p:sp>
        <p:nvSpPr>
          <p:cNvPr id="2074" name="Text Box 26"/>
          <p:cNvSpPr txBox="1">
            <a:spLocks noChangeArrowheads="1"/>
          </p:cNvSpPr>
          <p:nvPr/>
        </p:nvSpPr>
        <p:spPr bwMode="auto">
          <a:xfrm>
            <a:off x="7010400" y="381000"/>
            <a:ext cx="1752600" cy="400110"/>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Characters</a:t>
            </a:r>
            <a:endParaRPr lang="en-US" sz="20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0" action="ppaction://hlinksldjump"/>
              </a:rPr>
              <a:t>500</a:t>
            </a:r>
            <a:endParaRPr lang="en-US" sz="3200" b="1">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4495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90600" y="2209800"/>
            <a:ext cx="7162800" cy="35052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Doing an on-sight inspection to </a:t>
            </a:r>
          </a:p>
          <a:p>
            <a:r>
              <a:rPr lang="en-US" sz="4000" dirty="0" smtClean="0"/>
              <a:t>examine the safety and reliability</a:t>
            </a:r>
          </a:p>
          <a:p>
            <a:r>
              <a:rPr lang="en-US" sz="4000" dirty="0" smtClean="0"/>
              <a:t>of product manufactured.</a:t>
            </a:r>
            <a:endParaRPr lang="en-US" sz="4000" dirty="0"/>
          </a:p>
        </p:txBody>
      </p:sp>
      <p:sp>
        <p:nvSpPr>
          <p:cNvPr id="26631" name="Text Box 7"/>
          <p:cNvSpPr txBox="1">
            <a:spLocks noChangeArrowheads="1"/>
          </p:cNvSpPr>
          <p:nvPr/>
        </p:nvSpPr>
        <p:spPr bwMode="auto">
          <a:xfrm>
            <a:off x="1066800" y="3048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a:t>
            </a:r>
            <a:r>
              <a:rPr lang="en-US" sz="2800" b="1" dirty="0" err="1" smtClean="0"/>
              <a:t>Phaust</a:t>
            </a:r>
            <a:r>
              <a:rPr lang="en-US" sz="2800" b="1" dirty="0" smtClean="0"/>
              <a:t> company policy (and possibly </a:t>
            </a:r>
            <a:r>
              <a:rPr lang="en-US" sz="2800" b="1" dirty="0" smtClean="0"/>
              <a:t>Fred’s role responsibility) when taking on a new supplier</a:t>
            </a:r>
            <a:r>
              <a:rPr lang="en-US" sz="2800" b="1" dirty="0" smtClean="0"/>
              <a:t>?</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4495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3200" dirty="0" smtClean="0"/>
              <a:t>The last minute reformulation of </a:t>
            </a:r>
            <a:r>
              <a:rPr lang="en-US" sz="3200" dirty="0" smtClean="0"/>
              <a:t>the </a:t>
            </a:r>
          </a:p>
          <a:p>
            <a:r>
              <a:rPr lang="en-US" sz="3200" dirty="0" smtClean="0"/>
              <a:t>emulsion at the Morales plant </a:t>
            </a:r>
            <a:r>
              <a:rPr lang="en-US" sz="3200" dirty="0" smtClean="0"/>
              <a:t>requiring </a:t>
            </a:r>
          </a:p>
          <a:p>
            <a:r>
              <a:rPr lang="en-US" sz="3200" dirty="0" smtClean="0"/>
              <a:t>higher temperatures and </a:t>
            </a:r>
            <a:r>
              <a:rPr lang="en-US" sz="3200" dirty="0" smtClean="0"/>
              <a:t>pressures, </a:t>
            </a:r>
          </a:p>
          <a:p>
            <a:r>
              <a:rPr lang="en-US" sz="3200" dirty="0" smtClean="0"/>
              <a:t>censors and controls </a:t>
            </a:r>
            <a:r>
              <a:rPr lang="en-US" sz="3200" dirty="0" smtClean="0"/>
              <a:t>with limited ranges </a:t>
            </a:r>
          </a:p>
          <a:p>
            <a:r>
              <a:rPr lang="en-US" sz="3200" dirty="0" smtClean="0"/>
              <a:t>requiring on-</a:t>
            </a:r>
            <a:r>
              <a:rPr lang="en-US" sz="3200" dirty="0" smtClean="0"/>
              <a:t>sight visual inspections, and </a:t>
            </a:r>
          </a:p>
          <a:p>
            <a:r>
              <a:rPr lang="en-US" sz="3200" dirty="0" smtClean="0"/>
              <a:t>couplings and flanges that were </a:t>
            </a:r>
            <a:r>
              <a:rPr lang="en-US" sz="3200" dirty="0" smtClean="0"/>
              <a:t>not </a:t>
            </a:r>
          </a:p>
          <a:p>
            <a:r>
              <a:rPr lang="en-US" sz="3200" dirty="0" smtClean="0"/>
              <a:t>properly </a:t>
            </a:r>
            <a:r>
              <a:rPr lang="en-US" sz="3200" dirty="0" err="1" smtClean="0"/>
              <a:t>spec’d</a:t>
            </a:r>
            <a:r>
              <a:rPr lang="en-US" sz="3200" dirty="0" smtClean="0"/>
              <a:t> by the engineer</a:t>
            </a:r>
          </a:p>
          <a:p>
            <a:r>
              <a:rPr lang="en-US" sz="3200" dirty="0" smtClean="0"/>
              <a:t>in charge.</a:t>
            </a:r>
          </a:p>
        </p:txBody>
      </p:sp>
      <p:sp>
        <p:nvSpPr>
          <p:cNvPr id="27655" name="Text Box 7"/>
          <p:cNvSpPr txBox="1">
            <a:spLocks noChangeArrowheads="1"/>
          </p:cNvSpPr>
          <p:nvPr/>
        </p:nvSpPr>
        <p:spPr bwMode="auto">
          <a:xfrm>
            <a:off x="10668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a:t>
            </a:r>
            <a:r>
              <a:rPr lang="en-US" sz="2800" b="1" dirty="0" smtClean="0"/>
              <a:t>are some of the elements </a:t>
            </a:r>
            <a:r>
              <a:rPr lang="en-US" sz="2800" b="1" u="sng" dirty="0" smtClean="0"/>
              <a:t>causally responsible</a:t>
            </a:r>
            <a:r>
              <a:rPr lang="en-US" sz="2800" b="1" dirty="0" smtClean="0"/>
              <a:t> for the </a:t>
            </a:r>
            <a:r>
              <a:rPr lang="en-US" sz="2800" b="1" dirty="0" smtClean="0"/>
              <a:t>“incident at Morales”?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4419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1905000"/>
            <a:ext cx="7162800" cy="3276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Fred’s supervisor at </a:t>
            </a:r>
            <a:r>
              <a:rPr lang="en-US" sz="4000" b="1" dirty="0" err="1" smtClean="0"/>
              <a:t>Phaust</a:t>
            </a:r>
            <a:endParaRPr lang="en-US" sz="4000" b="1" dirty="0" smtClean="0"/>
          </a:p>
          <a:p>
            <a:r>
              <a:rPr lang="en-US" sz="4000" b="1" dirty="0" smtClean="0"/>
              <a:t>who insisted on his “One Rule.”</a:t>
            </a:r>
            <a:endParaRPr lang="en-US" sz="4000" b="1" dirty="0"/>
          </a:p>
        </p:txBody>
      </p:sp>
      <p:sp>
        <p:nvSpPr>
          <p:cNvPr id="28679" name="Text Box 7"/>
          <p:cNvSpPr txBox="1">
            <a:spLocks noChangeArrowheads="1"/>
          </p:cNvSpPr>
          <p:nvPr/>
        </p:nvSpPr>
        <p:spPr bwMode="auto">
          <a:xfrm>
            <a:off x="1066800" y="304800"/>
            <a:ext cx="7162800" cy="707886"/>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4000" b="1" dirty="0" smtClean="0"/>
              <a:t>Who is Wally?</a:t>
            </a:r>
            <a:endParaRPr lang="en-US" sz="4000" b="1" dirty="0"/>
          </a:p>
        </p:txBody>
      </p:sp>
      <p:sp>
        <p:nvSpPr>
          <p:cNvPr id="6" name="Action Button: Information 5">
            <a:hlinkClick r:id="rId3" action="ppaction://hlinksldjump" highlightClick="1"/>
          </p:cNvPr>
          <p:cNvSpPr/>
          <p:nvPr/>
        </p:nvSpPr>
        <p:spPr bwMode="auto">
          <a:xfrm>
            <a:off x="3124200" y="6019800"/>
            <a:ext cx="737616"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Role Responsibility</a:t>
            </a:r>
            <a:endParaRPr lang="en-US" dirty="0"/>
          </a:p>
        </p:txBody>
      </p:sp>
      <p:sp>
        <p:nvSpPr>
          <p:cNvPr id="3" name="Content Placeholder 2"/>
          <p:cNvSpPr>
            <a:spLocks noGrp="1"/>
          </p:cNvSpPr>
          <p:nvPr>
            <p:ph idx="1"/>
          </p:nvPr>
        </p:nvSpPr>
        <p:spPr/>
        <p:txBody>
          <a:bodyPr/>
          <a:lstStyle/>
          <a:p>
            <a:r>
              <a:rPr lang="en-US" dirty="0" smtClean="0"/>
              <a:t>To stand committed to carrying out the goods, values, duties, and tasks around which a social or professional role is oriented.</a:t>
            </a:r>
            <a:endParaRPr lang="en-US" dirty="0"/>
          </a:p>
        </p:txBody>
      </p:sp>
      <p:sp>
        <p:nvSpPr>
          <p:cNvPr id="5" name="Action Button: Return 4">
            <a:hlinkClick r:id="" action="ppaction://hlinkshowjump?jump=lastslideviewed" highlightClick="1"/>
          </p:cNvPr>
          <p:cNvSpPr/>
          <p:nvPr/>
        </p:nvSpPr>
        <p:spPr bwMode="auto">
          <a:xfrm>
            <a:off x="4343400" y="5638800"/>
            <a:ext cx="1042416" cy="8138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What is the responsibility of confidentiality in this case</a:t>
            </a:r>
            <a:endParaRPr lang="en-US" dirty="0"/>
          </a:p>
        </p:txBody>
      </p:sp>
      <p:sp>
        <p:nvSpPr>
          <p:cNvPr id="3" name="Content Placeholder 2"/>
          <p:cNvSpPr>
            <a:spLocks noGrp="1"/>
          </p:cNvSpPr>
          <p:nvPr>
            <p:ph idx="1"/>
          </p:nvPr>
        </p:nvSpPr>
        <p:spPr>
          <a:xfrm>
            <a:off x="609600" y="1752600"/>
            <a:ext cx="7772400" cy="4114800"/>
          </a:xfrm>
        </p:spPr>
        <p:txBody>
          <a:bodyPr/>
          <a:lstStyle/>
          <a:p>
            <a:r>
              <a:rPr lang="en-US" sz="2800" dirty="0" smtClean="0"/>
              <a:t>As a former employee of </a:t>
            </a:r>
            <a:r>
              <a:rPr lang="en-US" sz="2800" dirty="0" err="1" smtClean="0"/>
              <a:t>Chemi</a:t>
            </a:r>
            <a:r>
              <a:rPr lang="en-US" sz="2800" dirty="0" smtClean="0"/>
              <a:t> Toil, Fred has a role responsibility not to reveal proprietary information to competitors</a:t>
            </a:r>
          </a:p>
          <a:p>
            <a:r>
              <a:rPr lang="en-US" sz="2800" dirty="0" smtClean="0"/>
              <a:t>Frequently companies review proprietary information with employees when they leave the company</a:t>
            </a:r>
          </a:p>
          <a:p>
            <a:r>
              <a:rPr lang="en-US" sz="2800" dirty="0" smtClean="0"/>
              <a:t>Some companies insert clauses into the employment contract limiting the right of ex-employees to work for competitors</a:t>
            </a:r>
            <a:endParaRPr lang="en-US" sz="2800" dirty="0"/>
          </a:p>
        </p:txBody>
      </p:sp>
      <p:sp>
        <p:nvSpPr>
          <p:cNvPr id="4" name="Action Button: Return 3">
            <a:hlinkClick r:id="" action="ppaction://hlinkshowjump?jump=lastslideviewed" highlightClick="1"/>
          </p:cNvPr>
          <p:cNvSpPr/>
          <p:nvPr/>
        </p:nvSpPr>
        <p:spPr bwMode="auto">
          <a:xfrm>
            <a:off x="4114800" y="6019800"/>
            <a:ext cx="8382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dirty="0" smtClean="0"/>
              <a:t>What are </a:t>
            </a:r>
            <a:r>
              <a:rPr lang="en-US" dirty="0" err="1" smtClean="0"/>
              <a:t>maquiladores</a:t>
            </a:r>
            <a:r>
              <a:rPr lang="en-US" dirty="0" smtClean="0"/>
              <a:t>?</a:t>
            </a:r>
            <a:endParaRPr lang="en-US" dirty="0"/>
          </a:p>
        </p:txBody>
      </p:sp>
      <p:sp>
        <p:nvSpPr>
          <p:cNvPr id="3" name="Content Placeholder 2"/>
          <p:cNvSpPr>
            <a:spLocks noGrp="1"/>
          </p:cNvSpPr>
          <p:nvPr>
            <p:ph idx="1"/>
          </p:nvPr>
        </p:nvSpPr>
        <p:spPr>
          <a:xfrm>
            <a:off x="609600" y="990600"/>
            <a:ext cx="7772400" cy="5029200"/>
          </a:xfrm>
        </p:spPr>
        <p:txBody>
          <a:bodyPr/>
          <a:lstStyle/>
          <a:p>
            <a:r>
              <a:rPr lang="en-US" sz="2400" dirty="0" smtClean="0"/>
              <a:t>These are twin plants built by a developed nation in a neighboring developing nation to escape the stricter environmental and safety regulations as well as higher labor costs in developed nations. </a:t>
            </a:r>
          </a:p>
          <a:p>
            <a:r>
              <a:rPr lang="en-US" sz="2400" dirty="0" smtClean="0"/>
              <a:t>The video is suggesting that </a:t>
            </a:r>
            <a:r>
              <a:rPr lang="en-US" sz="2400" dirty="0" err="1" smtClean="0"/>
              <a:t>Phaust</a:t>
            </a:r>
            <a:r>
              <a:rPr lang="en-US" sz="2400" dirty="0" smtClean="0"/>
              <a:t> is engaging in the practice when it states (in more than one occasion) that environmental regulations, supplies, and labor are much cheaper in Mexico</a:t>
            </a:r>
          </a:p>
          <a:p>
            <a:r>
              <a:rPr lang="en-US" sz="2400" dirty="0" smtClean="0"/>
              <a:t>Does this represent a violation of distributive justice?  Are citizens of developing nations being asked to bear environmental, safety, and low wage burdens to provide citizens of developed nations high quality goods at low cost? </a:t>
            </a:r>
            <a:endParaRPr lang="en-US" sz="2400" dirty="0"/>
          </a:p>
        </p:txBody>
      </p:sp>
      <p:sp>
        <p:nvSpPr>
          <p:cNvPr id="4" name="Action Button: Return 3">
            <a:hlinkClick r:id="" action="ppaction://hlinkshowjump?jump=lastslideviewed" highlightClick="1"/>
          </p:cNvPr>
          <p:cNvSpPr/>
          <p:nvPr/>
        </p:nvSpPr>
        <p:spPr bwMode="auto">
          <a:xfrm>
            <a:off x="4419600" y="6019800"/>
            <a:ext cx="914400" cy="5852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sz="3200" dirty="0" smtClean="0"/>
              <a:t>What is Wally’s real Role Responsibility?</a:t>
            </a:r>
            <a:endParaRPr lang="en-US" sz="3200" dirty="0"/>
          </a:p>
        </p:txBody>
      </p:sp>
      <p:sp>
        <p:nvSpPr>
          <p:cNvPr id="3" name="Content Placeholder 2"/>
          <p:cNvSpPr>
            <a:spLocks noGrp="1"/>
          </p:cNvSpPr>
          <p:nvPr>
            <p:ph idx="1"/>
          </p:nvPr>
        </p:nvSpPr>
        <p:spPr>
          <a:xfrm>
            <a:off x="381000" y="990600"/>
            <a:ext cx="8534400" cy="5562600"/>
          </a:xfrm>
        </p:spPr>
        <p:txBody>
          <a:bodyPr/>
          <a:lstStyle/>
          <a:p>
            <a:r>
              <a:rPr lang="en-US" sz="2400" dirty="0" smtClean="0"/>
              <a:t>Wally is concerned that Fred will sacrifice profits to pursue exclusively engineering concerns.</a:t>
            </a:r>
          </a:p>
          <a:p>
            <a:r>
              <a:rPr lang="en-US" sz="2400" dirty="0" smtClean="0"/>
              <a:t>According to the Hitachi Report, finance-driven companies exclude engineers from day-to-day decisions</a:t>
            </a:r>
          </a:p>
          <a:p>
            <a:r>
              <a:rPr lang="en-US" sz="2400" dirty="0" smtClean="0"/>
              <a:t>Other companies expect engineers to advocate quality and ethical issues in team-based decision-making</a:t>
            </a:r>
          </a:p>
          <a:p>
            <a:r>
              <a:rPr lang="en-US" sz="2400" dirty="0" smtClean="0"/>
              <a:t>The Harvard Business School sees managers as balancing the often competing interests of investors, employees, customers, and the public</a:t>
            </a:r>
          </a:p>
          <a:p>
            <a:r>
              <a:rPr lang="en-US" sz="2400" dirty="0" smtClean="0"/>
              <a:t>Which of these stakeholders is Wally neglecting when he holds as his primary responsibility to maximize profits and, by implication, his bonus?</a:t>
            </a:r>
          </a:p>
          <a:p>
            <a:r>
              <a:rPr lang="en-US" sz="2400" dirty="0" smtClean="0"/>
              <a:t>Are these bonus incentives temptations to do wrong?</a:t>
            </a:r>
            <a:endParaRPr lang="en-US" sz="2400" dirty="0"/>
          </a:p>
        </p:txBody>
      </p:sp>
      <p:sp>
        <p:nvSpPr>
          <p:cNvPr id="4" name="Action Button: Return 3">
            <a:hlinkClick r:id="" action="ppaction://hlinkshowjump?jump=lastslideviewed" highlightClick="1"/>
          </p:cNvPr>
          <p:cNvSpPr/>
          <p:nvPr/>
        </p:nvSpPr>
        <p:spPr bwMode="auto">
          <a:xfrm>
            <a:off x="7772400" y="5867400"/>
            <a:ext cx="8138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dirty="0" smtClean="0"/>
              <a:t>Engineering Codes of Ethics</a:t>
            </a:r>
            <a:endParaRPr lang="en-US" dirty="0"/>
          </a:p>
        </p:txBody>
      </p:sp>
      <p:sp>
        <p:nvSpPr>
          <p:cNvPr id="3" name="Content Placeholder 2"/>
          <p:cNvSpPr>
            <a:spLocks noGrp="1"/>
          </p:cNvSpPr>
          <p:nvPr>
            <p:ph idx="1"/>
          </p:nvPr>
        </p:nvSpPr>
        <p:spPr>
          <a:xfrm>
            <a:off x="685800" y="1295400"/>
            <a:ext cx="7772400" cy="4572000"/>
          </a:xfrm>
        </p:spPr>
        <p:txBody>
          <a:bodyPr/>
          <a:lstStyle/>
          <a:p>
            <a:r>
              <a:rPr lang="en-US" sz="2800" dirty="0" smtClean="0"/>
              <a:t>This responsibility appears in engineering codes (such as the National Society of Professional Engineers) in their Fundamental Principles section and as the first canon</a:t>
            </a:r>
          </a:p>
          <a:p>
            <a:r>
              <a:rPr lang="en-US" sz="2800" dirty="0" smtClean="0"/>
              <a:t>The engineer’s responsibility is to inform the client/manager of the consequences of his or her decision to the public</a:t>
            </a:r>
          </a:p>
          <a:p>
            <a:r>
              <a:rPr lang="en-US" sz="2800" dirty="0" smtClean="0"/>
              <a:t>If the health, safety, or welfare of the public is still at risk, then the engineer is enjoined to notify “proper authority.”</a:t>
            </a:r>
          </a:p>
        </p:txBody>
      </p:sp>
      <p:sp>
        <p:nvSpPr>
          <p:cNvPr id="4" name="Action Button: Return 3">
            <a:hlinkClick r:id="" action="ppaction://hlinkshowjump?jump=lastslideviewed" highlightClick="1"/>
          </p:cNvPr>
          <p:cNvSpPr/>
          <p:nvPr/>
        </p:nvSpPr>
        <p:spPr bwMode="auto">
          <a:xfrm>
            <a:off x="5410200" y="5867400"/>
            <a:ext cx="813816"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600" dirty="0" smtClean="0"/>
              <a:t>Did Manuel understand the additional risk he was being asked to take?</a:t>
            </a:r>
            <a:endParaRPr lang="en-US" sz="3600" dirty="0"/>
          </a:p>
        </p:txBody>
      </p:sp>
      <p:sp>
        <p:nvSpPr>
          <p:cNvPr id="3" name="Content Placeholder 2"/>
          <p:cNvSpPr>
            <a:spLocks noGrp="1"/>
          </p:cNvSpPr>
          <p:nvPr>
            <p:ph idx="1"/>
          </p:nvPr>
        </p:nvSpPr>
        <p:spPr>
          <a:xfrm>
            <a:off x="685800" y="1676400"/>
            <a:ext cx="7772400" cy="4648200"/>
          </a:xfrm>
        </p:spPr>
        <p:txBody>
          <a:bodyPr/>
          <a:lstStyle/>
          <a:p>
            <a:r>
              <a:rPr lang="en-US" sz="2800" dirty="0" smtClean="0"/>
              <a:t>Martin and </a:t>
            </a:r>
            <a:r>
              <a:rPr lang="en-US" sz="2800" dirty="0" err="1" smtClean="0"/>
              <a:t>Schinzinger</a:t>
            </a:r>
            <a:r>
              <a:rPr lang="en-US" sz="2800" dirty="0" smtClean="0"/>
              <a:t> tell us that “a thing is safe if, were its risks fully known, those risks would be judged acceptable in light of settled value principles.”</a:t>
            </a:r>
          </a:p>
          <a:p>
            <a:r>
              <a:rPr lang="en-US" sz="2800" dirty="0" smtClean="0"/>
              <a:t>But this assumes that the engineer has assessed these risks, fully communicated them to risk bearers, and have aligned risk information with the risk perception of the public.</a:t>
            </a:r>
          </a:p>
          <a:p>
            <a:r>
              <a:rPr lang="en-US" sz="2800" dirty="0" smtClean="0"/>
              <a:t>Has Fred fully assessed and communicated the risks to Manuel?</a:t>
            </a:r>
            <a:endParaRPr lang="en-US" sz="2800" dirty="0"/>
          </a:p>
        </p:txBody>
      </p:sp>
      <p:sp>
        <p:nvSpPr>
          <p:cNvPr id="4" name="Action Button: Return 3">
            <a:hlinkClick r:id="" action="ppaction://hlinkshowjump?jump=lastslideviewed" highlightClick="1"/>
          </p:cNvPr>
          <p:cNvSpPr/>
          <p:nvPr/>
        </p:nvSpPr>
        <p:spPr bwMode="auto">
          <a:xfrm>
            <a:off x="5638800" y="5867400"/>
            <a:ext cx="8138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dirty="0" smtClean="0"/>
              <a:t>What is Wally’s One Rule</a:t>
            </a:r>
            <a:endParaRPr lang="en-US" dirty="0"/>
          </a:p>
        </p:txBody>
      </p:sp>
      <p:sp>
        <p:nvSpPr>
          <p:cNvPr id="3" name="Content Placeholder 2"/>
          <p:cNvSpPr>
            <a:spLocks noGrp="1"/>
          </p:cNvSpPr>
          <p:nvPr>
            <p:ph idx="1"/>
          </p:nvPr>
        </p:nvSpPr>
        <p:spPr>
          <a:xfrm>
            <a:off x="685800" y="1752600"/>
            <a:ext cx="7772400" cy="4343400"/>
          </a:xfrm>
        </p:spPr>
        <p:txBody>
          <a:bodyPr/>
          <a:lstStyle/>
          <a:p>
            <a:r>
              <a:rPr lang="en-US" sz="2800" dirty="0" smtClean="0"/>
              <a:t>Basically, Wally is telling Fred to respect the chain of command.</a:t>
            </a:r>
          </a:p>
          <a:p>
            <a:r>
              <a:rPr lang="en-US" sz="2800" dirty="0" smtClean="0"/>
              <a:t>If he has an issue to take to Chuck or anyone further up the chain of command, he must tell Wally first.  In other words, he must not circumvent or go around Wally.</a:t>
            </a:r>
          </a:p>
          <a:p>
            <a:r>
              <a:rPr lang="en-US" sz="2800" dirty="0" smtClean="0"/>
              <a:t>How can Fred balance his responsibility to Wally as his supervisor with his responsibility as an engineer to make risk information publicly available?</a:t>
            </a:r>
            <a:endParaRPr lang="en-US" sz="2800" dirty="0"/>
          </a:p>
        </p:txBody>
      </p:sp>
      <p:sp>
        <p:nvSpPr>
          <p:cNvPr id="4" name="Action Button: Return 3">
            <a:hlinkClick r:id="" action="ppaction://hlinkshowjump?jump=lastslideviewed" highlightClick="1"/>
          </p:cNvPr>
          <p:cNvSpPr/>
          <p:nvPr/>
        </p:nvSpPr>
        <p:spPr bwMode="auto">
          <a:xfrm>
            <a:off x="5334000" y="5967984"/>
            <a:ext cx="813816" cy="6614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42672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219200" y="15240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b="1" dirty="0" smtClean="0"/>
              <a:t>The product manufactured by</a:t>
            </a:r>
            <a:endParaRPr lang="en-US" sz="4000" b="1" dirty="0" smtClean="0"/>
          </a:p>
          <a:p>
            <a:r>
              <a:rPr lang="en-US" sz="4000" b="1" dirty="0" err="1" smtClean="0"/>
              <a:t>Phaust</a:t>
            </a:r>
            <a:r>
              <a:rPr lang="en-US" sz="4000" b="1" dirty="0" smtClean="0"/>
              <a:t> Chemical.</a:t>
            </a:r>
          </a:p>
        </p:txBody>
      </p:sp>
      <p:sp>
        <p:nvSpPr>
          <p:cNvPr id="3078" name="Text Box 6"/>
          <p:cNvSpPr txBox="1">
            <a:spLocks noChangeArrowheads="1"/>
          </p:cNvSpPr>
          <p:nvPr/>
        </p:nvSpPr>
        <p:spPr bwMode="auto">
          <a:xfrm>
            <a:off x="1219200" y="228600"/>
            <a:ext cx="7086600" cy="46166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is </a:t>
            </a:r>
            <a:r>
              <a:rPr lang="en-US" dirty="0" smtClean="0"/>
              <a:t>Old Stripper?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14478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character is (role) responsible</a:t>
            </a:r>
          </a:p>
          <a:p>
            <a:r>
              <a:rPr lang="en-US" sz="4000" dirty="0" smtClean="0"/>
              <a:t>for signing off on the new plant</a:t>
            </a:r>
          </a:p>
          <a:p>
            <a:r>
              <a:rPr lang="en-US" sz="4000" dirty="0" smtClean="0"/>
              <a:t>design for </a:t>
            </a:r>
            <a:r>
              <a:rPr lang="en-US" sz="4000" dirty="0" err="1" smtClean="0"/>
              <a:t>Phaust</a:t>
            </a:r>
            <a:endParaRPr lang="en-US" sz="4000" dirty="0"/>
          </a:p>
        </p:txBody>
      </p:sp>
      <p:sp>
        <p:nvSpPr>
          <p:cNvPr id="7175" name="Text Box 7"/>
          <p:cNvSpPr txBox="1">
            <a:spLocks noChangeArrowheads="1"/>
          </p:cNvSpPr>
          <p:nvPr/>
        </p:nvSpPr>
        <p:spPr bwMode="auto">
          <a:xfrm>
            <a:off x="1066800" y="152400"/>
            <a:ext cx="7086600" cy="584775"/>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3200" b="1" dirty="0" smtClean="0"/>
              <a:t>Who is Fred?</a:t>
            </a:r>
            <a:endParaRPr lang="en-US" sz="3200" b="1" dirty="0"/>
          </a:p>
        </p:txBody>
      </p:sp>
      <p:sp>
        <p:nvSpPr>
          <p:cNvPr id="6" name="TextBox 5"/>
          <p:cNvSpPr txBox="1"/>
          <p:nvPr/>
        </p:nvSpPr>
        <p:spPr>
          <a:xfrm>
            <a:off x="2362200" y="6019800"/>
            <a:ext cx="108531" cy="461665"/>
          </a:xfrm>
          <a:prstGeom prst="rect">
            <a:avLst/>
          </a:prstGeom>
          <a:noFill/>
        </p:spPr>
        <p:txBody>
          <a:bodyPr wrap="square" rtlCol="0">
            <a:spAutoFit/>
          </a:bodyPr>
          <a:lstStyle/>
          <a:p>
            <a:endParaRPr lang="en-US" dirty="0"/>
          </a:p>
        </p:txBody>
      </p:sp>
      <p:sp>
        <p:nvSpPr>
          <p:cNvPr id="7" name="Action Button: Information 6">
            <a:hlinkClick r:id="rId3" action="ppaction://hlinksldjump" highlightClick="1"/>
          </p:cNvPr>
          <p:cNvSpPr/>
          <p:nvPr/>
        </p:nvSpPr>
        <p:spPr bwMode="auto">
          <a:xfrm>
            <a:off x="2590800" y="6019800"/>
            <a:ext cx="813816"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2209800"/>
            <a:ext cx="7162800" cy="34290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Fred’s wife, Maria, a compliance</a:t>
            </a:r>
          </a:p>
          <a:p>
            <a:r>
              <a:rPr lang="en-US" sz="4000" dirty="0" smtClean="0"/>
              <a:t>litigator for the EPA, raises</a:t>
            </a:r>
          </a:p>
          <a:p>
            <a:r>
              <a:rPr lang="en-US" sz="4000" dirty="0" smtClean="0"/>
              <a:t>this problem when they are </a:t>
            </a:r>
          </a:p>
          <a:p>
            <a:r>
              <a:rPr lang="en-US" sz="4000" dirty="0" smtClean="0"/>
              <a:t>at home watching TV.</a:t>
            </a:r>
            <a:endParaRPr lang="en-US" sz="4000" dirty="0"/>
          </a:p>
        </p:txBody>
      </p:sp>
      <p:sp>
        <p:nvSpPr>
          <p:cNvPr id="10247" name="Text Box 7"/>
          <p:cNvSpPr txBox="1">
            <a:spLocks noChangeArrowheads="1"/>
          </p:cNvSpPr>
          <p:nvPr/>
        </p:nvSpPr>
        <p:spPr bwMode="auto">
          <a:xfrm>
            <a:off x="1066800" y="152400"/>
            <a:ext cx="7086600" cy="1815882"/>
          </a:xfrm>
          <a:prstGeom prst="rect">
            <a:avLst/>
          </a:prstGeom>
          <a:solidFill>
            <a:srgbClr val="CCFFCC"/>
          </a:solidFill>
          <a:ln w="38100">
            <a:solidFill>
              <a:schemeClr val="tx1"/>
            </a:solidFill>
            <a:miter lim="800000"/>
            <a:headEnd/>
            <a:tailEnd/>
          </a:ln>
          <a:effectLst/>
        </p:spPr>
        <p:txBody>
          <a:bodyPr wrap="square">
            <a:spAutoFit/>
          </a:bodyPr>
          <a:lstStyle/>
          <a:p>
            <a:pPr>
              <a:spcBef>
                <a:spcPct val="50000"/>
              </a:spcBef>
            </a:pPr>
            <a:r>
              <a:rPr lang="en-US" sz="2800" b="1" dirty="0" smtClean="0"/>
              <a:t>What </a:t>
            </a:r>
            <a:r>
              <a:rPr lang="en-US" sz="2800" b="1" dirty="0" smtClean="0"/>
              <a:t>is the need to line the waste ponds proposed for the Morales plant to prevent toxic contaminants from leaching into the local drinking water?</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752600"/>
            <a:ext cx="7162800" cy="33528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Chemical engineer hired by </a:t>
            </a:r>
          </a:p>
          <a:p>
            <a:r>
              <a:rPr lang="en-US" sz="4000" b="1" dirty="0" err="1" smtClean="0"/>
              <a:t>Phaust</a:t>
            </a:r>
            <a:r>
              <a:rPr lang="en-US" sz="4000" b="1" dirty="0" smtClean="0"/>
              <a:t> to design a new plant to</a:t>
            </a:r>
          </a:p>
          <a:p>
            <a:r>
              <a:rPr lang="en-US" sz="4000" b="1" dirty="0" smtClean="0"/>
              <a:t>manufacture paint remover.</a:t>
            </a:r>
            <a:endParaRPr lang="en-US" sz="4000" b="1" dirty="0"/>
          </a:p>
        </p:txBody>
      </p:sp>
      <p:sp>
        <p:nvSpPr>
          <p:cNvPr id="11272" name="Text Box 8"/>
          <p:cNvSpPr txBox="1">
            <a:spLocks noChangeArrowheads="1"/>
          </p:cNvSpPr>
          <p:nvPr/>
        </p:nvSpPr>
        <p:spPr bwMode="auto">
          <a:xfrm>
            <a:off x="990600" y="228600"/>
            <a:ext cx="72390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Who is </a:t>
            </a:r>
            <a:r>
              <a:rPr lang="en-US" sz="3600" b="1" dirty="0" smtClean="0"/>
              <a:t>Fred Martinez?</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41148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1066800" y="1524000"/>
            <a:ext cx="7162800" cy="39624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3600" dirty="0" smtClean="0"/>
              <a:t>Chuck tells Dominique that it</a:t>
            </a:r>
          </a:p>
          <a:p>
            <a:r>
              <a:rPr lang="en-US" sz="3600" dirty="0" smtClean="0"/>
              <a:t>was OK to hire Fred </a:t>
            </a:r>
            <a:r>
              <a:rPr lang="en-US" sz="3600" dirty="0" smtClean="0"/>
              <a:t>because </a:t>
            </a:r>
          </a:p>
          <a:p>
            <a:r>
              <a:rPr lang="en-US" sz="3600" dirty="0" smtClean="0"/>
              <a:t>Fred’s contract with </a:t>
            </a:r>
            <a:r>
              <a:rPr lang="en-US" sz="3600" dirty="0" smtClean="0"/>
              <a:t>his old employer </a:t>
            </a:r>
          </a:p>
          <a:p>
            <a:r>
              <a:rPr lang="en-US" sz="3600" dirty="0" smtClean="0"/>
              <a:t>(</a:t>
            </a:r>
            <a:r>
              <a:rPr lang="en-US" sz="3600" dirty="0" err="1" smtClean="0"/>
              <a:t>Chemi</a:t>
            </a:r>
            <a:r>
              <a:rPr lang="en-US" sz="3600" dirty="0" smtClean="0"/>
              <a:t> Toil) did not include this.</a:t>
            </a:r>
            <a:endParaRPr lang="en-US" sz="40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10668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a:t>
            </a:r>
            <a:r>
              <a:rPr lang="en-US" sz="3200" b="1" dirty="0" smtClean="0"/>
              <a:t>a non-compete clause?</a:t>
            </a:r>
            <a:endParaRPr lang="en-US" sz="3200" b="1" dirty="0"/>
          </a:p>
        </p:txBody>
      </p:sp>
      <p:sp>
        <p:nvSpPr>
          <p:cNvPr id="9" name="Action Button: Information 8">
            <a:hlinkClick r:id="rId6" action="ppaction://hlinksldjump" highlightClick="1"/>
          </p:cNvPr>
          <p:cNvSpPr/>
          <p:nvPr/>
        </p:nvSpPr>
        <p:spPr bwMode="auto">
          <a:xfrm>
            <a:off x="2590800" y="5943600"/>
            <a:ext cx="813816"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dirty="0"/>
              <a:t>2,2</a:t>
            </a:r>
          </a:p>
        </p:txBody>
      </p:sp>
      <p:sp>
        <p:nvSpPr>
          <p:cNvPr id="12292" name="AutoShape 4">
            <a:hlinkClick r:id="rId2" action="ppaction://hlinksldjump" highlightClick="1"/>
          </p:cNvPr>
          <p:cNvSpPr>
            <a:spLocks noChangeArrowheads="1"/>
          </p:cNvSpPr>
          <p:nvPr/>
        </p:nvSpPr>
        <p:spPr bwMode="auto">
          <a:xfrm>
            <a:off x="4267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9144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I’m here to make sure that you</a:t>
            </a:r>
          </a:p>
          <a:p>
            <a:r>
              <a:rPr lang="en-US" sz="4000" dirty="0" smtClean="0"/>
              <a:t>don’t mess things up by bringing</a:t>
            </a:r>
          </a:p>
          <a:p>
            <a:r>
              <a:rPr lang="en-US" sz="4000" dirty="0" smtClean="0"/>
              <a:t>people who are three stages</a:t>
            </a:r>
          </a:p>
          <a:p>
            <a:r>
              <a:rPr lang="en-US" sz="4000" dirty="0" smtClean="0"/>
              <a:t>removed from what’s gong on </a:t>
            </a:r>
          </a:p>
          <a:p>
            <a:r>
              <a:rPr lang="en-US" sz="4000" dirty="0" smtClean="0"/>
              <a:t>and screw things up.</a:t>
            </a:r>
          </a:p>
          <a:p>
            <a:endParaRPr lang="en-US" sz="4000" dirty="0"/>
          </a:p>
        </p:txBody>
      </p:sp>
      <p:sp>
        <p:nvSpPr>
          <p:cNvPr id="12295" name="Text Box 7"/>
          <p:cNvSpPr txBox="1">
            <a:spLocks noChangeArrowheads="1"/>
          </p:cNvSpPr>
          <p:nvPr/>
        </p:nvSpPr>
        <p:spPr bwMode="auto">
          <a:xfrm>
            <a:off x="990600" y="228600"/>
            <a:ext cx="71628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a:t>
            </a:r>
            <a:r>
              <a:rPr lang="en-US" sz="2800" b="1" dirty="0" smtClean="0"/>
              <a:t>is Wally’s vision of his role responsibility as Fred’s supervisor?</a:t>
            </a:r>
            <a:endParaRPr lang="en-US" sz="2800" b="1" dirty="0"/>
          </a:p>
        </p:txBody>
      </p:sp>
      <p:sp>
        <p:nvSpPr>
          <p:cNvPr id="6" name="Action Button: Information 5">
            <a:hlinkClick r:id="rId3" action="ppaction://hlinksldjump" highlightClick="1"/>
          </p:cNvPr>
          <p:cNvSpPr/>
          <p:nvPr/>
        </p:nvSpPr>
        <p:spPr bwMode="auto">
          <a:xfrm>
            <a:off x="2514600" y="5867400"/>
            <a:ext cx="813816" cy="8138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41910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457200" y="1981200"/>
            <a:ext cx="7924800" cy="35052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When Wally asks Fred if </a:t>
            </a:r>
            <a:r>
              <a:rPr lang="en-US" sz="4000" b="1" dirty="0" err="1" smtClean="0"/>
              <a:t>Phaust’s</a:t>
            </a:r>
            <a:endParaRPr lang="en-US" sz="4000" b="1" dirty="0" smtClean="0"/>
          </a:p>
          <a:p>
            <a:r>
              <a:rPr lang="en-US" sz="4000" b="1" dirty="0" smtClean="0"/>
              <a:t>plans are similar to those he </a:t>
            </a:r>
          </a:p>
          <a:p>
            <a:r>
              <a:rPr lang="en-US" sz="4000" b="1" dirty="0" smtClean="0"/>
              <a:t>helped develop at </a:t>
            </a:r>
            <a:r>
              <a:rPr lang="en-US" sz="4000" b="1" dirty="0" err="1" smtClean="0"/>
              <a:t>Chemi</a:t>
            </a:r>
            <a:r>
              <a:rPr lang="en-US" sz="4000" b="1" dirty="0" smtClean="0"/>
              <a:t> Toil, </a:t>
            </a:r>
          </a:p>
          <a:p>
            <a:r>
              <a:rPr lang="en-US" sz="4000" b="1" dirty="0" smtClean="0"/>
              <a:t>he is inviting Fred to violate </a:t>
            </a:r>
          </a:p>
          <a:p>
            <a:r>
              <a:rPr lang="en-US" sz="4000" b="1" dirty="0" smtClean="0"/>
              <a:t>this employee duty or responsibility.</a:t>
            </a:r>
            <a:endParaRPr lang="en-US" sz="4000" b="1" dirty="0"/>
          </a:p>
        </p:txBody>
      </p:sp>
      <p:sp>
        <p:nvSpPr>
          <p:cNvPr id="15367" name="Text Box 7"/>
          <p:cNvSpPr txBox="1">
            <a:spLocks noChangeArrowheads="1"/>
          </p:cNvSpPr>
          <p:nvPr/>
        </p:nvSpPr>
        <p:spPr bwMode="auto">
          <a:xfrm>
            <a:off x="838200" y="228600"/>
            <a:ext cx="72390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the duty or responsibility of confidentiality?</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4827</TotalTime>
  <Words>1221</Words>
  <Application>Microsoft Office PowerPoint</Application>
  <PresentationFormat>On-screen Show (4:3)</PresentationFormat>
  <Paragraphs>174</Paragraphs>
  <Slides>29</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29</vt:i4>
      </vt:variant>
      <vt:variant>
        <vt:lpstr>Custom Shows</vt:lpstr>
      </vt:variant>
      <vt:variant>
        <vt:i4>1</vt:i4>
      </vt:variant>
    </vt:vector>
  </HeadingPairs>
  <TitlesOfParts>
    <vt:vector size="32"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Definition of Role Responsibility</vt:lpstr>
      <vt:lpstr>What is the responsibility of confidentiality in this case</vt:lpstr>
      <vt:lpstr>What are maquiladores?</vt:lpstr>
      <vt:lpstr>What is Wally’s real Role Responsibility?</vt:lpstr>
      <vt:lpstr>Engineering Codes of Ethics</vt:lpstr>
      <vt:lpstr>Did Manuel understand the additional risk he was being asked to take?</vt:lpstr>
      <vt:lpstr>What is Wally’s One Rule</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adem</cp:lastModifiedBy>
  <cp:revision>116</cp:revision>
  <cp:lastPrinted>2001-01-31T16:21:13Z</cp:lastPrinted>
  <dcterms:created xsi:type="dcterms:W3CDTF">1998-08-03T22:24:04Z</dcterms:created>
  <dcterms:modified xsi:type="dcterms:W3CDTF">2012-04-10T21:15:20Z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