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handoutMasterIdLst>
    <p:handoutMasterId r:id="rId38"/>
  </p:handoutMasterIdLst>
  <p:sldIdLst>
    <p:sldId id="280" r:id="rId2"/>
    <p:sldId id="256" r:id="rId3"/>
    <p:sldId id="257" r:id="rId4"/>
    <p:sldId id="260" r:id="rId5"/>
    <p:sldId id="261" r:id="rId6"/>
    <p:sldId id="262" r:id="rId7"/>
    <p:sldId id="264" r:id="rId8"/>
    <p:sldId id="263" r:id="rId9"/>
    <p:sldId id="266" r:id="rId10"/>
    <p:sldId id="267" r:id="rId11"/>
    <p:sldId id="268" r:id="rId12"/>
    <p:sldId id="273" r:id="rId13"/>
    <p:sldId id="272" r:id="rId14"/>
    <p:sldId id="271" r:id="rId15"/>
    <p:sldId id="274" r:id="rId16"/>
    <p:sldId id="270" r:id="rId17"/>
    <p:sldId id="269" r:id="rId18"/>
    <p:sldId id="275" r:id="rId19"/>
    <p:sldId id="276" r:id="rId20"/>
    <p:sldId id="277" r:id="rId21"/>
    <p:sldId id="278" r:id="rId22"/>
    <p:sldId id="279"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Lst>
  <p:sldSz cx="9144000" cy="6858000" type="screen4x3"/>
  <p:notesSz cx="6858000" cy="9144000"/>
  <p:custShowLst>
    <p:custShow name="(1.1)" id="0">
      <p:sldLst>
        <p:sld r:id="rId4"/>
      </p:sldLst>
    </p:custShow>
  </p:custShowLst>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33CCFF"/>
    <a:srgbClr val="FFFFCC"/>
    <a:srgbClr val="FF6600"/>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757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57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757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5C7D66E-D13C-414F-A9D3-0692EB385D22}" type="slidenum">
              <a:rPr lang="en-US"/>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5CDD24-6FD5-48BA-8D6D-25C8876EFBD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BA398B2-22AA-4CC6-A6E5-F91FA0F44A2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031F7F6-CCBE-46B9-905F-5966DB3AAE0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4F9204-B0B5-4979-A7FC-38C50728C63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0E76788-6CD8-4FFC-BF12-91E98E70DA7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E7854AF-CB76-4424-AC77-60CE364B027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96CD5C4-8838-42E6-BDC4-CE9ABB25ED6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82708A2-0FB8-473C-BD44-C1D7FC7B96E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C641B22-980F-4D16-9112-211EC71F267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1BB879C-1202-4813-982C-40A28063AF2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8F54E4C-F7C5-4699-894C-0607CD3E543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1B72C62-24D5-4DC9-919C-F89938E5AFC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12.xml"/><Relationship Id="rId18" Type="http://schemas.openxmlformats.org/officeDocument/2006/relationships/slide" Target="slide6.xml"/><Relationship Id="rId3" Type="http://schemas.openxmlformats.org/officeDocument/2006/relationships/slide" Target="slide8.xml"/><Relationship Id="rId21" Type="http://schemas.openxmlformats.org/officeDocument/2006/relationships/slide" Target="slide20.xml"/><Relationship Id="rId7" Type="http://schemas.openxmlformats.org/officeDocument/2006/relationships/slide" Target="slide15.xml"/><Relationship Id="rId12" Type="http://schemas.openxmlformats.org/officeDocument/2006/relationships/slide" Target="slide11.xml"/><Relationship Id="rId17" Type="http://schemas.openxmlformats.org/officeDocument/2006/relationships/slide" Target="slide7.xml"/><Relationship Id="rId25" Type="http://schemas.openxmlformats.org/officeDocument/2006/relationships/oleObject" Target="../embeddings/oleObject2.bin"/><Relationship Id="rId2" Type="http://schemas.openxmlformats.org/officeDocument/2006/relationships/slideLayout" Target="../slideLayouts/slideLayout7.xml"/><Relationship Id="rId16" Type="http://schemas.openxmlformats.org/officeDocument/2006/relationships/slide" Target="slide17.xml"/><Relationship Id="rId20" Type="http://schemas.openxmlformats.org/officeDocument/2006/relationships/slide" Target="slide19.xml"/><Relationship Id="rId1" Type="http://schemas.openxmlformats.org/officeDocument/2006/relationships/vmlDrawing" Target="../drawings/vmlDrawing1.vml"/><Relationship Id="rId6" Type="http://schemas.openxmlformats.org/officeDocument/2006/relationships/slide" Target="slide10.xml"/><Relationship Id="rId11" Type="http://schemas.openxmlformats.org/officeDocument/2006/relationships/slide" Target="slide3.xml"/><Relationship Id="rId24" Type="http://schemas.openxmlformats.org/officeDocument/2006/relationships/oleObject" Target="../embeddings/oleObject1.bin"/><Relationship Id="rId5" Type="http://schemas.openxmlformats.org/officeDocument/2006/relationships/slide" Target="slide5.xml"/><Relationship Id="rId15" Type="http://schemas.openxmlformats.org/officeDocument/2006/relationships/slide" Target="slide9.xml"/><Relationship Id="rId23" Type="http://schemas.openxmlformats.org/officeDocument/2006/relationships/slide" Target="slide22.xml"/><Relationship Id="rId10" Type="http://schemas.openxmlformats.org/officeDocument/2006/relationships/slide" Target="slide18.xml"/><Relationship Id="rId19" Type="http://schemas.openxmlformats.org/officeDocument/2006/relationships/audio" Target="../media/audio1.wav"/><Relationship Id="rId4" Type="http://schemas.openxmlformats.org/officeDocument/2006/relationships/slide" Target="slide4.xml"/><Relationship Id="rId9" Type="http://schemas.openxmlformats.org/officeDocument/2006/relationships/slide" Target="slide14.xml"/><Relationship Id="rId14" Type="http://schemas.openxmlformats.org/officeDocument/2006/relationships/slide" Target="slide13.xml"/><Relationship Id="rId22" Type="http://schemas.openxmlformats.org/officeDocument/2006/relationships/slide" Target="slide21.xml"/></Relationships>
</file>

<file path=ppt/slides/_rels/slide20.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2.wav"/><Relationship Id="rId1" Type="http://schemas.openxmlformats.org/officeDocument/2006/relationships/slideLayout" Target="../slideLayouts/slideLayout7.xml"/><Relationship Id="rId4" Type="http://schemas.openxmlformats.org/officeDocument/2006/relationships/slide" Target="slide33.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slide" Target="slide24.x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5E9EFF"/>
            </a:gs>
            <a:gs pos="39999">
              <a:srgbClr val="85C2FF"/>
            </a:gs>
            <a:gs pos="70000">
              <a:srgbClr val="C4D6EB"/>
            </a:gs>
            <a:gs pos="100000">
              <a:srgbClr val="FFEBFA"/>
            </a:gs>
          </a:gsLst>
          <a:lin ang="5400000" scaled="1"/>
        </a:gradFill>
        <a:effectLst/>
      </p:bgPr>
    </p:bg>
    <p:spTree>
      <p:nvGrpSpPr>
        <p:cNvPr id="1" name=""/>
        <p:cNvGrpSpPr/>
        <p:nvPr/>
      </p:nvGrpSpPr>
      <p:grpSpPr>
        <a:xfrm>
          <a:off x="0" y="0"/>
          <a:ext cx="0" cy="0"/>
          <a:chOff x="0" y="0"/>
          <a:chExt cx="0" cy="0"/>
        </a:xfrm>
      </p:grpSpPr>
      <p:sp>
        <p:nvSpPr>
          <p:cNvPr id="74755" name="Rectangle 3"/>
          <p:cNvSpPr>
            <a:spLocks noGrp="1" noChangeArrowheads="1"/>
          </p:cNvSpPr>
          <p:nvPr>
            <p:ph type="subTitle" idx="1"/>
          </p:nvPr>
        </p:nvSpPr>
        <p:spPr>
          <a:xfrm>
            <a:off x="1524000" y="4724400"/>
            <a:ext cx="6400800" cy="1752600"/>
          </a:xfrm>
        </p:spPr>
        <p:txBody>
          <a:bodyPr/>
          <a:lstStyle/>
          <a:p>
            <a:r>
              <a:rPr lang="en-US" dirty="0"/>
              <a:t>Hosted</a:t>
            </a:r>
          </a:p>
          <a:p>
            <a:r>
              <a:rPr lang="en-US" dirty="0"/>
              <a:t>by</a:t>
            </a:r>
          </a:p>
          <a:p>
            <a:r>
              <a:rPr lang="en-US" dirty="0" smtClean="0"/>
              <a:t>Mr. Anderson and Agent Smith</a:t>
            </a:r>
            <a:endParaRPr lang="en-US" dirty="0"/>
          </a:p>
        </p:txBody>
      </p:sp>
      <p:sp>
        <p:nvSpPr>
          <p:cNvPr id="74759" name="WordArt 7"/>
          <p:cNvSpPr>
            <a:spLocks noChangeArrowheads="1" noChangeShapeType="1" noTextEdit="1"/>
          </p:cNvSpPr>
          <p:nvPr/>
        </p:nvSpPr>
        <p:spPr bwMode="auto">
          <a:xfrm>
            <a:off x="1676400" y="838200"/>
            <a:ext cx="5867400" cy="3276600"/>
          </a:xfrm>
          <a:prstGeom prst="rect">
            <a:avLst/>
          </a:prstGeom>
        </p:spPr>
        <p:txBody>
          <a:bodyPr wrap="none" fromWordArt="1">
            <a:prstTxWarp prst="textPlain">
              <a:avLst>
                <a:gd name="adj" fmla="val 50000"/>
              </a:avLst>
            </a:prstTxWarp>
          </a:bodyPr>
          <a:lstStyle/>
          <a:p>
            <a:r>
              <a:rPr lang="en-US" sz="3600" kern="10">
                <a:ln w="9525">
                  <a:noFill/>
                  <a:round/>
                  <a:headEnd/>
                  <a:tailEnd/>
                </a:ln>
                <a:gradFill rotWithShape="0">
                  <a:gsLst>
                    <a:gs pos="0">
                      <a:srgbClr val="FF9933"/>
                    </a:gs>
                    <a:gs pos="100000">
                      <a:srgbClr val="FFFFCC"/>
                    </a:gs>
                  </a:gsLst>
                  <a:path path="rect">
                    <a:fillToRect l="50000" t="50000" r="50000" b="50000"/>
                  </a:path>
                </a:gradFill>
                <a:effectLst>
                  <a:outerShdw dist="35921" dir="2700000" algn="ctr" rotWithShape="0">
                    <a:srgbClr val="C0C0C0"/>
                  </a:outerShdw>
                </a:effectLst>
                <a:latin typeface="Impact"/>
              </a:rPr>
              <a:t>Jeopardy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2000"/>
                                  </p:stCondLst>
                                  <p:childTnLst>
                                    <p:set>
                                      <p:cBhvr>
                                        <p:cTn id="6" dur="1" fill="hold">
                                          <p:stCondLst>
                                            <p:cond delay="0"/>
                                          </p:stCondLst>
                                        </p:cTn>
                                        <p:tgtEl>
                                          <p:spTgt spid="74755"/>
                                        </p:tgtEl>
                                        <p:attrNameLst>
                                          <p:attrName>style.visibility</p:attrName>
                                        </p:attrNameLst>
                                      </p:cBhvr>
                                      <p:to>
                                        <p:strVal val="visible"/>
                                      </p:to>
                                    </p:set>
                                    <p:anim calcmode="lin" valueType="num">
                                      <p:cBhvr>
                                        <p:cTn id="7" dur="500" fill="hold"/>
                                        <p:tgtEl>
                                          <p:spTgt spid="74755"/>
                                        </p:tgtEl>
                                        <p:attrNameLst>
                                          <p:attrName>ppt_w</p:attrName>
                                        </p:attrNameLst>
                                      </p:cBhvr>
                                      <p:tavLst>
                                        <p:tav tm="0">
                                          <p:val>
                                            <p:fltVal val="0"/>
                                          </p:val>
                                        </p:tav>
                                        <p:tav tm="100000">
                                          <p:val>
                                            <p:strVal val="#ppt_w"/>
                                          </p:val>
                                        </p:tav>
                                      </p:tavLst>
                                    </p:anim>
                                    <p:anim calcmode="lin" valueType="num">
                                      <p:cBhvr>
                                        <p:cTn id="8" dur="500" fill="hold"/>
                                        <p:tgtEl>
                                          <p:spTgt spid="74755"/>
                                        </p:tgtEl>
                                        <p:attrNameLst>
                                          <p:attrName>ppt_h</p:attrName>
                                        </p:attrNameLst>
                                      </p:cBhvr>
                                      <p:tavLst>
                                        <p:tav tm="0">
                                          <p:val>
                                            <p:fltVal val="0"/>
                                          </p:val>
                                        </p:tav>
                                        <p:tav tm="100000">
                                          <p:val>
                                            <p:strVal val="#ppt_h"/>
                                          </p:val>
                                        </p:tav>
                                      </p:tavLst>
                                    </p:anim>
                                    <p:anim calcmode="lin" valueType="num">
                                      <p:cBhvr>
                                        <p:cTn id="9" dur="500" fill="hold"/>
                                        <p:tgtEl>
                                          <p:spTgt spid="74755"/>
                                        </p:tgtEl>
                                        <p:attrNameLst>
                                          <p:attrName>ppt_x</p:attrName>
                                        </p:attrNameLst>
                                      </p:cBhvr>
                                      <p:tavLst>
                                        <p:tav tm="0">
                                          <p:val>
                                            <p:fltVal val="0.5"/>
                                          </p:val>
                                        </p:tav>
                                        <p:tav tm="100000">
                                          <p:val>
                                            <p:strVal val="#ppt_x"/>
                                          </p:val>
                                        </p:tav>
                                      </p:tavLst>
                                    </p:anim>
                                    <p:anim calcmode="lin" valueType="num">
                                      <p:cBhvr>
                                        <p:cTn id="10" dur="500" fill="hold"/>
                                        <p:tgtEl>
                                          <p:spTgt spid="7475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subTitle" idx="4294967295"/>
          </p:nvPr>
        </p:nvSpPr>
        <p:spPr>
          <a:xfrm>
            <a:off x="7239000" y="5943600"/>
            <a:ext cx="1905000" cy="914400"/>
          </a:xfrm>
        </p:spPr>
        <p:txBody>
          <a:bodyPr/>
          <a:lstStyle/>
          <a:p>
            <a:pPr marL="0" indent="0" algn="ctr">
              <a:buFontTx/>
              <a:buNone/>
            </a:pPr>
            <a:r>
              <a:rPr lang="en-US"/>
              <a:t>2,4</a:t>
            </a:r>
          </a:p>
        </p:txBody>
      </p:sp>
      <p:sp>
        <p:nvSpPr>
          <p:cNvPr id="16388" name="AutoShape 4">
            <a:hlinkClick r:id="rId2" action="ppaction://hlinksldjump" highlightClick="1"/>
          </p:cNvPr>
          <p:cNvSpPr>
            <a:spLocks noChangeArrowheads="1"/>
          </p:cNvSpPr>
          <p:nvPr/>
        </p:nvSpPr>
        <p:spPr bwMode="auto">
          <a:xfrm>
            <a:off x="43434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6390" name="AutoShape 6"/>
          <p:cNvSpPr>
            <a:spLocks noChangeArrowheads="1"/>
          </p:cNvSpPr>
          <p:nvPr/>
        </p:nvSpPr>
        <p:spPr bwMode="auto">
          <a:xfrm>
            <a:off x="685800" y="1447800"/>
            <a:ext cx="7543800" cy="43434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b="1" dirty="0" smtClean="0"/>
              <a:t>In this component of the IM STS</a:t>
            </a:r>
          </a:p>
          <a:p>
            <a:r>
              <a:rPr lang="en-US" sz="4000" b="1" dirty="0" smtClean="0"/>
              <a:t>we develop a network where </a:t>
            </a:r>
          </a:p>
          <a:p>
            <a:r>
              <a:rPr lang="en-US" sz="4000" b="1" dirty="0" smtClean="0"/>
              <a:t>individuals play different roles</a:t>
            </a:r>
          </a:p>
          <a:p>
            <a:r>
              <a:rPr lang="en-US" sz="4000" b="1" dirty="0" smtClean="0"/>
              <a:t>such as Chuck as VP of </a:t>
            </a:r>
          </a:p>
          <a:p>
            <a:r>
              <a:rPr lang="en-US" sz="4000" b="1" dirty="0" smtClean="0"/>
              <a:t>engineering, Dominique as liaison</a:t>
            </a:r>
          </a:p>
          <a:p>
            <a:r>
              <a:rPr lang="en-US" sz="4000" b="1" dirty="0" smtClean="0"/>
              <a:t>between </a:t>
            </a:r>
            <a:r>
              <a:rPr lang="en-US" sz="4000" b="1" dirty="0" err="1" smtClean="0"/>
              <a:t>Chemistre</a:t>
            </a:r>
            <a:r>
              <a:rPr lang="en-US" sz="4000" b="1" dirty="0" smtClean="0"/>
              <a:t> and </a:t>
            </a:r>
            <a:r>
              <a:rPr lang="en-US" sz="4000" b="1" dirty="0" err="1" smtClean="0"/>
              <a:t>Phaust</a:t>
            </a:r>
            <a:r>
              <a:rPr lang="en-US" sz="4000" b="1" dirty="0" smtClean="0"/>
              <a:t>,</a:t>
            </a:r>
          </a:p>
          <a:p>
            <a:r>
              <a:rPr lang="en-US" sz="4000" b="1" dirty="0" smtClean="0"/>
              <a:t>and Jen as </a:t>
            </a:r>
            <a:r>
              <a:rPr lang="en-US" sz="4000" b="1" dirty="0" err="1" smtClean="0"/>
              <a:t>Phaust</a:t>
            </a:r>
            <a:r>
              <a:rPr lang="en-US" sz="4000" b="1" dirty="0" smtClean="0"/>
              <a:t> chemist.</a:t>
            </a:r>
            <a:endParaRPr lang="en-US" sz="4000" dirty="0"/>
          </a:p>
        </p:txBody>
      </p:sp>
      <p:sp>
        <p:nvSpPr>
          <p:cNvPr id="16391" name="Text Box 7"/>
          <p:cNvSpPr txBox="1">
            <a:spLocks noChangeArrowheads="1"/>
          </p:cNvSpPr>
          <p:nvPr/>
        </p:nvSpPr>
        <p:spPr bwMode="auto">
          <a:xfrm>
            <a:off x="990600" y="152400"/>
            <a:ext cx="7162800" cy="1077218"/>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200" b="1" dirty="0" smtClean="0"/>
              <a:t>What are People/Groups/Roles or Stakeholders?</a:t>
            </a:r>
            <a:endParaRPr 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391"/>
                                        </p:tgtEl>
                                        <p:attrNameLst>
                                          <p:attrName>style.visibility</p:attrName>
                                        </p:attrNameLst>
                                      </p:cBhvr>
                                      <p:to>
                                        <p:strVal val="visible"/>
                                      </p:to>
                                    </p:set>
                                    <p:animEffect transition="in" filter="wipe(down)">
                                      <p:cBhvr>
                                        <p:cTn id="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subTitle" idx="4294967295"/>
          </p:nvPr>
        </p:nvSpPr>
        <p:spPr>
          <a:xfrm>
            <a:off x="7391400" y="5943600"/>
            <a:ext cx="1752600" cy="914400"/>
          </a:xfrm>
        </p:spPr>
        <p:txBody>
          <a:bodyPr/>
          <a:lstStyle/>
          <a:p>
            <a:pPr marL="0" indent="0" algn="ctr">
              <a:buFontTx/>
              <a:buNone/>
            </a:pPr>
            <a:r>
              <a:rPr lang="en-US"/>
              <a:t>3,1</a:t>
            </a:r>
          </a:p>
        </p:txBody>
      </p:sp>
      <p:sp>
        <p:nvSpPr>
          <p:cNvPr id="17412" name="AutoShape 4">
            <a:hlinkClick r:id="rId2" action="ppaction://hlinksldjump" highlightClick="1"/>
          </p:cNvPr>
          <p:cNvSpPr>
            <a:spLocks noChangeArrowheads="1"/>
          </p:cNvSpPr>
          <p:nvPr/>
        </p:nvSpPr>
        <p:spPr bwMode="auto">
          <a:xfrm>
            <a:off x="59436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7414" name="AutoShape 6"/>
          <p:cNvSpPr>
            <a:spLocks noChangeArrowheads="1"/>
          </p:cNvSpPr>
          <p:nvPr/>
        </p:nvSpPr>
        <p:spPr bwMode="auto">
          <a:xfrm>
            <a:off x="990600" y="1676400"/>
            <a:ext cx="7162800" cy="40386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b="1" dirty="0" smtClean="0"/>
              <a:t>The surrounding socio-technical</a:t>
            </a:r>
          </a:p>
          <a:p>
            <a:r>
              <a:rPr lang="en-US" sz="4000" b="1" dirty="0" smtClean="0"/>
              <a:t>environment is, first and </a:t>
            </a:r>
          </a:p>
          <a:p>
            <a:r>
              <a:rPr lang="en-US" sz="4000" b="1" dirty="0" smtClean="0"/>
              <a:t>foremost, this.</a:t>
            </a:r>
            <a:endParaRPr lang="en-US" sz="4000" b="1" dirty="0"/>
          </a:p>
        </p:txBody>
      </p:sp>
      <p:sp>
        <p:nvSpPr>
          <p:cNvPr id="17415" name="Text Box 7"/>
          <p:cNvSpPr txBox="1">
            <a:spLocks noChangeArrowheads="1"/>
          </p:cNvSpPr>
          <p:nvPr/>
        </p:nvSpPr>
        <p:spPr bwMode="auto">
          <a:xfrm>
            <a:off x="1066800" y="228600"/>
            <a:ext cx="7162800" cy="954107"/>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2800" b="1" dirty="0" smtClean="0"/>
              <a:t>What is a </a:t>
            </a:r>
            <a:r>
              <a:rPr lang="en-US" sz="2800" b="1" u="sng" dirty="0" smtClean="0"/>
              <a:t>system</a:t>
            </a:r>
            <a:r>
              <a:rPr lang="en-US" sz="2800" b="1" dirty="0" smtClean="0"/>
              <a:t> of distinguishable but inseparable and interacting parts?</a:t>
            </a:r>
            <a:endParaRPr lang="en-US" sz="2800" b="1" dirty="0"/>
          </a:p>
        </p:txBody>
      </p:sp>
      <p:sp>
        <p:nvSpPr>
          <p:cNvPr id="6" name="Action Button: Information 5">
            <a:hlinkClick r:id="rId3" action="ppaction://hlinksldjump" highlightClick="1"/>
          </p:cNvPr>
          <p:cNvSpPr/>
          <p:nvPr/>
        </p:nvSpPr>
        <p:spPr bwMode="auto">
          <a:xfrm>
            <a:off x="2438400" y="6019800"/>
            <a:ext cx="762000" cy="6096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wipe(down)">
                                      <p:cBhvr>
                                        <p:cTn id="7"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subTitle" idx="4294967295"/>
          </p:nvPr>
        </p:nvSpPr>
        <p:spPr>
          <a:xfrm>
            <a:off x="7543800" y="6172200"/>
            <a:ext cx="1600200" cy="685800"/>
          </a:xfrm>
        </p:spPr>
        <p:txBody>
          <a:bodyPr/>
          <a:lstStyle/>
          <a:p>
            <a:pPr marL="0" indent="0" algn="ctr">
              <a:buFontTx/>
              <a:buNone/>
            </a:pPr>
            <a:r>
              <a:rPr lang="en-US"/>
              <a:t>3,2</a:t>
            </a:r>
          </a:p>
        </p:txBody>
      </p:sp>
      <p:sp>
        <p:nvSpPr>
          <p:cNvPr id="22532" name="AutoShape 4">
            <a:hlinkClick r:id="rId2" action="ppaction://hlinksldjump" highlightClick="1"/>
          </p:cNvPr>
          <p:cNvSpPr>
            <a:spLocks noChangeArrowheads="1"/>
          </p:cNvSpPr>
          <p:nvPr/>
        </p:nvSpPr>
        <p:spPr bwMode="auto">
          <a:xfrm>
            <a:off x="62484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2534" name="AutoShape 6"/>
          <p:cNvSpPr>
            <a:spLocks noChangeArrowheads="1"/>
          </p:cNvSpPr>
          <p:nvPr/>
        </p:nvSpPr>
        <p:spPr bwMode="auto">
          <a:xfrm>
            <a:off x="990600" y="1600200"/>
            <a:ext cx="7162800" cy="40386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dirty="0" smtClean="0"/>
              <a:t>In this component, one studies </a:t>
            </a:r>
          </a:p>
          <a:p>
            <a:r>
              <a:rPr lang="en-US" sz="4000" dirty="0" smtClean="0"/>
              <a:t>different series of interrelated </a:t>
            </a:r>
          </a:p>
          <a:p>
            <a:r>
              <a:rPr lang="en-US" sz="4000" dirty="0" smtClean="0"/>
              <a:t>actions carried out in a particular </a:t>
            </a:r>
          </a:p>
          <a:p>
            <a:r>
              <a:rPr lang="en-US" sz="4000" dirty="0" smtClean="0"/>
              <a:t>sequence to bring about a desired </a:t>
            </a:r>
          </a:p>
          <a:p>
            <a:r>
              <a:rPr lang="en-US" sz="4000" dirty="0" smtClean="0"/>
              <a:t>result, such as the realization </a:t>
            </a:r>
          </a:p>
          <a:p>
            <a:r>
              <a:rPr lang="en-US" sz="4000" dirty="0" smtClean="0"/>
              <a:t>of a particular value</a:t>
            </a:r>
            <a:endParaRPr lang="en-US" sz="4000" b="1" dirty="0"/>
          </a:p>
        </p:txBody>
      </p:sp>
      <p:sp>
        <p:nvSpPr>
          <p:cNvPr id="22535" name="Text Box 7"/>
          <p:cNvSpPr txBox="1">
            <a:spLocks noChangeArrowheads="1"/>
          </p:cNvSpPr>
          <p:nvPr/>
        </p:nvSpPr>
        <p:spPr bwMode="auto">
          <a:xfrm>
            <a:off x="1066800" y="304800"/>
            <a:ext cx="7162800" cy="646331"/>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dirty="0" smtClean="0"/>
              <a:t>What are </a:t>
            </a:r>
            <a:r>
              <a:rPr lang="en-US" sz="3600" b="1" u="sng" dirty="0" smtClean="0"/>
              <a:t>Procedures</a:t>
            </a:r>
            <a:r>
              <a:rPr lang="en-US" sz="3600" dirty="0" smtClean="0"/>
              <a:t>?</a:t>
            </a:r>
            <a:endParaRPr lang="en-US" sz="3600" dirty="0"/>
          </a:p>
        </p:txBody>
      </p:sp>
      <p:sp>
        <p:nvSpPr>
          <p:cNvPr id="6" name="Action Button: Information 5">
            <a:hlinkClick r:id="rId3" action="ppaction://hlinksldjump" highlightClick="1"/>
          </p:cNvPr>
          <p:cNvSpPr/>
          <p:nvPr/>
        </p:nvSpPr>
        <p:spPr bwMode="auto">
          <a:xfrm>
            <a:off x="2057400" y="6096000"/>
            <a:ext cx="762000" cy="585216"/>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535"/>
                                        </p:tgtEl>
                                        <p:attrNameLst>
                                          <p:attrName>style.visibility</p:attrName>
                                        </p:attrNameLst>
                                      </p:cBhvr>
                                      <p:to>
                                        <p:strVal val="visible"/>
                                      </p:to>
                                    </p:set>
                                    <p:animEffect transition="in" filter="wipe(down)">
                                      <p:cBhvr>
                                        <p:cTn id="7" dur="500"/>
                                        <p:tgtEl>
                                          <p:spTgt spid="22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subTitle" idx="4294967295"/>
          </p:nvPr>
        </p:nvSpPr>
        <p:spPr>
          <a:xfrm>
            <a:off x="7239000" y="5867400"/>
            <a:ext cx="1905000" cy="990600"/>
          </a:xfrm>
        </p:spPr>
        <p:txBody>
          <a:bodyPr/>
          <a:lstStyle/>
          <a:p>
            <a:pPr marL="0" indent="0" algn="ctr">
              <a:buFontTx/>
              <a:buNone/>
            </a:pPr>
            <a:r>
              <a:rPr lang="en-US"/>
              <a:t>3,3</a:t>
            </a:r>
          </a:p>
        </p:txBody>
      </p:sp>
      <p:sp>
        <p:nvSpPr>
          <p:cNvPr id="21508" name="AutoShape 4">
            <a:hlinkClick r:id="rId2" action="ppaction://hlinksldjump" highlightClick="1"/>
          </p:cNvPr>
          <p:cNvSpPr>
            <a:spLocks noChangeArrowheads="1"/>
          </p:cNvSpPr>
          <p:nvPr/>
        </p:nvSpPr>
        <p:spPr bwMode="auto">
          <a:xfrm>
            <a:off x="43434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1510" name="AutoShape 6"/>
          <p:cNvSpPr>
            <a:spLocks noChangeArrowheads="1"/>
          </p:cNvSpPr>
          <p:nvPr/>
        </p:nvSpPr>
        <p:spPr bwMode="auto">
          <a:xfrm>
            <a:off x="914400" y="1828800"/>
            <a:ext cx="7162800" cy="40386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4000" dirty="0" smtClean="0"/>
              <a:t>In this STS component, we </a:t>
            </a:r>
          </a:p>
          <a:p>
            <a:r>
              <a:rPr lang="en-US" sz="4000" dirty="0" smtClean="0"/>
              <a:t>find differences that influenced</a:t>
            </a:r>
          </a:p>
          <a:p>
            <a:r>
              <a:rPr lang="en-US" sz="4000" dirty="0" err="1" smtClean="0"/>
              <a:t>Phaust</a:t>
            </a:r>
            <a:r>
              <a:rPr lang="en-US" sz="4000" dirty="0" smtClean="0"/>
              <a:t> to locate the new</a:t>
            </a:r>
          </a:p>
          <a:p>
            <a:r>
              <a:rPr lang="en-US" sz="4000" dirty="0" smtClean="0"/>
              <a:t>plant in Morales, Mexico rather</a:t>
            </a:r>
          </a:p>
          <a:p>
            <a:r>
              <a:rPr lang="en-US" sz="4000" dirty="0" smtClean="0"/>
              <a:t>than Allentown, Texas.</a:t>
            </a:r>
            <a:endParaRPr lang="en-US" sz="4000" dirty="0"/>
          </a:p>
        </p:txBody>
      </p:sp>
      <p:sp>
        <p:nvSpPr>
          <p:cNvPr id="21511" name="Text Box 7"/>
          <p:cNvSpPr txBox="1">
            <a:spLocks noChangeArrowheads="1"/>
          </p:cNvSpPr>
          <p:nvPr/>
        </p:nvSpPr>
        <p:spPr bwMode="auto">
          <a:xfrm>
            <a:off x="990600" y="228600"/>
            <a:ext cx="7162800" cy="138499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2800" b="1" dirty="0" smtClean="0"/>
              <a:t>What is the legal/government component including the laws, statutes, and regulations of Mexico and the US?</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wipe(down)">
                                      <p:cBhvr>
                                        <p:cTn id="7"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subTitle" idx="4294967295"/>
          </p:nvPr>
        </p:nvSpPr>
        <p:spPr>
          <a:xfrm>
            <a:off x="7239000" y="5791200"/>
            <a:ext cx="1905000" cy="1066800"/>
          </a:xfrm>
        </p:spPr>
        <p:txBody>
          <a:bodyPr/>
          <a:lstStyle/>
          <a:p>
            <a:pPr marL="0" indent="0" algn="ctr">
              <a:buFontTx/>
              <a:buNone/>
            </a:pPr>
            <a:r>
              <a:rPr lang="en-US"/>
              <a:t>3,4</a:t>
            </a:r>
          </a:p>
        </p:txBody>
      </p:sp>
      <p:sp>
        <p:nvSpPr>
          <p:cNvPr id="20484" name="AutoShape 4">
            <a:hlinkClick r:id="rId2" action="ppaction://hlinksldjump" highlightClick="1"/>
          </p:cNvPr>
          <p:cNvSpPr>
            <a:spLocks noChangeArrowheads="1"/>
          </p:cNvSpPr>
          <p:nvPr/>
        </p:nvSpPr>
        <p:spPr bwMode="auto">
          <a:xfrm>
            <a:off x="44196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0486" name="AutoShape 6"/>
          <p:cNvSpPr>
            <a:spLocks noChangeArrowheads="1"/>
          </p:cNvSpPr>
          <p:nvPr/>
        </p:nvSpPr>
        <p:spPr bwMode="auto">
          <a:xfrm>
            <a:off x="838200" y="1066800"/>
            <a:ext cx="7162800" cy="44958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3600" dirty="0" smtClean="0"/>
              <a:t>It seems obvious that the most </a:t>
            </a:r>
          </a:p>
          <a:p>
            <a:r>
              <a:rPr lang="en-US" sz="3600" dirty="0" smtClean="0"/>
              <a:t>important factor in hiring Fred</a:t>
            </a:r>
          </a:p>
          <a:p>
            <a:r>
              <a:rPr lang="en-US" sz="3600" dirty="0" smtClean="0"/>
              <a:t>was the fact that he recently </a:t>
            </a:r>
          </a:p>
          <a:p>
            <a:r>
              <a:rPr lang="en-US" sz="3600" dirty="0" smtClean="0"/>
              <a:t>worked for </a:t>
            </a:r>
            <a:r>
              <a:rPr lang="en-US" sz="3600" dirty="0" err="1" smtClean="0"/>
              <a:t>Phaust</a:t>
            </a:r>
            <a:r>
              <a:rPr lang="en-US" sz="3600" dirty="0" smtClean="0"/>
              <a:t> competitor, </a:t>
            </a:r>
          </a:p>
          <a:p>
            <a:r>
              <a:rPr lang="en-US" sz="3600" dirty="0" err="1" smtClean="0"/>
              <a:t>Chemi</a:t>
            </a:r>
            <a:r>
              <a:rPr lang="en-US" sz="3600" dirty="0" smtClean="0"/>
              <a:t> Toil.  This value comes into</a:t>
            </a:r>
          </a:p>
          <a:p>
            <a:r>
              <a:rPr lang="en-US" sz="3600" dirty="0" smtClean="0"/>
              <a:t>play under the information and </a:t>
            </a:r>
          </a:p>
          <a:p>
            <a:r>
              <a:rPr lang="en-US" sz="3600" dirty="0" smtClean="0"/>
              <a:t>information systems component of</a:t>
            </a:r>
          </a:p>
          <a:p>
            <a:r>
              <a:rPr lang="en-US" sz="3600" dirty="0" smtClean="0"/>
              <a:t>the IM STS </a:t>
            </a:r>
            <a:endParaRPr lang="en-US" sz="3600" dirty="0"/>
          </a:p>
        </p:txBody>
      </p:sp>
      <p:sp>
        <p:nvSpPr>
          <p:cNvPr id="20488" name="Text Box 8"/>
          <p:cNvSpPr txBox="1">
            <a:spLocks noChangeArrowheads="1"/>
          </p:cNvSpPr>
          <p:nvPr/>
        </p:nvSpPr>
        <p:spPr bwMode="auto">
          <a:xfrm>
            <a:off x="838200" y="228600"/>
            <a:ext cx="7162800" cy="646331"/>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dirty="0" smtClean="0"/>
              <a:t>What is confidentiality?</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488"/>
                                        </p:tgtEl>
                                        <p:attrNameLst>
                                          <p:attrName>style.visibility</p:attrName>
                                        </p:attrNameLst>
                                      </p:cBhvr>
                                      <p:to>
                                        <p:strVal val="visible"/>
                                      </p:to>
                                    </p:set>
                                    <p:animEffect transition="in" filter="wipe(down)">
                                      <p:cBhvr>
                                        <p:cTn id="7"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subTitle" idx="4294967295"/>
          </p:nvPr>
        </p:nvSpPr>
        <p:spPr>
          <a:xfrm>
            <a:off x="7620000" y="5867400"/>
            <a:ext cx="1524000" cy="990600"/>
          </a:xfrm>
        </p:spPr>
        <p:txBody>
          <a:bodyPr/>
          <a:lstStyle/>
          <a:p>
            <a:pPr marL="0" indent="0" algn="ctr">
              <a:buFontTx/>
              <a:buNone/>
            </a:pPr>
            <a:r>
              <a:rPr lang="en-US"/>
              <a:t>4,1</a:t>
            </a:r>
          </a:p>
        </p:txBody>
      </p:sp>
      <p:sp>
        <p:nvSpPr>
          <p:cNvPr id="23556" name="AutoShape 4">
            <a:hlinkClick r:id="rId2" action="ppaction://hlinksldjump" highlightClick="1"/>
          </p:cNvPr>
          <p:cNvSpPr>
            <a:spLocks noChangeArrowheads="1"/>
          </p:cNvSpPr>
          <p:nvPr/>
        </p:nvSpPr>
        <p:spPr bwMode="auto">
          <a:xfrm>
            <a:off x="58674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3558" name="AutoShape 6"/>
          <p:cNvSpPr>
            <a:spLocks noChangeArrowheads="1"/>
          </p:cNvSpPr>
          <p:nvPr/>
        </p:nvSpPr>
        <p:spPr bwMode="auto">
          <a:xfrm>
            <a:off x="990600" y="1600200"/>
            <a:ext cx="7162800" cy="40386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dirty="0"/>
              <a:t> </a:t>
            </a:r>
            <a:r>
              <a:rPr lang="en-US" sz="4000" b="1" dirty="0" smtClean="0"/>
              <a:t>This characteristic makes STSs</a:t>
            </a:r>
          </a:p>
          <a:p>
            <a:r>
              <a:rPr lang="en-US" sz="4000" b="1" dirty="0" smtClean="0"/>
              <a:t>an effective tool in problem </a:t>
            </a:r>
          </a:p>
          <a:p>
            <a:r>
              <a:rPr lang="en-US" sz="4000" b="1" dirty="0" smtClean="0"/>
              <a:t>specification</a:t>
            </a:r>
            <a:endParaRPr lang="en-US" sz="4000" b="1" dirty="0"/>
          </a:p>
          <a:p>
            <a:r>
              <a:rPr lang="en-US" sz="4000" dirty="0"/>
              <a:t> </a:t>
            </a:r>
          </a:p>
        </p:txBody>
      </p:sp>
      <p:sp>
        <p:nvSpPr>
          <p:cNvPr id="23559" name="Text Box 7"/>
          <p:cNvSpPr txBox="1">
            <a:spLocks noChangeArrowheads="1"/>
          </p:cNvSpPr>
          <p:nvPr/>
        </p:nvSpPr>
        <p:spPr bwMode="auto">
          <a:xfrm>
            <a:off x="990600" y="152400"/>
            <a:ext cx="7086600" cy="954107"/>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2800" b="1" dirty="0" smtClean="0"/>
              <a:t>What is the ability of STSs to embody or embed Value?</a:t>
            </a:r>
            <a:endParaRPr lang="en-US" sz="2800" b="1" dirty="0"/>
          </a:p>
        </p:txBody>
      </p:sp>
      <p:sp>
        <p:nvSpPr>
          <p:cNvPr id="6" name="Action Button: Information 5">
            <a:hlinkClick r:id="rId3" action="ppaction://hlinksldjump" highlightClick="1"/>
          </p:cNvPr>
          <p:cNvSpPr/>
          <p:nvPr/>
        </p:nvSpPr>
        <p:spPr bwMode="auto">
          <a:xfrm>
            <a:off x="2286000" y="5943600"/>
            <a:ext cx="685800" cy="585216"/>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wipe(down)">
                                      <p:cBhvr>
                                        <p:cTn id="7"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subTitle" idx="4294967295"/>
          </p:nvPr>
        </p:nvSpPr>
        <p:spPr>
          <a:xfrm>
            <a:off x="7467600" y="6019800"/>
            <a:ext cx="1676400" cy="838200"/>
          </a:xfrm>
        </p:spPr>
        <p:txBody>
          <a:bodyPr/>
          <a:lstStyle/>
          <a:p>
            <a:pPr marL="0" indent="0" algn="ctr">
              <a:buFontTx/>
              <a:buNone/>
            </a:pPr>
            <a:r>
              <a:rPr lang="en-US"/>
              <a:t>4,2</a:t>
            </a:r>
          </a:p>
        </p:txBody>
      </p:sp>
      <p:sp>
        <p:nvSpPr>
          <p:cNvPr id="19460" name="AutoShape 4">
            <a:hlinkClick r:id="rId2" action="ppaction://hlinksldjump" highlightClick="1"/>
          </p:cNvPr>
          <p:cNvSpPr>
            <a:spLocks noChangeArrowheads="1"/>
          </p:cNvSpPr>
          <p:nvPr/>
        </p:nvSpPr>
        <p:spPr bwMode="auto">
          <a:xfrm>
            <a:off x="62484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9462" name="AutoShape 6"/>
          <p:cNvSpPr>
            <a:spLocks noChangeArrowheads="1"/>
          </p:cNvSpPr>
          <p:nvPr/>
        </p:nvSpPr>
        <p:spPr bwMode="auto">
          <a:xfrm>
            <a:off x="990600" y="1600200"/>
            <a:ext cx="7162800" cy="40386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dirty="0" smtClean="0"/>
              <a:t>These differ from ethical principles </a:t>
            </a:r>
          </a:p>
          <a:p>
            <a:r>
              <a:rPr lang="en-US" sz="4000" dirty="0" smtClean="0"/>
              <a:t>and concepts in that they prescribe </a:t>
            </a:r>
          </a:p>
          <a:p>
            <a:r>
              <a:rPr lang="en-US" sz="4000" dirty="0" smtClean="0"/>
              <a:t>the minimally moral while ethical </a:t>
            </a:r>
          </a:p>
          <a:p>
            <a:r>
              <a:rPr lang="en-US" sz="4000" dirty="0" smtClean="0"/>
              <a:t>principles and concepts can also </a:t>
            </a:r>
          </a:p>
          <a:p>
            <a:r>
              <a:rPr lang="en-US" sz="4000" dirty="0" smtClean="0"/>
              <a:t>explore moral “spaces” beyond </a:t>
            </a:r>
          </a:p>
          <a:p>
            <a:r>
              <a:rPr lang="en-US" sz="4000" dirty="0" smtClean="0"/>
              <a:t>minimum thresholds</a:t>
            </a:r>
            <a:endParaRPr lang="en-US" sz="4000" dirty="0"/>
          </a:p>
        </p:txBody>
      </p:sp>
      <p:sp>
        <p:nvSpPr>
          <p:cNvPr id="19463" name="Text Box 7"/>
          <p:cNvSpPr txBox="1">
            <a:spLocks noChangeArrowheads="1"/>
          </p:cNvSpPr>
          <p:nvPr/>
        </p:nvSpPr>
        <p:spPr bwMode="auto">
          <a:xfrm>
            <a:off x="1066800" y="304800"/>
            <a:ext cx="7162800" cy="1077218"/>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200" b="1" dirty="0" smtClean="0"/>
              <a:t>What are laws, statutes, and regulations?</a:t>
            </a:r>
            <a:endParaRPr lang="en-US" sz="3200" b="1" dirty="0"/>
          </a:p>
        </p:txBody>
      </p:sp>
      <p:sp>
        <p:nvSpPr>
          <p:cNvPr id="6" name="Action Button: Information 5">
            <a:hlinkClick r:id="rId3" action="ppaction://hlinksldjump" highlightClick="1"/>
          </p:cNvPr>
          <p:cNvSpPr/>
          <p:nvPr/>
        </p:nvSpPr>
        <p:spPr bwMode="auto">
          <a:xfrm>
            <a:off x="1828800" y="5943600"/>
            <a:ext cx="685800" cy="6858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wipe(down)">
                                      <p:cBhvr>
                                        <p:cTn id="7"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subTitle" idx="4294967295"/>
          </p:nvPr>
        </p:nvSpPr>
        <p:spPr>
          <a:xfrm>
            <a:off x="7620000" y="5867400"/>
            <a:ext cx="1524000" cy="990600"/>
          </a:xfrm>
        </p:spPr>
        <p:txBody>
          <a:bodyPr/>
          <a:lstStyle/>
          <a:p>
            <a:pPr marL="0" indent="0" algn="ctr">
              <a:buFontTx/>
              <a:buNone/>
            </a:pPr>
            <a:r>
              <a:rPr lang="en-US"/>
              <a:t>4,3</a:t>
            </a:r>
          </a:p>
        </p:txBody>
      </p:sp>
      <p:sp>
        <p:nvSpPr>
          <p:cNvPr id="18436" name="AutoShape 4">
            <a:hlinkClick r:id="rId2" action="ppaction://hlinksldjump" highlightClick="1"/>
          </p:cNvPr>
          <p:cNvSpPr>
            <a:spLocks noChangeArrowheads="1"/>
          </p:cNvSpPr>
          <p:nvPr/>
        </p:nvSpPr>
        <p:spPr bwMode="auto">
          <a:xfrm>
            <a:off x="4267200" y="58674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8438" name="AutoShape 6"/>
          <p:cNvSpPr>
            <a:spLocks noChangeArrowheads="1"/>
          </p:cNvSpPr>
          <p:nvPr/>
        </p:nvSpPr>
        <p:spPr bwMode="auto">
          <a:xfrm>
            <a:off x="990600" y="1371600"/>
            <a:ext cx="7162800" cy="40386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4000" b="1" dirty="0" smtClean="0"/>
              <a:t>This component underlies the</a:t>
            </a:r>
          </a:p>
          <a:p>
            <a:r>
              <a:rPr lang="en-US" sz="4000" b="1" dirty="0" smtClean="0"/>
              <a:t>discussion between Wally and </a:t>
            </a:r>
          </a:p>
          <a:p>
            <a:r>
              <a:rPr lang="en-US" sz="4000" b="1" dirty="0" smtClean="0"/>
              <a:t>Fred as to whether it was </a:t>
            </a:r>
          </a:p>
          <a:p>
            <a:r>
              <a:rPr lang="en-US" sz="4000" b="1" dirty="0" smtClean="0"/>
              <a:t>necessary to conduct on-sight </a:t>
            </a:r>
          </a:p>
          <a:p>
            <a:r>
              <a:rPr lang="en-US" sz="4000" b="1" dirty="0" smtClean="0"/>
              <a:t>inspections of the new Mexican</a:t>
            </a:r>
          </a:p>
          <a:p>
            <a:r>
              <a:rPr lang="en-US" sz="4000" b="1" dirty="0" smtClean="0"/>
              <a:t>suppliers.</a:t>
            </a:r>
            <a:endParaRPr lang="en-US" sz="4000" b="1" dirty="0"/>
          </a:p>
        </p:txBody>
      </p:sp>
      <p:sp>
        <p:nvSpPr>
          <p:cNvPr id="18439" name="Text Box 7"/>
          <p:cNvSpPr txBox="1">
            <a:spLocks noChangeArrowheads="1"/>
          </p:cNvSpPr>
          <p:nvPr/>
        </p:nvSpPr>
        <p:spPr bwMode="auto">
          <a:xfrm>
            <a:off x="990600" y="228600"/>
            <a:ext cx="7162800" cy="58477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200" b="1" dirty="0" smtClean="0"/>
              <a:t>What is/are Procedures?</a:t>
            </a:r>
            <a:endParaRPr 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subTitle" idx="4294967295"/>
          </p:nvPr>
        </p:nvSpPr>
        <p:spPr>
          <a:xfrm>
            <a:off x="6934200" y="5867400"/>
            <a:ext cx="2209800" cy="990600"/>
          </a:xfrm>
        </p:spPr>
        <p:txBody>
          <a:bodyPr/>
          <a:lstStyle/>
          <a:p>
            <a:pPr marL="0" indent="0" algn="ctr">
              <a:buFontTx/>
              <a:buNone/>
            </a:pPr>
            <a:r>
              <a:rPr lang="en-US"/>
              <a:t>4,4</a:t>
            </a:r>
          </a:p>
        </p:txBody>
      </p:sp>
      <p:sp>
        <p:nvSpPr>
          <p:cNvPr id="24580" name="AutoShape 4">
            <a:hlinkClick r:id="rId2" action="ppaction://hlinksldjump" highlightClick="1"/>
          </p:cNvPr>
          <p:cNvSpPr>
            <a:spLocks noChangeArrowheads="1"/>
          </p:cNvSpPr>
          <p:nvPr/>
        </p:nvSpPr>
        <p:spPr bwMode="auto">
          <a:xfrm>
            <a:off x="40386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4582" name="AutoShape 6"/>
          <p:cNvSpPr>
            <a:spLocks noChangeArrowheads="1"/>
          </p:cNvSpPr>
          <p:nvPr/>
        </p:nvSpPr>
        <p:spPr bwMode="auto">
          <a:xfrm>
            <a:off x="914400" y="1219200"/>
            <a:ext cx="7162800" cy="44196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b="1" dirty="0" smtClean="0"/>
              <a:t>A standard procedure of parent </a:t>
            </a:r>
          </a:p>
          <a:p>
            <a:r>
              <a:rPr lang="en-US" sz="4000" b="1" dirty="0" smtClean="0"/>
              <a:t>company, </a:t>
            </a:r>
            <a:r>
              <a:rPr lang="en-US" sz="4000" b="1" dirty="0" err="1" smtClean="0"/>
              <a:t>Chemistre</a:t>
            </a:r>
            <a:r>
              <a:rPr lang="en-US" sz="4000" b="1" dirty="0" smtClean="0"/>
              <a:t>, was to pass </a:t>
            </a:r>
          </a:p>
          <a:p>
            <a:r>
              <a:rPr lang="en-US" sz="4000" b="1" dirty="0" smtClean="0"/>
              <a:t>acquisition costs down the line </a:t>
            </a:r>
          </a:p>
          <a:p>
            <a:r>
              <a:rPr lang="en-US" sz="4000" b="1" dirty="0" smtClean="0"/>
              <a:t>through budget cuts.  This value </a:t>
            </a:r>
          </a:p>
          <a:p>
            <a:r>
              <a:rPr lang="en-US" sz="4000" b="1" dirty="0" smtClean="0"/>
              <a:t>was ultimately placed in jeopardy </a:t>
            </a:r>
          </a:p>
          <a:p>
            <a:r>
              <a:rPr lang="en-US" sz="4000" b="1" dirty="0" smtClean="0"/>
              <a:t>when </a:t>
            </a:r>
            <a:r>
              <a:rPr lang="en-US" sz="4000" b="1" dirty="0" err="1" smtClean="0"/>
              <a:t>Chemistre</a:t>
            </a:r>
            <a:r>
              <a:rPr lang="en-US" sz="4000" b="1" dirty="0" smtClean="0"/>
              <a:t> cut the budget</a:t>
            </a:r>
          </a:p>
          <a:p>
            <a:r>
              <a:rPr lang="en-US" sz="4000" b="1" dirty="0" smtClean="0"/>
              <a:t>of the new </a:t>
            </a:r>
            <a:r>
              <a:rPr lang="en-US" sz="4000" b="1" dirty="0" err="1" smtClean="0"/>
              <a:t>Phaust</a:t>
            </a:r>
            <a:r>
              <a:rPr lang="en-US" sz="4000" b="1" dirty="0" smtClean="0"/>
              <a:t> plant 20%</a:t>
            </a:r>
            <a:endParaRPr lang="en-US" sz="4000" dirty="0"/>
          </a:p>
        </p:txBody>
      </p:sp>
      <p:sp>
        <p:nvSpPr>
          <p:cNvPr id="24583" name="Text Box 7"/>
          <p:cNvSpPr txBox="1">
            <a:spLocks noChangeArrowheads="1"/>
          </p:cNvSpPr>
          <p:nvPr/>
        </p:nvSpPr>
        <p:spPr bwMode="auto">
          <a:xfrm>
            <a:off x="1066800" y="228600"/>
            <a:ext cx="7162800" cy="646331"/>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b="1" dirty="0" smtClean="0"/>
              <a:t>What is safety?</a:t>
            </a:r>
            <a:endParaRPr 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583"/>
                                        </p:tgtEl>
                                        <p:attrNameLst>
                                          <p:attrName>style.visibility</p:attrName>
                                        </p:attrNameLst>
                                      </p:cBhvr>
                                      <p:to>
                                        <p:strVal val="visible"/>
                                      </p:to>
                                    </p:set>
                                    <p:animEffect transition="in" filter="wipe(down)">
                                      <p:cBhvr>
                                        <p:cTn id="7" dur="500"/>
                                        <p:tgtEl>
                                          <p:spTgt spid="2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subTitle" idx="4294967295"/>
          </p:nvPr>
        </p:nvSpPr>
        <p:spPr>
          <a:xfrm>
            <a:off x="7391400" y="6096000"/>
            <a:ext cx="1752600" cy="762000"/>
          </a:xfrm>
        </p:spPr>
        <p:txBody>
          <a:bodyPr/>
          <a:lstStyle/>
          <a:p>
            <a:pPr marL="0" indent="0" algn="ctr">
              <a:buFontTx/>
              <a:buNone/>
            </a:pPr>
            <a:r>
              <a:rPr lang="en-US"/>
              <a:t>5,1</a:t>
            </a:r>
          </a:p>
        </p:txBody>
      </p:sp>
      <p:sp>
        <p:nvSpPr>
          <p:cNvPr id="25604" name="AutoShape 4">
            <a:hlinkClick r:id="rId2" action="ppaction://hlinksldjump" highlightClick="1"/>
          </p:cNvPr>
          <p:cNvSpPr>
            <a:spLocks noChangeArrowheads="1"/>
          </p:cNvSpPr>
          <p:nvPr/>
        </p:nvSpPr>
        <p:spPr bwMode="auto">
          <a:xfrm>
            <a:off x="6019800" y="58674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5606" name="AutoShape 6"/>
          <p:cNvSpPr>
            <a:spLocks noChangeArrowheads="1"/>
          </p:cNvSpPr>
          <p:nvPr/>
        </p:nvSpPr>
        <p:spPr bwMode="auto">
          <a:xfrm>
            <a:off x="1066800" y="1447800"/>
            <a:ext cx="7162800" cy="40386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b="1" dirty="0" smtClean="0"/>
              <a:t>The path or direction of change</a:t>
            </a:r>
          </a:p>
          <a:p>
            <a:r>
              <a:rPr lang="en-US" sz="4000" b="1" dirty="0" smtClean="0"/>
              <a:t>exhibited by a socio-technical</a:t>
            </a:r>
          </a:p>
          <a:p>
            <a:r>
              <a:rPr lang="en-US" sz="4000" b="1" dirty="0" smtClean="0"/>
              <a:t>system</a:t>
            </a:r>
          </a:p>
        </p:txBody>
      </p:sp>
      <p:sp>
        <p:nvSpPr>
          <p:cNvPr id="25607" name="Text Box 7"/>
          <p:cNvSpPr txBox="1">
            <a:spLocks noChangeArrowheads="1"/>
          </p:cNvSpPr>
          <p:nvPr/>
        </p:nvSpPr>
        <p:spPr bwMode="auto">
          <a:xfrm>
            <a:off x="990600" y="228600"/>
            <a:ext cx="7086600" cy="58477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200" b="1" dirty="0" smtClean="0"/>
              <a:t>What is a STS’s </a:t>
            </a:r>
            <a:r>
              <a:rPr lang="en-US" sz="3200" b="1" u="sng" dirty="0" smtClean="0"/>
              <a:t>trajectory</a:t>
            </a:r>
            <a:r>
              <a:rPr lang="en-US" sz="3200" b="1" dirty="0" smtClean="0"/>
              <a:t>?</a:t>
            </a:r>
            <a:endParaRPr lang="en-US" sz="3200" b="1" dirty="0"/>
          </a:p>
        </p:txBody>
      </p:sp>
      <p:sp>
        <p:nvSpPr>
          <p:cNvPr id="6" name="Action Button: Information 5">
            <a:hlinkClick r:id="rId3" action="ppaction://hlinksldjump" highlightClick="1"/>
          </p:cNvPr>
          <p:cNvSpPr/>
          <p:nvPr/>
        </p:nvSpPr>
        <p:spPr bwMode="auto">
          <a:xfrm>
            <a:off x="2133600" y="5867400"/>
            <a:ext cx="762000" cy="737616"/>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607"/>
                                        </p:tgtEl>
                                        <p:attrNameLst>
                                          <p:attrName>style.visibility</p:attrName>
                                        </p:attrNameLst>
                                      </p:cBhvr>
                                      <p:to>
                                        <p:strVal val="visible"/>
                                      </p:to>
                                    </p:set>
                                    <p:animEffect transition="in" filter="wipe(down)">
                                      <p:cBhvr>
                                        <p:cTn id="7"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33CCFF"/>
            </a:gs>
            <a:gs pos="100000">
              <a:srgbClr val="175E76"/>
            </a:gs>
          </a:gsLst>
          <a:path path="shape">
            <a:fillToRect l="50000" t="50000" r="50000" b="50000"/>
          </a:path>
        </a:gradFill>
        <a:effectLst/>
      </p:bgPr>
    </p:bg>
    <p:spTree>
      <p:nvGrpSpPr>
        <p:cNvPr id="1" name=""/>
        <p:cNvGrpSpPr/>
        <p:nvPr/>
      </p:nvGrpSpPr>
      <p:grpSpPr>
        <a:xfrm>
          <a:off x="0" y="0"/>
          <a:ext cx="0" cy="0"/>
          <a:chOff x="0" y="0"/>
          <a:chExt cx="0" cy="0"/>
        </a:xfrm>
      </p:grpSpPr>
      <p:sp>
        <p:nvSpPr>
          <p:cNvPr id="2052" name="AutoShape 4">
            <a:hlinkClick r:id="rId3" action="ppaction://hlinksldjump" highlightClick="1"/>
          </p:cNvPr>
          <p:cNvSpPr>
            <a:spLocks noChangeArrowheads="1"/>
          </p:cNvSpPr>
          <p:nvPr/>
        </p:nvSpPr>
        <p:spPr bwMode="auto">
          <a:xfrm>
            <a:off x="2590800" y="11430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dirty="0" smtClean="0">
                <a:effectLst>
                  <a:outerShdw blurRad="38100" dist="38100" dir="2700000" algn="tl">
                    <a:srgbClr val="FFFFFF"/>
                  </a:outerShdw>
                </a:effectLst>
                <a:hlinkClick r:id="rId4" action="ppaction://hlinksldjump"/>
              </a:rPr>
              <a:t>100</a:t>
            </a:r>
            <a:endParaRPr lang="en-US" b="1" dirty="0"/>
          </a:p>
        </p:txBody>
      </p:sp>
      <p:sp>
        <p:nvSpPr>
          <p:cNvPr id="2053" name="AutoShape 5">
            <a:hlinkClick r:id="rId5" action="ppaction://hlinksldjump" highlightClick="1"/>
          </p:cNvPr>
          <p:cNvSpPr>
            <a:spLocks noChangeArrowheads="1"/>
          </p:cNvSpPr>
          <p:nvPr/>
        </p:nvSpPr>
        <p:spPr bwMode="auto">
          <a:xfrm>
            <a:off x="4953000" y="11430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dirty="0">
                <a:effectLst>
                  <a:outerShdw blurRad="38100" dist="38100" dir="2700000" algn="tl">
                    <a:srgbClr val="FFFFFF"/>
                  </a:outerShdw>
                </a:effectLst>
                <a:hlinkClick r:id="rId5" action="ppaction://hlinksldjump"/>
              </a:rPr>
              <a:t>100</a:t>
            </a:r>
            <a:endParaRPr lang="en-US" b="1" dirty="0">
              <a:hlinkClick r:id="rId5" action="ppaction://hlinksldjump"/>
            </a:endParaRPr>
          </a:p>
        </p:txBody>
      </p:sp>
      <p:sp>
        <p:nvSpPr>
          <p:cNvPr id="2056" name="AutoShape 8">
            <a:hlinkClick r:id="rId3" action="ppaction://hlinksldjump" highlightClick="1"/>
          </p:cNvPr>
          <p:cNvSpPr>
            <a:spLocks noChangeArrowheads="1"/>
          </p:cNvSpPr>
          <p:nvPr/>
        </p:nvSpPr>
        <p:spPr bwMode="auto">
          <a:xfrm>
            <a:off x="2590800" y="22860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3" action="ppaction://hlinksldjump"/>
              </a:rPr>
              <a:t>200</a:t>
            </a:r>
            <a:endParaRPr lang="en-US" b="1"/>
          </a:p>
        </p:txBody>
      </p:sp>
      <p:sp>
        <p:nvSpPr>
          <p:cNvPr id="2058" name="AutoShape 10">
            <a:hlinkClick r:id="rId6" action="ppaction://hlinksldjump" highlightClick="1"/>
          </p:cNvPr>
          <p:cNvSpPr>
            <a:spLocks noChangeArrowheads="1"/>
          </p:cNvSpPr>
          <p:nvPr/>
        </p:nvSpPr>
        <p:spPr bwMode="auto">
          <a:xfrm>
            <a:off x="7162800" y="2209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6" action="ppaction://hlinksldjump"/>
              </a:rPr>
              <a:t>200</a:t>
            </a:r>
            <a:endParaRPr lang="en-US" b="1"/>
          </a:p>
        </p:txBody>
      </p:sp>
      <p:sp>
        <p:nvSpPr>
          <p:cNvPr id="2060" name="AutoShape 12">
            <a:hlinkClick r:id="rId7" action="ppaction://hlinksldjump" highlightClick="1"/>
          </p:cNvPr>
          <p:cNvSpPr>
            <a:spLocks noChangeArrowheads="1"/>
          </p:cNvSpPr>
          <p:nvPr/>
        </p:nvSpPr>
        <p:spPr bwMode="auto">
          <a:xfrm>
            <a:off x="381000" y="4495800"/>
            <a:ext cx="1371600" cy="914400"/>
          </a:xfrm>
          <a:prstGeom prst="actionButtonBlank">
            <a:avLst/>
          </a:prstGeom>
          <a:solidFill>
            <a:srgbClr val="FF99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7" action="ppaction://hlinksldjump"/>
              </a:rPr>
              <a:t>400</a:t>
            </a:r>
            <a:endParaRPr lang="en-US" b="1"/>
          </a:p>
        </p:txBody>
      </p:sp>
      <p:sp>
        <p:nvSpPr>
          <p:cNvPr id="2062" name="AutoShape 14">
            <a:hlinkClick r:id="rId8" action="ppaction://hlinksldjump" highlightClick="1"/>
          </p:cNvPr>
          <p:cNvSpPr>
            <a:spLocks noChangeArrowheads="1"/>
          </p:cNvSpPr>
          <p:nvPr/>
        </p:nvSpPr>
        <p:spPr bwMode="auto">
          <a:xfrm>
            <a:off x="2590800" y="44958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8" action="ppaction://hlinksldjump"/>
              </a:rPr>
              <a:t>400</a:t>
            </a:r>
            <a:endParaRPr lang="en-US" b="1"/>
          </a:p>
        </p:txBody>
      </p:sp>
      <p:sp>
        <p:nvSpPr>
          <p:cNvPr id="2064" name="AutoShape 16">
            <a:hlinkClick r:id="rId9" action="ppaction://hlinksldjump" highlightClick="1"/>
          </p:cNvPr>
          <p:cNvSpPr>
            <a:spLocks noChangeArrowheads="1"/>
          </p:cNvSpPr>
          <p:nvPr/>
        </p:nvSpPr>
        <p:spPr bwMode="auto">
          <a:xfrm>
            <a:off x="7162800" y="3352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9" action="ppaction://hlinksldjump"/>
              </a:rPr>
              <a:t>300</a:t>
            </a:r>
            <a:endParaRPr lang="en-US" b="1"/>
          </a:p>
        </p:txBody>
      </p:sp>
      <p:sp>
        <p:nvSpPr>
          <p:cNvPr id="2066" name="AutoShape 18">
            <a:hlinkClick r:id="rId10" action="ppaction://hlinksldjump" highlightClick="1"/>
          </p:cNvPr>
          <p:cNvSpPr>
            <a:spLocks noChangeArrowheads="1"/>
          </p:cNvSpPr>
          <p:nvPr/>
        </p:nvSpPr>
        <p:spPr bwMode="auto">
          <a:xfrm>
            <a:off x="7162800" y="4495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0" action="ppaction://hlinksldjump"/>
              </a:rPr>
              <a:t>400</a:t>
            </a:r>
            <a:endParaRPr lang="en-US" b="1"/>
          </a:p>
        </p:txBody>
      </p:sp>
      <p:sp>
        <p:nvSpPr>
          <p:cNvPr id="2071" name="Text Box 23"/>
          <p:cNvSpPr txBox="1">
            <a:spLocks noChangeArrowheads="1"/>
          </p:cNvSpPr>
          <p:nvPr/>
        </p:nvSpPr>
        <p:spPr bwMode="auto">
          <a:xfrm>
            <a:off x="228600" y="381000"/>
            <a:ext cx="1600200" cy="707886"/>
          </a:xfrm>
          <a:prstGeom prst="rect">
            <a:avLst/>
          </a:prstGeom>
          <a:solidFill>
            <a:srgbClr val="C0C0C0"/>
          </a:solidFill>
          <a:ln w="38100">
            <a:solidFill>
              <a:schemeClr val="tx1"/>
            </a:solidFill>
            <a:miter lim="800000"/>
            <a:headEnd/>
            <a:tailEnd/>
          </a:ln>
          <a:effectLst/>
        </p:spPr>
        <p:txBody>
          <a:bodyPr>
            <a:spAutoFit/>
          </a:bodyPr>
          <a:lstStyle/>
          <a:p>
            <a:pPr>
              <a:spcBef>
                <a:spcPct val="50000"/>
              </a:spcBef>
            </a:pPr>
            <a:r>
              <a:rPr lang="en-US" sz="2000" b="1" dirty="0" smtClean="0"/>
              <a:t>STS Component</a:t>
            </a:r>
            <a:endParaRPr lang="en-US" sz="1800" dirty="0"/>
          </a:p>
        </p:txBody>
      </p:sp>
      <p:sp>
        <p:nvSpPr>
          <p:cNvPr id="2072" name="Text Box 24"/>
          <p:cNvSpPr txBox="1">
            <a:spLocks noChangeArrowheads="1"/>
          </p:cNvSpPr>
          <p:nvPr/>
        </p:nvSpPr>
        <p:spPr bwMode="auto">
          <a:xfrm>
            <a:off x="2209800" y="381000"/>
            <a:ext cx="2057400" cy="707886"/>
          </a:xfrm>
          <a:prstGeom prst="rect">
            <a:avLst/>
          </a:prstGeom>
          <a:solidFill>
            <a:srgbClr val="C0C0C0"/>
          </a:solidFill>
          <a:ln w="38100">
            <a:solidFill>
              <a:schemeClr val="tx1"/>
            </a:solidFill>
            <a:miter lim="800000"/>
            <a:headEnd/>
            <a:tailEnd/>
          </a:ln>
          <a:effectLst/>
        </p:spPr>
        <p:txBody>
          <a:bodyPr wrap="square">
            <a:spAutoFit/>
          </a:bodyPr>
          <a:lstStyle/>
          <a:p>
            <a:pPr>
              <a:spcBef>
                <a:spcPct val="50000"/>
              </a:spcBef>
            </a:pPr>
            <a:r>
              <a:rPr lang="en-US" sz="2000" b="1" dirty="0" smtClean="0"/>
              <a:t>Characteristics of STSs</a:t>
            </a:r>
            <a:endParaRPr lang="en-US" sz="2000" b="1" dirty="0"/>
          </a:p>
        </p:txBody>
      </p:sp>
      <p:sp>
        <p:nvSpPr>
          <p:cNvPr id="2073" name="Text Box 25"/>
          <p:cNvSpPr txBox="1">
            <a:spLocks noChangeArrowheads="1"/>
          </p:cNvSpPr>
          <p:nvPr/>
        </p:nvSpPr>
        <p:spPr bwMode="auto">
          <a:xfrm>
            <a:off x="4876800" y="304801"/>
            <a:ext cx="1600200" cy="830997"/>
          </a:xfrm>
          <a:prstGeom prst="rect">
            <a:avLst/>
          </a:prstGeom>
          <a:solidFill>
            <a:srgbClr val="C0C0C0"/>
          </a:solidFill>
          <a:ln w="38100">
            <a:solidFill>
              <a:schemeClr val="tx1"/>
            </a:solidFill>
            <a:miter lim="800000"/>
            <a:headEnd/>
            <a:tailEnd/>
          </a:ln>
          <a:effectLst/>
        </p:spPr>
        <p:txBody>
          <a:bodyPr wrap="square">
            <a:spAutoFit/>
          </a:bodyPr>
          <a:lstStyle/>
          <a:p>
            <a:pPr>
              <a:spcBef>
                <a:spcPct val="50000"/>
              </a:spcBef>
            </a:pPr>
            <a:r>
              <a:rPr lang="en-US" b="1" dirty="0" smtClean="0"/>
              <a:t>Morales STS</a:t>
            </a:r>
            <a:endParaRPr lang="en-US" b="1" dirty="0"/>
          </a:p>
        </p:txBody>
      </p:sp>
      <p:sp>
        <p:nvSpPr>
          <p:cNvPr id="2074" name="Text Box 26"/>
          <p:cNvSpPr txBox="1">
            <a:spLocks noChangeArrowheads="1"/>
          </p:cNvSpPr>
          <p:nvPr/>
        </p:nvSpPr>
        <p:spPr bwMode="auto">
          <a:xfrm>
            <a:off x="7010400" y="304800"/>
            <a:ext cx="1752600" cy="707886"/>
          </a:xfrm>
          <a:prstGeom prst="rect">
            <a:avLst/>
          </a:prstGeom>
          <a:solidFill>
            <a:srgbClr val="C0C0C0"/>
          </a:solidFill>
          <a:ln w="38100">
            <a:solidFill>
              <a:schemeClr val="tx1"/>
            </a:solidFill>
            <a:miter lim="800000"/>
            <a:headEnd/>
            <a:tailEnd/>
          </a:ln>
          <a:effectLst/>
        </p:spPr>
        <p:txBody>
          <a:bodyPr>
            <a:spAutoFit/>
          </a:bodyPr>
          <a:lstStyle/>
          <a:p>
            <a:pPr>
              <a:spcBef>
                <a:spcPct val="50000"/>
              </a:spcBef>
            </a:pPr>
            <a:r>
              <a:rPr lang="en-US" sz="2000" b="1" dirty="0" smtClean="0"/>
              <a:t>Value Issues in IM</a:t>
            </a:r>
            <a:endParaRPr lang="en-US" sz="2000" b="1" dirty="0"/>
          </a:p>
        </p:txBody>
      </p:sp>
      <p:sp>
        <p:nvSpPr>
          <p:cNvPr id="2075" name="AutoShape 27">
            <a:hlinkClick r:id="rId11" action="ppaction://hlinksldjump" highlightClick="1"/>
          </p:cNvPr>
          <p:cNvSpPr>
            <a:spLocks noChangeArrowheads="1"/>
          </p:cNvSpPr>
          <p:nvPr/>
        </p:nvSpPr>
        <p:spPr bwMode="auto">
          <a:xfrm>
            <a:off x="381000" y="1143000"/>
            <a:ext cx="1371600" cy="914400"/>
          </a:xfrm>
          <a:prstGeom prst="actionButtonBlank">
            <a:avLst/>
          </a:prstGeom>
          <a:solidFill>
            <a:srgbClr val="FF9900"/>
          </a:solidFill>
          <a:ln w="9525">
            <a:solidFill>
              <a:schemeClr val="tx1"/>
            </a:solidFill>
            <a:miter lim="800000"/>
            <a:headEnd/>
            <a:tailEnd/>
          </a:ln>
          <a:effectLst/>
        </p:spPr>
        <p:txBody>
          <a:bodyPr wrap="none" anchor="ctr"/>
          <a:lstStyle/>
          <a:p>
            <a:endParaRPr lang="en-US" b="1">
              <a:effectLst>
                <a:outerShdw blurRad="38100" dist="38100" dir="2700000" algn="tl">
                  <a:srgbClr val="FFFFFF"/>
                </a:outerShdw>
              </a:effectLst>
            </a:endParaRPr>
          </a:p>
        </p:txBody>
      </p:sp>
      <p:sp>
        <p:nvSpPr>
          <p:cNvPr id="2076" name="AutoShape 28">
            <a:hlinkClick r:id="rId12" action="ppaction://hlinksldjump" highlightClick="1"/>
          </p:cNvPr>
          <p:cNvSpPr>
            <a:spLocks noChangeArrowheads="1"/>
          </p:cNvSpPr>
          <p:nvPr/>
        </p:nvSpPr>
        <p:spPr bwMode="auto">
          <a:xfrm>
            <a:off x="381000" y="3352800"/>
            <a:ext cx="1371600" cy="914400"/>
          </a:xfrm>
          <a:prstGeom prst="actionButtonBlank">
            <a:avLst/>
          </a:prstGeom>
          <a:solidFill>
            <a:srgbClr val="FF99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2" action="ppaction://hlinksldjump"/>
              </a:rPr>
              <a:t>300</a:t>
            </a:r>
            <a:endParaRPr lang="en-US" b="1">
              <a:effectLst>
                <a:outerShdw blurRad="38100" dist="38100" dir="2700000" algn="tl">
                  <a:srgbClr val="FFFFFF"/>
                </a:outerShdw>
              </a:effectLst>
            </a:endParaRPr>
          </a:p>
        </p:txBody>
      </p:sp>
      <p:sp>
        <p:nvSpPr>
          <p:cNvPr id="2078" name="AutoShape 30">
            <a:hlinkClick r:id="rId13" action="ppaction://hlinksldjump" highlightClick="1"/>
          </p:cNvPr>
          <p:cNvSpPr>
            <a:spLocks noChangeArrowheads="1"/>
          </p:cNvSpPr>
          <p:nvPr/>
        </p:nvSpPr>
        <p:spPr bwMode="auto">
          <a:xfrm>
            <a:off x="2590800" y="34290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3" action="ppaction://hlinksldjump"/>
              </a:rPr>
              <a:t>300</a:t>
            </a:r>
            <a:endParaRPr lang="en-US" sz="3200" b="1">
              <a:effectLst>
                <a:outerShdw blurRad="38100" dist="38100" dir="2700000" algn="tl">
                  <a:srgbClr val="FFFFFF"/>
                </a:outerShdw>
              </a:effectLst>
            </a:endParaRPr>
          </a:p>
        </p:txBody>
      </p:sp>
      <p:sp>
        <p:nvSpPr>
          <p:cNvPr id="2079" name="AutoShape 31">
            <a:hlinkClick r:id="rId14" action="ppaction://hlinksldjump" highlightClick="1"/>
          </p:cNvPr>
          <p:cNvSpPr>
            <a:spLocks noChangeArrowheads="1"/>
          </p:cNvSpPr>
          <p:nvPr/>
        </p:nvSpPr>
        <p:spPr bwMode="auto">
          <a:xfrm>
            <a:off x="4953000" y="33528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4" action="ppaction://hlinksldjump"/>
              </a:rPr>
              <a:t>300</a:t>
            </a:r>
            <a:endParaRPr lang="en-US" b="1"/>
          </a:p>
        </p:txBody>
      </p:sp>
      <p:sp>
        <p:nvSpPr>
          <p:cNvPr id="2080" name="AutoShape 32">
            <a:hlinkClick r:id="rId15" action="ppaction://hlinksldjump" highlightClick="1"/>
          </p:cNvPr>
          <p:cNvSpPr>
            <a:spLocks noChangeArrowheads="1"/>
          </p:cNvSpPr>
          <p:nvPr/>
        </p:nvSpPr>
        <p:spPr bwMode="auto">
          <a:xfrm>
            <a:off x="4953000" y="22098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5" action="ppaction://hlinksldjump"/>
              </a:rPr>
              <a:t>200</a:t>
            </a:r>
            <a:endParaRPr lang="en-US" sz="3200" b="1">
              <a:effectLst>
                <a:outerShdw blurRad="38100" dist="38100" dir="2700000" algn="tl">
                  <a:srgbClr val="FFFFFF"/>
                </a:outerShdw>
              </a:effectLst>
            </a:endParaRPr>
          </a:p>
        </p:txBody>
      </p:sp>
      <p:sp>
        <p:nvSpPr>
          <p:cNvPr id="2081" name="AutoShape 33">
            <a:hlinkClick r:id="rId16" action="ppaction://hlinksldjump" highlightClick="1"/>
          </p:cNvPr>
          <p:cNvSpPr>
            <a:spLocks noChangeArrowheads="1"/>
          </p:cNvSpPr>
          <p:nvPr/>
        </p:nvSpPr>
        <p:spPr bwMode="auto">
          <a:xfrm>
            <a:off x="4953000" y="44958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6" action="ppaction://hlinksldjump"/>
              </a:rPr>
              <a:t>400</a:t>
            </a:r>
          </a:p>
        </p:txBody>
      </p:sp>
      <p:sp>
        <p:nvSpPr>
          <p:cNvPr id="2083" name="AutoShape 35">
            <a:hlinkClick r:id="rId3" action="ppaction://hlinksldjump" highlightClick="1"/>
          </p:cNvPr>
          <p:cNvSpPr>
            <a:spLocks noChangeArrowheads="1"/>
          </p:cNvSpPr>
          <p:nvPr/>
        </p:nvSpPr>
        <p:spPr bwMode="auto">
          <a:xfrm>
            <a:off x="381000" y="2286000"/>
            <a:ext cx="1371600" cy="914400"/>
          </a:xfrm>
          <a:prstGeom prst="actionButtonBlank">
            <a:avLst/>
          </a:prstGeom>
          <a:solidFill>
            <a:srgbClr val="FF9900"/>
          </a:solidFill>
          <a:ln w="9525">
            <a:solidFill>
              <a:schemeClr val="tx1"/>
            </a:solidFill>
            <a:miter lim="800000"/>
            <a:headEnd/>
            <a:tailEnd/>
          </a:ln>
          <a:effectLst/>
        </p:spPr>
        <p:txBody>
          <a:bodyPr wrap="none" anchor="ctr"/>
          <a:lstStyle/>
          <a:p>
            <a:r>
              <a:rPr lang="en-US" sz="3200" b="1" dirty="0" smtClean="0">
                <a:effectLst>
                  <a:outerShdw blurRad="38100" dist="38100" dir="2700000" algn="tl">
                    <a:srgbClr val="FFFFFF"/>
                  </a:outerShdw>
                </a:effectLst>
                <a:hlinkClick r:id="rId17" action="ppaction://hlinksldjump"/>
              </a:rPr>
              <a:t>200</a:t>
            </a:r>
            <a:endParaRPr lang="en-US" b="1" dirty="0"/>
          </a:p>
        </p:txBody>
      </p:sp>
      <p:sp>
        <p:nvSpPr>
          <p:cNvPr id="2084" name="AutoShape 36">
            <a:hlinkClick r:id="rId18" action="ppaction://hlinksldjump" highlightClick="1">
              <a:snd r:embed="rId19" name="WHOOSH.WAV"/>
            </a:hlinkClick>
          </p:cNvPr>
          <p:cNvSpPr>
            <a:spLocks noChangeArrowheads="1"/>
          </p:cNvSpPr>
          <p:nvPr/>
        </p:nvSpPr>
        <p:spPr bwMode="auto">
          <a:xfrm>
            <a:off x="7162800" y="1066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dirty="0">
                <a:effectLst>
                  <a:outerShdw blurRad="38100" dist="38100" dir="2700000" algn="tl">
                    <a:srgbClr val="FFFFFF"/>
                  </a:outerShdw>
                </a:effectLst>
                <a:hlinkClick r:id="rId18" action="ppaction://hlinksldjump"/>
              </a:rPr>
              <a:t>100</a:t>
            </a:r>
          </a:p>
        </p:txBody>
      </p:sp>
      <p:sp>
        <p:nvSpPr>
          <p:cNvPr id="2085" name="AutoShape 37">
            <a:hlinkClick r:id="rId20" action="ppaction://hlinksldjump" highlightClick="1"/>
          </p:cNvPr>
          <p:cNvSpPr>
            <a:spLocks noChangeArrowheads="1"/>
          </p:cNvSpPr>
          <p:nvPr/>
        </p:nvSpPr>
        <p:spPr bwMode="auto">
          <a:xfrm>
            <a:off x="381000" y="5638800"/>
            <a:ext cx="1371600" cy="914400"/>
          </a:xfrm>
          <a:prstGeom prst="actionButtonBlank">
            <a:avLst/>
          </a:prstGeom>
          <a:solidFill>
            <a:srgbClr val="FF99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20" action="ppaction://hlinksldjump"/>
              </a:rPr>
              <a:t>500</a:t>
            </a:r>
            <a:endParaRPr lang="en-US" sz="3200" b="1">
              <a:solidFill>
                <a:schemeClr val="bg1"/>
              </a:solidFill>
            </a:endParaRPr>
          </a:p>
        </p:txBody>
      </p:sp>
      <p:sp>
        <p:nvSpPr>
          <p:cNvPr id="2086" name="AutoShape 38">
            <a:hlinkClick r:id="rId21" action="ppaction://hlinksldjump" highlightClick="1"/>
          </p:cNvPr>
          <p:cNvSpPr>
            <a:spLocks noChangeArrowheads="1"/>
          </p:cNvSpPr>
          <p:nvPr/>
        </p:nvSpPr>
        <p:spPr bwMode="auto">
          <a:xfrm>
            <a:off x="2590800" y="56388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21" action="ppaction://hlinksldjump"/>
              </a:rPr>
              <a:t>500</a:t>
            </a:r>
            <a:endParaRPr lang="en-US" sz="3200" b="1">
              <a:solidFill>
                <a:srgbClr val="99CC00"/>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2087" name="AutoShape 39">
            <a:hlinkClick r:id="rId22" action="ppaction://hlinksldjump" highlightClick="1"/>
          </p:cNvPr>
          <p:cNvSpPr>
            <a:spLocks noChangeArrowheads="1"/>
          </p:cNvSpPr>
          <p:nvPr/>
        </p:nvSpPr>
        <p:spPr bwMode="auto">
          <a:xfrm>
            <a:off x="4953000" y="56388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22" action="ppaction://hlinksldjump"/>
              </a:rPr>
              <a:t>500</a:t>
            </a:r>
            <a:endParaRPr lang="en-US" b="1">
              <a:effectLst>
                <a:outerShdw blurRad="38100" dist="38100" dir="2700000" algn="tl">
                  <a:srgbClr val="FFFFFF"/>
                </a:outerShdw>
              </a:effectLst>
            </a:endParaRPr>
          </a:p>
        </p:txBody>
      </p:sp>
      <p:sp>
        <p:nvSpPr>
          <p:cNvPr id="2088" name="AutoShape 40">
            <a:hlinkClick r:id="rId23" action="ppaction://hlinksldjump" highlightClick="1"/>
          </p:cNvPr>
          <p:cNvSpPr>
            <a:spLocks noChangeArrowheads="1"/>
          </p:cNvSpPr>
          <p:nvPr/>
        </p:nvSpPr>
        <p:spPr bwMode="auto">
          <a:xfrm>
            <a:off x="7162800" y="5638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23" action="ppaction://hlinksldjump"/>
              </a:rPr>
              <a:t>500</a:t>
            </a:r>
            <a:endParaRPr lang="en-US" b="1"/>
          </a:p>
        </p:txBody>
      </p:sp>
      <p:graphicFrame>
        <p:nvGraphicFramePr>
          <p:cNvPr id="2089" name="Rectangle 41"/>
          <p:cNvGraphicFramePr>
            <a:graphicFrameLocks/>
          </p:cNvGraphicFramePr>
          <p:nvPr/>
        </p:nvGraphicFramePr>
        <p:xfrm>
          <a:off x="1524000" y="1397000"/>
          <a:ext cx="6096000" cy="4064000"/>
        </p:xfrm>
        <a:graphic>
          <a:graphicData uri="http://schemas.openxmlformats.org/presentationml/2006/ole">
            <p:oleObj spid="_x0000_s2089" name="Clip" r:id="rId24" imgW="0" imgH="0" progId="">
              <p:embed/>
            </p:oleObj>
          </a:graphicData>
        </a:graphic>
      </p:graphicFrame>
      <p:graphicFrame>
        <p:nvGraphicFramePr>
          <p:cNvPr id="2092" name="Rectangle 44"/>
          <p:cNvGraphicFramePr>
            <a:graphicFrameLocks/>
          </p:cNvGraphicFramePr>
          <p:nvPr/>
        </p:nvGraphicFramePr>
        <p:xfrm>
          <a:off x="2057400" y="1447800"/>
          <a:ext cx="6096000" cy="4064000"/>
        </p:xfrm>
        <a:graphic>
          <a:graphicData uri="http://schemas.openxmlformats.org/presentationml/2006/ole">
            <p:oleObj spid="_x0000_s2092" name="Clip" r:id="rId25" imgW="0" imgH="0" progId="">
              <p:embed/>
            </p:oleObj>
          </a:graphicData>
        </a:graphic>
      </p:graphicFrame>
      <p:sp>
        <p:nvSpPr>
          <p:cNvPr id="2094" name="Text Box 46"/>
          <p:cNvSpPr txBox="1">
            <a:spLocks noChangeArrowheads="1"/>
          </p:cNvSpPr>
          <p:nvPr/>
        </p:nvSpPr>
        <p:spPr bwMode="auto">
          <a:xfrm>
            <a:off x="609600" y="1371600"/>
            <a:ext cx="838200" cy="579438"/>
          </a:xfrm>
          <a:prstGeom prst="rect">
            <a:avLst/>
          </a:prstGeom>
          <a:noFill/>
          <a:ln w="9525">
            <a:noFill/>
            <a:miter lim="800000"/>
            <a:headEnd/>
            <a:tailEnd/>
          </a:ln>
          <a:effectLst/>
        </p:spPr>
        <p:txBody>
          <a:bodyPr>
            <a:spAutoFit/>
          </a:bodyPr>
          <a:lstStyle/>
          <a:p>
            <a:pPr algn="l">
              <a:spcBef>
                <a:spcPct val="50000"/>
              </a:spcBef>
            </a:pPr>
            <a:r>
              <a:rPr lang="en-US" sz="3200" b="1" dirty="0">
                <a:solidFill>
                  <a:schemeClr val="bg1"/>
                </a:solidFill>
                <a:hlinkClick r:id="" action="ppaction://customshow?id=0&amp;return=true"/>
              </a:rPr>
              <a:t>100</a:t>
            </a:r>
            <a:endParaRPr lang="en-US"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071"/>
                                        </p:tgtEl>
                                        <p:attrNameLst>
                                          <p:attrName>style.visibility</p:attrName>
                                        </p:attrNameLst>
                                      </p:cBhvr>
                                      <p:to>
                                        <p:strVal val="visible"/>
                                      </p:to>
                                    </p:set>
                                    <p:anim calcmode="lin" valueType="num">
                                      <p:cBhvr additive="base">
                                        <p:cTn id="7" dur="500" fill="hold"/>
                                        <p:tgtEl>
                                          <p:spTgt spid="2071"/>
                                        </p:tgtEl>
                                        <p:attrNameLst>
                                          <p:attrName>ppt_x</p:attrName>
                                        </p:attrNameLst>
                                      </p:cBhvr>
                                      <p:tavLst>
                                        <p:tav tm="0">
                                          <p:val>
                                            <p:strVal val="#ppt_x"/>
                                          </p:val>
                                        </p:tav>
                                        <p:tav tm="100000">
                                          <p:val>
                                            <p:strVal val="#ppt_x"/>
                                          </p:val>
                                        </p:tav>
                                      </p:tavLst>
                                    </p:anim>
                                    <p:anim calcmode="lin" valueType="num">
                                      <p:cBhvr additive="base">
                                        <p:cTn id="8" dur="500" fill="hold"/>
                                        <p:tgtEl>
                                          <p:spTgt spid="207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2072"/>
                                        </p:tgtEl>
                                        <p:attrNameLst>
                                          <p:attrName>style.visibility</p:attrName>
                                        </p:attrNameLst>
                                      </p:cBhvr>
                                      <p:to>
                                        <p:strVal val="visible"/>
                                      </p:to>
                                    </p:set>
                                    <p:anim calcmode="lin" valueType="num">
                                      <p:cBhvr additive="base">
                                        <p:cTn id="12" dur="500" fill="hold"/>
                                        <p:tgtEl>
                                          <p:spTgt spid="2072"/>
                                        </p:tgtEl>
                                        <p:attrNameLst>
                                          <p:attrName>ppt_x</p:attrName>
                                        </p:attrNameLst>
                                      </p:cBhvr>
                                      <p:tavLst>
                                        <p:tav tm="0">
                                          <p:val>
                                            <p:strVal val="#ppt_x"/>
                                          </p:val>
                                        </p:tav>
                                        <p:tav tm="100000">
                                          <p:val>
                                            <p:strVal val="#ppt_x"/>
                                          </p:val>
                                        </p:tav>
                                      </p:tavLst>
                                    </p:anim>
                                    <p:anim calcmode="lin" valueType="num">
                                      <p:cBhvr additive="base">
                                        <p:cTn id="13" dur="500" fill="hold"/>
                                        <p:tgtEl>
                                          <p:spTgt spid="2072"/>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2073"/>
                                        </p:tgtEl>
                                        <p:attrNameLst>
                                          <p:attrName>style.visibility</p:attrName>
                                        </p:attrNameLst>
                                      </p:cBhvr>
                                      <p:to>
                                        <p:strVal val="visible"/>
                                      </p:to>
                                    </p:set>
                                    <p:anim calcmode="lin" valueType="num">
                                      <p:cBhvr additive="base">
                                        <p:cTn id="17" dur="500" fill="hold"/>
                                        <p:tgtEl>
                                          <p:spTgt spid="2073"/>
                                        </p:tgtEl>
                                        <p:attrNameLst>
                                          <p:attrName>ppt_x</p:attrName>
                                        </p:attrNameLst>
                                      </p:cBhvr>
                                      <p:tavLst>
                                        <p:tav tm="0">
                                          <p:val>
                                            <p:strVal val="#ppt_x"/>
                                          </p:val>
                                        </p:tav>
                                        <p:tav tm="100000">
                                          <p:val>
                                            <p:strVal val="#ppt_x"/>
                                          </p:val>
                                        </p:tav>
                                      </p:tavLst>
                                    </p:anim>
                                    <p:anim calcmode="lin" valueType="num">
                                      <p:cBhvr additive="base">
                                        <p:cTn id="18" dur="500" fill="hold"/>
                                        <p:tgtEl>
                                          <p:spTgt spid="2073"/>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2074"/>
                                        </p:tgtEl>
                                        <p:attrNameLst>
                                          <p:attrName>style.visibility</p:attrName>
                                        </p:attrNameLst>
                                      </p:cBhvr>
                                      <p:to>
                                        <p:strVal val="visible"/>
                                      </p:to>
                                    </p:set>
                                    <p:anim calcmode="lin" valueType="num">
                                      <p:cBhvr additive="base">
                                        <p:cTn id="22" dur="500" fill="hold"/>
                                        <p:tgtEl>
                                          <p:spTgt spid="2074"/>
                                        </p:tgtEl>
                                        <p:attrNameLst>
                                          <p:attrName>ppt_x</p:attrName>
                                        </p:attrNameLst>
                                      </p:cBhvr>
                                      <p:tavLst>
                                        <p:tav tm="0">
                                          <p:val>
                                            <p:strVal val="#ppt_x"/>
                                          </p:val>
                                        </p:tav>
                                        <p:tav tm="100000">
                                          <p:val>
                                            <p:strVal val="#ppt_x"/>
                                          </p:val>
                                        </p:tav>
                                      </p:tavLst>
                                    </p:anim>
                                    <p:anim calcmode="lin" valueType="num">
                                      <p:cBhvr additive="base">
                                        <p:cTn id="23" dur="500" fill="hold"/>
                                        <p:tgtEl>
                                          <p:spTgt spid="20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1" grpId="0" animBg="1" autoUpdateAnimBg="0"/>
      <p:bldP spid="2072" grpId="0" animBg="1" autoUpdateAnimBg="0"/>
      <p:bldP spid="2073" grpId="0" animBg="1" autoUpdateAnimBg="0"/>
      <p:bldP spid="2074"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subTitle" idx="4294967295"/>
          </p:nvPr>
        </p:nvSpPr>
        <p:spPr>
          <a:xfrm>
            <a:off x="7467600" y="5791200"/>
            <a:ext cx="1676400" cy="1066800"/>
          </a:xfrm>
        </p:spPr>
        <p:txBody>
          <a:bodyPr/>
          <a:lstStyle/>
          <a:p>
            <a:pPr marL="0" indent="0" algn="ctr">
              <a:buFontTx/>
              <a:buNone/>
            </a:pPr>
            <a:r>
              <a:rPr lang="en-US"/>
              <a:t>5,2</a:t>
            </a:r>
          </a:p>
        </p:txBody>
      </p:sp>
      <p:sp>
        <p:nvSpPr>
          <p:cNvPr id="26628" name="AutoShape 4">
            <a:hlinkClick r:id="rId2" action="ppaction://hlinksldjump" highlightClick="1"/>
          </p:cNvPr>
          <p:cNvSpPr>
            <a:spLocks noChangeArrowheads="1"/>
          </p:cNvSpPr>
          <p:nvPr/>
        </p:nvSpPr>
        <p:spPr bwMode="auto">
          <a:xfrm>
            <a:off x="66294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6630" name="AutoShape 6"/>
          <p:cNvSpPr>
            <a:spLocks noChangeArrowheads="1"/>
          </p:cNvSpPr>
          <p:nvPr/>
        </p:nvSpPr>
        <p:spPr bwMode="auto">
          <a:xfrm>
            <a:off x="914400" y="1676400"/>
            <a:ext cx="7467600" cy="40386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dirty="0" smtClean="0"/>
              <a:t>Describes how data and information </a:t>
            </a:r>
          </a:p>
          <a:p>
            <a:r>
              <a:rPr lang="en-US" sz="4000" dirty="0" smtClean="0"/>
              <a:t>is collected, stored, and transmitted </a:t>
            </a:r>
          </a:p>
          <a:p>
            <a:r>
              <a:rPr lang="en-US" sz="4000" dirty="0" smtClean="0"/>
              <a:t>along with ethical issues such </a:t>
            </a:r>
          </a:p>
          <a:p>
            <a:r>
              <a:rPr lang="en-US" sz="4000" dirty="0" smtClean="0"/>
              <a:t>as informed consent and privacy </a:t>
            </a:r>
          </a:p>
          <a:p>
            <a:r>
              <a:rPr lang="en-US" sz="4000" dirty="0" smtClean="0"/>
              <a:t>that accompany information </a:t>
            </a:r>
          </a:p>
          <a:p>
            <a:r>
              <a:rPr lang="en-US" sz="4000" dirty="0" smtClean="0"/>
              <a:t>management </a:t>
            </a:r>
            <a:endParaRPr lang="en-US" sz="4000" dirty="0"/>
          </a:p>
        </p:txBody>
      </p:sp>
      <p:sp>
        <p:nvSpPr>
          <p:cNvPr id="26631" name="Text Box 7"/>
          <p:cNvSpPr txBox="1">
            <a:spLocks noChangeArrowheads="1"/>
          </p:cNvSpPr>
          <p:nvPr/>
        </p:nvSpPr>
        <p:spPr bwMode="auto">
          <a:xfrm>
            <a:off x="1066800" y="228600"/>
            <a:ext cx="7162800" cy="1077218"/>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200" dirty="0" smtClean="0"/>
              <a:t>What is </a:t>
            </a:r>
            <a:r>
              <a:rPr lang="en-US" sz="3200" b="1" u="sng" dirty="0" smtClean="0"/>
              <a:t>information and information systems</a:t>
            </a:r>
            <a:r>
              <a:rPr lang="en-US" sz="3200" dirty="0" smtClean="0"/>
              <a:t>?</a:t>
            </a:r>
            <a:endParaRPr lang="en-US" sz="3200" dirty="0"/>
          </a:p>
        </p:txBody>
      </p:sp>
      <p:sp>
        <p:nvSpPr>
          <p:cNvPr id="7" name="Action Button: Information 6">
            <a:hlinkClick r:id="rId3" action="ppaction://hlinksldjump" highlightClick="1"/>
          </p:cNvPr>
          <p:cNvSpPr/>
          <p:nvPr/>
        </p:nvSpPr>
        <p:spPr bwMode="auto">
          <a:xfrm>
            <a:off x="1828800" y="5943600"/>
            <a:ext cx="762000" cy="7620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631"/>
                                        </p:tgtEl>
                                        <p:attrNameLst>
                                          <p:attrName>style.visibility</p:attrName>
                                        </p:attrNameLst>
                                      </p:cBhvr>
                                      <p:to>
                                        <p:strVal val="visible"/>
                                      </p:to>
                                    </p:set>
                                    <p:animEffect transition="in" filter="wipe(down)">
                                      <p:cBhvr>
                                        <p:cTn id="7" dur="500"/>
                                        <p:tgtEl>
                                          <p:spTgt spid="26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subTitle" idx="4294967295"/>
          </p:nvPr>
        </p:nvSpPr>
        <p:spPr>
          <a:xfrm>
            <a:off x="7315200" y="5867400"/>
            <a:ext cx="1828800" cy="990600"/>
          </a:xfrm>
        </p:spPr>
        <p:txBody>
          <a:bodyPr/>
          <a:lstStyle/>
          <a:p>
            <a:pPr marL="0" indent="0" algn="ctr">
              <a:buFontTx/>
              <a:buNone/>
            </a:pPr>
            <a:r>
              <a:rPr lang="en-US"/>
              <a:t>5,3</a:t>
            </a:r>
          </a:p>
        </p:txBody>
      </p:sp>
      <p:sp>
        <p:nvSpPr>
          <p:cNvPr id="27652" name="AutoShape 4">
            <a:hlinkClick r:id="rId2" action="ppaction://hlinksldjump" highlightClick="1"/>
          </p:cNvPr>
          <p:cNvSpPr>
            <a:spLocks noChangeArrowheads="1"/>
          </p:cNvSpPr>
          <p:nvPr/>
        </p:nvSpPr>
        <p:spPr bwMode="auto">
          <a:xfrm>
            <a:off x="59436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7654" name="AutoShape 6"/>
          <p:cNvSpPr>
            <a:spLocks noChangeArrowheads="1"/>
          </p:cNvSpPr>
          <p:nvPr/>
        </p:nvSpPr>
        <p:spPr bwMode="auto">
          <a:xfrm>
            <a:off x="990600" y="1447800"/>
            <a:ext cx="7162800" cy="40386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4000" dirty="0" smtClean="0"/>
              <a:t>This component underlies the </a:t>
            </a:r>
          </a:p>
          <a:p>
            <a:r>
              <a:rPr lang="en-US" sz="4000" dirty="0" smtClean="0"/>
              <a:t>ability of </a:t>
            </a:r>
            <a:r>
              <a:rPr lang="en-US" sz="4000" dirty="0" err="1" smtClean="0"/>
              <a:t>Phaust</a:t>
            </a:r>
            <a:r>
              <a:rPr lang="en-US" sz="4000" dirty="0" smtClean="0"/>
              <a:t> marketing to </a:t>
            </a:r>
          </a:p>
          <a:p>
            <a:r>
              <a:rPr lang="en-US" sz="4000" dirty="0" smtClean="0"/>
              <a:t>assess the different names for </a:t>
            </a:r>
          </a:p>
          <a:p>
            <a:r>
              <a:rPr lang="en-US" sz="4000" dirty="0" smtClean="0"/>
              <a:t>the new stripper that would be</a:t>
            </a:r>
          </a:p>
          <a:p>
            <a:r>
              <a:rPr lang="en-US" sz="4000" dirty="0" smtClean="0"/>
              <a:t>manufactured in the plant in </a:t>
            </a:r>
          </a:p>
          <a:p>
            <a:r>
              <a:rPr lang="en-US" sz="4000" dirty="0" smtClean="0"/>
              <a:t>Morales</a:t>
            </a:r>
            <a:endParaRPr lang="en-US" sz="4000" dirty="0"/>
          </a:p>
        </p:txBody>
      </p:sp>
      <p:sp>
        <p:nvSpPr>
          <p:cNvPr id="27655" name="Text Box 7"/>
          <p:cNvSpPr txBox="1">
            <a:spLocks noChangeArrowheads="1"/>
          </p:cNvSpPr>
          <p:nvPr/>
        </p:nvSpPr>
        <p:spPr bwMode="auto">
          <a:xfrm>
            <a:off x="990600" y="228600"/>
            <a:ext cx="7086600" cy="954107"/>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2800" b="1" dirty="0" smtClean="0"/>
              <a:t>What is Information and Information Systems?</a:t>
            </a:r>
            <a:endParaRPr lang="en-US" sz="2800" b="1" dirty="0"/>
          </a:p>
        </p:txBody>
      </p:sp>
      <p:sp>
        <p:nvSpPr>
          <p:cNvPr id="6" name="Action Button: Return 5">
            <a:hlinkClick r:id="rId3" action="ppaction://hlinksldjump" highlightClick="1"/>
          </p:cNvPr>
          <p:cNvSpPr/>
          <p:nvPr/>
        </p:nvSpPr>
        <p:spPr bwMode="auto">
          <a:xfrm>
            <a:off x="2286000" y="6019800"/>
            <a:ext cx="838200" cy="6096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655"/>
                                        </p:tgtEl>
                                        <p:attrNameLst>
                                          <p:attrName>style.visibility</p:attrName>
                                        </p:attrNameLst>
                                      </p:cBhvr>
                                      <p:to>
                                        <p:strVal val="visible"/>
                                      </p:to>
                                    </p:set>
                                    <p:animEffect transition="in" filter="wipe(down)">
                                      <p:cBhvr>
                                        <p:cTn id="7" dur="5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subTitle" idx="4294967295"/>
          </p:nvPr>
        </p:nvSpPr>
        <p:spPr>
          <a:xfrm>
            <a:off x="7772400" y="5867400"/>
            <a:ext cx="1371600" cy="990600"/>
          </a:xfrm>
        </p:spPr>
        <p:txBody>
          <a:bodyPr/>
          <a:lstStyle/>
          <a:p>
            <a:pPr marL="0" indent="0" algn="ctr">
              <a:buFontTx/>
              <a:buNone/>
            </a:pPr>
            <a:r>
              <a:rPr lang="en-US"/>
              <a:t>5,4</a:t>
            </a:r>
          </a:p>
        </p:txBody>
      </p:sp>
      <p:sp>
        <p:nvSpPr>
          <p:cNvPr id="28676" name="AutoShape 4">
            <a:hlinkClick r:id="rId2" action="ppaction://hlinksldjump" highlightClick="1"/>
          </p:cNvPr>
          <p:cNvSpPr>
            <a:spLocks noChangeArrowheads="1"/>
          </p:cNvSpPr>
          <p:nvPr/>
        </p:nvSpPr>
        <p:spPr bwMode="auto">
          <a:xfrm>
            <a:off x="62484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8678" name="AutoShape 6"/>
          <p:cNvSpPr>
            <a:spLocks noChangeArrowheads="1"/>
          </p:cNvSpPr>
          <p:nvPr/>
        </p:nvSpPr>
        <p:spPr bwMode="auto">
          <a:xfrm>
            <a:off x="990600" y="2057400"/>
            <a:ext cx="7162800" cy="34290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b="1" dirty="0" smtClean="0"/>
              <a:t>This category best houses the </a:t>
            </a:r>
          </a:p>
          <a:p>
            <a:r>
              <a:rPr lang="en-US" sz="4000" b="1" dirty="0" smtClean="0"/>
              <a:t>engineer’s commitment to hold</a:t>
            </a:r>
          </a:p>
          <a:p>
            <a:r>
              <a:rPr lang="en-US" sz="4000" b="1" dirty="0" smtClean="0"/>
              <a:t>paramount the health, safety, </a:t>
            </a:r>
          </a:p>
          <a:p>
            <a:r>
              <a:rPr lang="en-US" sz="4000" b="1" dirty="0" smtClean="0"/>
              <a:t>and welfare of the public</a:t>
            </a:r>
            <a:endParaRPr lang="en-US" sz="4000" b="1" dirty="0"/>
          </a:p>
        </p:txBody>
      </p:sp>
      <p:sp>
        <p:nvSpPr>
          <p:cNvPr id="28679" name="Text Box 7"/>
          <p:cNvSpPr txBox="1">
            <a:spLocks noChangeArrowheads="1"/>
          </p:cNvSpPr>
          <p:nvPr/>
        </p:nvSpPr>
        <p:spPr bwMode="auto">
          <a:xfrm>
            <a:off x="1066800" y="304800"/>
            <a:ext cx="7162800" cy="138499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2800" b="1" dirty="0" smtClean="0"/>
              <a:t>What is procedure interpreting the engineering codes as outlining ethical procedures for engineers?</a:t>
            </a:r>
            <a:endParaRPr lang="en-US" sz="2800" b="1" dirty="0"/>
          </a:p>
        </p:txBody>
      </p:sp>
      <p:sp>
        <p:nvSpPr>
          <p:cNvPr id="6" name="Action Button: Information 5">
            <a:hlinkClick r:id="rId3" action="ppaction://hlinksldjump" highlightClick="1"/>
          </p:cNvPr>
          <p:cNvSpPr/>
          <p:nvPr/>
        </p:nvSpPr>
        <p:spPr bwMode="auto">
          <a:xfrm>
            <a:off x="1905000" y="5943600"/>
            <a:ext cx="838200" cy="6858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679"/>
                                        </p:tgtEl>
                                        <p:attrNameLst>
                                          <p:attrName>style.visibility</p:attrName>
                                        </p:attrNameLst>
                                      </p:cBhvr>
                                      <p:to>
                                        <p:strVal val="visible"/>
                                      </p:to>
                                    </p:set>
                                    <p:animEffect transition="in" filter="wipe(down)">
                                      <p:cBhvr>
                                        <p:cTn id="7"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228600"/>
            <a:ext cx="7772400" cy="1143000"/>
          </a:xfrm>
        </p:spPr>
        <p:txBody>
          <a:bodyPr/>
          <a:lstStyle/>
          <a:p>
            <a:r>
              <a:rPr lang="en-US" dirty="0" smtClean="0"/>
              <a:t>The uses of socio-technical systems</a:t>
            </a:r>
            <a:endParaRPr lang="en-US" dirty="0"/>
          </a:p>
        </p:txBody>
      </p:sp>
      <p:sp>
        <p:nvSpPr>
          <p:cNvPr id="4" name="Content Placeholder 3"/>
          <p:cNvSpPr>
            <a:spLocks noGrp="1"/>
          </p:cNvSpPr>
          <p:nvPr>
            <p:ph idx="1"/>
          </p:nvPr>
        </p:nvSpPr>
        <p:spPr/>
        <p:txBody>
          <a:bodyPr/>
          <a:lstStyle/>
          <a:p>
            <a:r>
              <a:rPr lang="en-US" dirty="0" smtClean="0"/>
              <a:t>Socio-technical systems represent the different environments of the business organization including the technological, physical, stakeholder (social), procedural, legal, and informational</a:t>
            </a:r>
          </a:p>
          <a:p>
            <a:r>
              <a:rPr lang="en-US" dirty="0" smtClean="0"/>
              <a:t>They help to visualize the way these different “environments” both constrain and enable (or instrument) business activity</a:t>
            </a:r>
            <a:endParaRPr lang="en-US" dirty="0"/>
          </a:p>
        </p:txBody>
      </p:sp>
      <p:sp>
        <p:nvSpPr>
          <p:cNvPr id="5" name="Action Button: Return 4">
            <a:hlinkClick r:id="" action="ppaction://hlinkshowjump?jump=lastslideviewed" highlightClick="1"/>
          </p:cNvPr>
          <p:cNvSpPr/>
          <p:nvPr/>
        </p:nvSpPr>
        <p:spPr bwMode="auto">
          <a:xfrm>
            <a:off x="4648200" y="6096000"/>
            <a:ext cx="685800" cy="6096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Building the Components of the STS</a:t>
            </a:r>
            <a:endParaRPr lang="en-US" dirty="0"/>
          </a:p>
        </p:txBody>
      </p:sp>
      <p:sp>
        <p:nvSpPr>
          <p:cNvPr id="3" name="Content Placeholder 2"/>
          <p:cNvSpPr>
            <a:spLocks noGrp="1"/>
          </p:cNvSpPr>
          <p:nvPr>
            <p:ph idx="1"/>
          </p:nvPr>
        </p:nvSpPr>
        <p:spPr>
          <a:xfrm>
            <a:off x="685800" y="1676400"/>
            <a:ext cx="7772400" cy="4724400"/>
          </a:xfrm>
        </p:spPr>
        <p:txBody>
          <a:bodyPr/>
          <a:lstStyle/>
          <a:p>
            <a:r>
              <a:rPr lang="en-US" sz="2400" dirty="0" smtClean="0"/>
              <a:t>What your individual components depends on both the task and the STS in </a:t>
            </a:r>
            <a:r>
              <a:rPr lang="en-US" sz="2400" dirty="0" err="1" smtClean="0"/>
              <a:t>questionn</a:t>
            </a:r>
            <a:endParaRPr lang="en-US" sz="2400" dirty="0" smtClean="0"/>
          </a:p>
          <a:p>
            <a:r>
              <a:rPr lang="en-US" sz="2400" dirty="0" smtClean="0"/>
              <a:t>For example, if your STS analysis emphasizes technology, you may want to distinguish hardware from software (computer programming)</a:t>
            </a:r>
          </a:p>
          <a:p>
            <a:r>
              <a:rPr lang="en-US" sz="2400" dirty="0" smtClean="0"/>
              <a:t>If you are, say, looking at a business that operates in several countries, you may want to identify the different economical systems at hand.  </a:t>
            </a:r>
          </a:p>
          <a:p>
            <a:r>
              <a:rPr lang="en-US" sz="2400" dirty="0" smtClean="0"/>
              <a:t>The same thing would apply if you were examining different and conflicting legal and regulatory contexts.  (What is the impact of NAFTA on Mayaguez textile factories?)</a:t>
            </a:r>
            <a:endParaRPr lang="en-US" sz="2400" dirty="0"/>
          </a:p>
        </p:txBody>
      </p:sp>
      <p:sp>
        <p:nvSpPr>
          <p:cNvPr id="4" name="Action Button: Return 3">
            <a:hlinkClick r:id="" action="ppaction://hlinkshowjump?jump=lastslideviewed" highlightClick="1"/>
          </p:cNvPr>
          <p:cNvSpPr/>
          <p:nvPr/>
        </p:nvSpPr>
        <p:spPr bwMode="auto">
          <a:xfrm>
            <a:off x="4648200" y="6019800"/>
            <a:ext cx="762000" cy="661416"/>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dirty="0" smtClean="0"/>
              <a:t>Two Useful Descriptions</a:t>
            </a:r>
            <a:endParaRPr lang="en-US" dirty="0"/>
          </a:p>
        </p:txBody>
      </p:sp>
      <p:sp>
        <p:nvSpPr>
          <p:cNvPr id="3" name="Content Placeholder 2"/>
          <p:cNvSpPr>
            <a:spLocks noGrp="1"/>
          </p:cNvSpPr>
          <p:nvPr>
            <p:ph idx="1"/>
          </p:nvPr>
        </p:nvSpPr>
        <p:spPr>
          <a:xfrm>
            <a:off x="685800" y="1600200"/>
            <a:ext cx="7772400" cy="5029200"/>
          </a:xfrm>
        </p:spPr>
        <p:txBody>
          <a:bodyPr/>
          <a:lstStyle/>
          <a:p>
            <a:r>
              <a:rPr lang="en-US" sz="2800" dirty="0" smtClean="0"/>
              <a:t>“A system is a complex environment of interacting components, together with the networks of relationships among them, that identifies an entity or a set of processes.” </a:t>
            </a:r>
            <a:r>
              <a:rPr lang="en-US" sz="1800" b="1" dirty="0" smtClean="0"/>
              <a:t>(</a:t>
            </a:r>
            <a:r>
              <a:rPr lang="en-US" sz="1800" b="1" dirty="0" err="1" smtClean="0"/>
              <a:t>Werhane</a:t>
            </a:r>
            <a:r>
              <a:rPr lang="en-US" sz="1800" b="1" dirty="0" smtClean="0"/>
              <a:t>, </a:t>
            </a:r>
            <a:r>
              <a:rPr lang="en-US" sz="1800" b="1" i="1" dirty="0" smtClean="0"/>
              <a:t>Alleviating Global Poverty </a:t>
            </a:r>
            <a:r>
              <a:rPr lang="en-US" sz="1800" b="1" dirty="0" smtClean="0"/>
              <a:t>[21] referring to Laszlo &amp; </a:t>
            </a:r>
            <a:r>
              <a:rPr lang="en-US" sz="1800" b="1" dirty="0" err="1" smtClean="0"/>
              <a:t>Krippner</a:t>
            </a:r>
            <a:r>
              <a:rPr lang="en-US" sz="1800" b="1" dirty="0" smtClean="0"/>
              <a:t>)</a:t>
            </a:r>
          </a:p>
          <a:p>
            <a:r>
              <a:rPr lang="en-US" sz="2800" dirty="0" smtClean="0"/>
              <a:t>“Systems thinking is the habit of mind that considers any social entity as a complex interaction of individual and institutional actors each with conflicting interests and goals and with a number of feedback loops”</a:t>
            </a:r>
            <a:r>
              <a:rPr lang="en-US" sz="1800" b="1" dirty="0" smtClean="0"/>
              <a:t> (</a:t>
            </a:r>
            <a:r>
              <a:rPr lang="en-US" sz="1800" b="1" dirty="0" err="1" smtClean="0"/>
              <a:t>Werhane</a:t>
            </a:r>
            <a:r>
              <a:rPr lang="en-US" sz="1800" b="1" dirty="0" smtClean="0"/>
              <a:t> referring to Wolf 1999)</a:t>
            </a:r>
            <a:endParaRPr lang="en-US" sz="2800" b="1" dirty="0"/>
          </a:p>
        </p:txBody>
      </p:sp>
      <p:sp>
        <p:nvSpPr>
          <p:cNvPr id="4" name="Action Button: Return 3">
            <a:hlinkClick r:id="" action="ppaction://hlinkshowjump?jump=lastslideviewed" highlightClick="1"/>
          </p:cNvPr>
          <p:cNvSpPr/>
          <p:nvPr/>
        </p:nvSpPr>
        <p:spPr bwMode="auto">
          <a:xfrm>
            <a:off x="4953000" y="6019800"/>
            <a:ext cx="737616" cy="6858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STSs are not value neutral but value laden</a:t>
            </a:r>
            <a:endParaRPr lang="en-US" dirty="0"/>
          </a:p>
        </p:txBody>
      </p:sp>
      <p:sp>
        <p:nvSpPr>
          <p:cNvPr id="3" name="Content Placeholder 2"/>
          <p:cNvSpPr>
            <a:spLocks noGrp="1"/>
          </p:cNvSpPr>
          <p:nvPr>
            <p:ph idx="1"/>
          </p:nvPr>
        </p:nvSpPr>
        <p:spPr/>
        <p:txBody>
          <a:bodyPr/>
          <a:lstStyle/>
          <a:p>
            <a:r>
              <a:rPr lang="en-US" sz="2800" dirty="0" smtClean="0"/>
              <a:t>This helps identify problems at early stages where they can be addressed and resolved without major adjustments.</a:t>
            </a:r>
          </a:p>
          <a:p>
            <a:r>
              <a:rPr lang="en-US" sz="2800" dirty="0" smtClean="0"/>
              <a:t>Some problems arise from value vulnerabilities.  Some value, like safety, is vulnerable as housed in a component or in the system as a whole.</a:t>
            </a:r>
          </a:p>
          <a:p>
            <a:r>
              <a:rPr lang="en-US" sz="2800" dirty="0" smtClean="0"/>
              <a:t>Other problems stem from possible, latent, or actual value conflicts, especially between moral, engineering, and business values</a:t>
            </a:r>
            <a:endParaRPr lang="en-US" sz="2800" dirty="0"/>
          </a:p>
        </p:txBody>
      </p:sp>
      <p:sp>
        <p:nvSpPr>
          <p:cNvPr id="4" name="Action Button: Return 3">
            <a:hlinkClick r:id="" action="ppaction://hlinkshowjump?jump=lastslideviewed" highlightClick="1"/>
          </p:cNvPr>
          <p:cNvSpPr/>
          <p:nvPr/>
        </p:nvSpPr>
        <p:spPr bwMode="auto">
          <a:xfrm>
            <a:off x="6019800" y="5943600"/>
            <a:ext cx="838200" cy="737616"/>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STS Trajectories</a:t>
            </a:r>
            <a:endParaRPr lang="en-US" dirty="0"/>
          </a:p>
        </p:txBody>
      </p:sp>
      <p:sp>
        <p:nvSpPr>
          <p:cNvPr id="3" name="Content Placeholder 2"/>
          <p:cNvSpPr>
            <a:spLocks noGrp="1"/>
          </p:cNvSpPr>
          <p:nvPr>
            <p:ph idx="1"/>
          </p:nvPr>
        </p:nvSpPr>
        <p:spPr>
          <a:xfrm>
            <a:off x="685800" y="1676400"/>
            <a:ext cx="7772400" cy="4648200"/>
          </a:xfrm>
        </p:spPr>
        <p:txBody>
          <a:bodyPr/>
          <a:lstStyle/>
          <a:p>
            <a:r>
              <a:rPr lang="en-US" sz="2800" dirty="0" smtClean="0"/>
              <a:t>This is the most important benefit of a STS analysis</a:t>
            </a:r>
          </a:p>
          <a:p>
            <a:r>
              <a:rPr lang="en-US" sz="2800" dirty="0" smtClean="0"/>
              <a:t>STS change in response to internal issues (value vulnerabilities, value conflicts) and through their interactions outside with other STSs.</a:t>
            </a:r>
          </a:p>
          <a:p>
            <a:r>
              <a:rPr lang="en-US" sz="2800" dirty="0" smtClean="0"/>
              <a:t>The goal is to set a STS on a value positive trajectory of change</a:t>
            </a:r>
          </a:p>
          <a:p>
            <a:r>
              <a:rPr lang="en-US" sz="2800" dirty="0" smtClean="0"/>
              <a:t>The means is to make adjustments within and between different system components to remove vulnerabilities and resolve conflicts</a:t>
            </a:r>
            <a:endParaRPr lang="en-US" sz="2800" dirty="0"/>
          </a:p>
        </p:txBody>
      </p:sp>
      <p:sp>
        <p:nvSpPr>
          <p:cNvPr id="4" name="Action Button: Return 3">
            <a:hlinkClick r:id="" action="ppaction://hlinkshowjump?jump=lastslideviewed" highlightClick="1"/>
          </p:cNvPr>
          <p:cNvSpPr/>
          <p:nvPr/>
        </p:nvSpPr>
        <p:spPr bwMode="auto">
          <a:xfrm>
            <a:off x="6858000" y="6019800"/>
            <a:ext cx="609600" cy="5334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Technological Component</a:t>
            </a:r>
            <a:endParaRPr lang="en-US" dirty="0"/>
          </a:p>
        </p:txBody>
      </p:sp>
      <p:sp>
        <p:nvSpPr>
          <p:cNvPr id="3" name="Content Placeholder 2"/>
          <p:cNvSpPr>
            <a:spLocks noGrp="1"/>
          </p:cNvSpPr>
          <p:nvPr>
            <p:ph idx="1"/>
          </p:nvPr>
        </p:nvSpPr>
        <p:spPr/>
        <p:txBody>
          <a:bodyPr/>
          <a:lstStyle/>
          <a:p>
            <a:r>
              <a:rPr lang="en-US" sz="2800" dirty="0" smtClean="0"/>
              <a:t>This component is important, for example, when the transfer of technology is under discussion.  Can technology (say XO Laptops) be transferred from classrooms in developed nations to those in developing nations without raising ethical, social, or political problems?</a:t>
            </a:r>
          </a:p>
          <a:p>
            <a:r>
              <a:rPr lang="en-US" sz="2800" dirty="0" smtClean="0"/>
              <a:t>Like STSs, technologies embody or embed value.</a:t>
            </a:r>
          </a:p>
          <a:p>
            <a:r>
              <a:rPr lang="en-US" sz="2800" dirty="0" smtClean="0"/>
              <a:t>These values frequently are used by those in power to maintain their status quo </a:t>
            </a:r>
            <a:endParaRPr lang="en-US" sz="2800" dirty="0"/>
          </a:p>
        </p:txBody>
      </p:sp>
      <p:sp>
        <p:nvSpPr>
          <p:cNvPr id="4" name="Action Button: Return 3">
            <a:hlinkClick r:id="" action="ppaction://hlinkshowjump?jump=lastslideviewed" highlightClick="1"/>
          </p:cNvPr>
          <p:cNvSpPr/>
          <p:nvPr/>
        </p:nvSpPr>
        <p:spPr bwMode="auto">
          <a:xfrm>
            <a:off x="7010400" y="5943600"/>
            <a:ext cx="609600" cy="509016"/>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Physical Surroundings</a:t>
            </a:r>
            <a:endParaRPr lang="en-US" dirty="0"/>
          </a:p>
        </p:txBody>
      </p:sp>
      <p:sp>
        <p:nvSpPr>
          <p:cNvPr id="3" name="Content Placeholder 2"/>
          <p:cNvSpPr>
            <a:spLocks noGrp="1"/>
          </p:cNvSpPr>
          <p:nvPr>
            <p:ph idx="1"/>
          </p:nvPr>
        </p:nvSpPr>
        <p:spPr>
          <a:xfrm>
            <a:off x="685800" y="1524000"/>
            <a:ext cx="7772400" cy="5029200"/>
          </a:xfrm>
        </p:spPr>
        <p:txBody>
          <a:bodyPr/>
          <a:lstStyle/>
          <a:p>
            <a:r>
              <a:rPr lang="en-US" dirty="0" smtClean="0"/>
              <a:t>A professor of biology at UPRM challenges civil engineers building highways in Puerto Rico to explain how regulations that govern highway and bridge construction in the United States will, without question or modification, work in Puerto Rico.</a:t>
            </a:r>
          </a:p>
          <a:p>
            <a:r>
              <a:rPr lang="en-US" dirty="0" smtClean="0"/>
              <a:t>Consider how the construction of highway 10 from Arecibo to Ponce was constrained and shaped by the mountainous terrain in the center of the island</a:t>
            </a:r>
            <a:endParaRPr lang="en-US" dirty="0"/>
          </a:p>
        </p:txBody>
      </p:sp>
      <p:sp>
        <p:nvSpPr>
          <p:cNvPr id="4" name="Action Button: Return 3">
            <a:hlinkClick r:id="" action="ppaction://hlinkshowjump?jump=lastslideviewed" highlightClick="1"/>
          </p:cNvPr>
          <p:cNvSpPr/>
          <p:nvPr/>
        </p:nvSpPr>
        <p:spPr bwMode="auto">
          <a:xfrm>
            <a:off x="6477000" y="6096000"/>
            <a:ext cx="762000" cy="6096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4294967295"/>
          </p:nvPr>
        </p:nvSpPr>
        <p:spPr>
          <a:xfrm>
            <a:off x="6553200" y="6096000"/>
            <a:ext cx="2590800" cy="762000"/>
          </a:xfrm>
        </p:spPr>
        <p:txBody>
          <a:bodyPr/>
          <a:lstStyle/>
          <a:p>
            <a:pPr marL="0" indent="0" algn="ctr">
              <a:buFontTx/>
              <a:buNone/>
            </a:pPr>
            <a:r>
              <a:rPr lang="en-US"/>
              <a:t>Row 1, Col 1</a:t>
            </a:r>
          </a:p>
        </p:txBody>
      </p:sp>
      <p:sp>
        <p:nvSpPr>
          <p:cNvPr id="3076" name="AutoShape 4">
            <a:hlinkClick r:id="rId2" action="ppaction://hlinksldjump" highlightClick="1"/>
          </p:cNvPr>
          <p:cNvSpPr>
            <a:spLocks noChangeArrowheads="1"/>
          </p:cNvSpPr>
          <p:nvPr/>
        </p:nvSpPr>
        <p:spPr bwMode="auto">
          <a:xfrm>
            <a:off x="54102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3077" name="AutoShape 5"/>
          <p:cNvSpPr>
            <a:spLocks noChangeArrowheads="1"/>
          </p:cNvSpPr>
          <p:nvPr/>
        </p:nvSpPr>
        <p:spPr bwMode="auto">
          <a:xfrm>
            <a:off x="1143000" y="1447800"/>
            <a:ext cx="7315200" cy="40386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b="1" dirty="0"/>
              <a:t> </a:t>
            </a:r>
            <a:r>
              <a:rPr lang="en-US" sz="4000" dirty="0" smtClean="0"/>
              <a:t>Uncover the different environments </a:t>
            </a:r>
          </a:p>
          <a:p>
            <a:r>
              <a:rPr lang="en-US" sz="4000" dirty="0" smtClean="0"/>
              <a:t>in which business activity takes </a:t>
            </a:r>
          </a:p>
          <a:p>
            <a:r>
              <a:rPr lang="en-US" sz="4000" dirty="0" smtClean="0"/>
              <a:t>place and to articulate how these </a:t>
            </a:r>
          </a:p>
          <a:p>
            <a:r>
              <a:rPr lang="en-US" sz="4000" dirty="0" smtClean="0"/>
              <a:t>constrain and enable different </a:t>
            </a:r>
          </a:p>
          <a:p>
            <a:r>
              <a:rPr lang="en-US" sz="4000" dirty="0" smtClean="0"/>
              <a:t>business practices</a:t>
            </a:r>
            <a:endParaRPr lang="en-US" sz="4000" dirty="0"/>
          </a:p>
        </p:txBody>
      </p:sp>
      <p:sp>
        <p:nvSpPr>
          <p:cNvPr id="3078" name="Text Box 6"/>
          <p:cNvSpPr txBox="1">
            <a:spLocks noChangeArrowheads="1"/>
          </p:cNvSpPr>
          <p:nvPr/>
        </p:nvSpPr>
        <p:spPr bwMode="auto">
          <a:xfrm>
            <a:off x="1219200" y="228600"/>
            <a:ext cx="7086600" cy="954107"/>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2800" b="1" dirty="0" smtClean="0"/>
              <a:t>What does STS analysis accomplish in business?</a:t>
            </a:r>
            <a:endParaRPr lang="en-US" sz="2800" b="1" dirty="0"/>
          </a:p>
        </p:txBody>
      </p:sp>
      <p:sp>
        <p:nvSpPr>
          <p:cNvPr id="6" name="Action Button: Information 5">
            <a:hlinkClick r:id="rId3" action="ppaction://hlinksldjump" highlightClick="1"/>
          </p:cNvPr>
          <p:cNvSpPr/>
          <p:nvPr/>
        </p:nvSpPr>
        <p:spPr bwMode="auto">
          <a:xfrm>
            <a:off x="2971800" y="5943600"/>
            <a:ext cx="762000" cy="661416"/>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wipe(down)">
                                      <p:cBhvr>
                                        <p:cTn id="7"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dirty="0" smtClean="0"/>
              <a:t>Procedures</a:t>
            </a:r>
            <a:endParaRPr lang="en-US" dirty="0"/>
          </a:p>
        </p:txBody>
      </p:sp>
      <p:sp>
        <p:nvSpPr>
          <p:cNvPr id="3" name="Content Placeholder 2"/>
          <p:cNvSpPr>
            <a:spLocks noGrp="1"/>
          </p:cNvSpPr>
          <p:nvPr>
            <p:ph idx="1"/>
          </p:nvPr>
        </p:nvSpPr>
        <p:spPr>
          <a:xfrm>
            <a:off x="685800" y="1447800"/>
            <a:ext cx="7772400" cy="4648200"/>
          </a:xfrm>
        </p:spPr>
        <p:txBody>
          <a:bodyPr/>
          <a:lstStyle/>
          <a:p>
            <a:r>
              <a:rPr lang="en-US" dirty="0" smtClean="0"/>
              <a:t>You know about procedures from your group work—how do you realize justice in the distribution of group work?</a:t>
            </a:r>
          </a:p>
          <a:p>
            <a:r>
              <a:rPr lang="en-US" dirty="0" smtClean="0"/>
              <a:t>But consider, for example, Standard Operating Procedures in business organizations</a:t>
            </a:r>
          </a:p>
          <a:p>
            <a:r>
              <a:rPr lang="en-US" dirty="0" smtClean="0"/>
              <a:t>What were the consequences of Wally and Fred violating the SOP of carrying out on-sight inspections of new suppliers?</a:t>
            </a:r>
            <a:endParaRPr lang="en-US" dirty="0"/>
          </a:p>
        </p:txBody>
      </p:sp>
      <p:sp>
        <p:nvSpPr>
          <p:cNvPr id="4" name="Action Button: Return 3">
            <a:hlinkClick r:id="" action="ppaction://hlinkshowjump?jump=lastslideviewed" highlightClick="1"/>
          </p:cNvPr>
          <p:cNvSpPr/>
          <p:nvPr/>
        </p:nvSpPr>
        <p:spPr bwMode="auto">
          <a:xfrm>
            <a:off x="7467600" y="5943600"/>
            <a:ext cx="685800" cy="6096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914400"/>
          </a:xfrm>
        </p:spPr>
        <p:txBody>
          <a:bodyPr/>
          <a:lstStyle/>
          <a:p>
            <a:r>
              <a:rPr lang="en-US" dirty="0" smtClean="0"/>
              <a:t>Laws, Statutes, and Regulations</a:t>
            </a:r>
            <a:endParaRPr lang="en-US" dirty="0"/>
          </a:p>
        </p:txBody>
      </p:sp>
      <p:sp>
        <p:nvSpPr>
          <p:cNvPr id="3" name="Content Placeholder 2"/>
          <p:cNvSpPr>
            <a:spLocks noGrp="1"/>
          </p:cNvSpPr>
          <p:nvPr>
            <p:ph idx="1"/>
          </p:nvPr>
        </p:nvSpPr>
        <p:spPr>
          <a:xfrm>
            <a:off x="685800" y="1371600"/>
            <a:ext cx="7772400" cy="5181600"/>
          </a:xfrm>
        </p:spPr>
        <p:txBody>
          <a:bodyPr/>
          <a:lstStyle/>
          <a:p>
            <a:r>
              <a:rPr lang="en-US" dirty="0" err="1" smtClean="0"/>
              <a:t>Phaust</a:t>
            </a:r>
            <a:r>
              <a:rPr lang="en-US" dirty="0" smtClean="0"/>
              <a:t> choose to build its new plant in Mexico to save on labor, environmental, and supply costs as well as take advantage of lower taxes.</a:t>
            </a:r>
          </a:p>
          <a:p>
            <a:r>
              <a:rPr lang="en-US" dirty="0" smtClean="0"/>
              <a:t>Apple chooses to outsource the assembly of its different devices in China through the company Fox Com</a:t>
            </a:r>
          </a:p>
          <a:p>
            <a:r>
              <a:rPr lang="en-US" dirty="0" smtClean="0"/>
              <a:t>Do choices like these have any value implications, say, with justice, responsibility, and respect?</a:t>
            </a:r>
            <a:endParaRPr lang="en-US" dirty="0"/>
          </a:p>
        </p:txBody>
      </p:sp>
      <p:sp>
        <p:nvSpPr>
          <p:cNvPr id="4" name="Action Button: Return 3">
            <a:hlinkClick r:id="" action="ppaction://hlinkshowjump?jump=lastslideviewed" highlightClick="1"/>
          </p:cNvPr>
          <p:cNvSpPr/>
          <p:nvPr/>
        </p:nvSpPr>
        <p:spPr bwMode="auto">
          <a:xfrm>
            <a:off x="7467600" y="6019800"/>
            <a:ext cx="685800" cy="6096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1143000"/>
          </a:xfrm>
        </p:spPr>
        <p:txBody>
          <a:bodyPr/>
          <a:lstStyle/>
          <a:p>
            <a:r>
              <a:rPr lang="en-US" sz="4000" dirty="0" smtClean="0"/>
              <a:t>Information and Information Systems</a:t>
            </a:r>
            <a:endParaRPr lang="en-US" sz="4000" dirty="0"/>
          </a:p>
        </p:txBody>
      </p:sp>
      <p:sp>
        <p:nvSpPr>
          <p:cNvPr id="3" name="Content Placeholder 2"/>
          <p:cNvSpPr>
            <a:spLocks noGrp="1"/>
          </p:cNvSpPr>
          <p:nvPr>
            <p:ph idx="1"/>
          </p:nvPr>
        </p:nvSpPr>
        <p:spPr>
          <a:xfrm>
            <a:off x="685800" y="1371600"/>
            <a:ext cx="7772400" cy="5257800"/>
          </a:xfrm>
        </p:spPr>
        <p:txBody>
          <a:bodyPr/>
          <a:lstStyle/>
          <a:p>
            <a:r>
              <a:rPr lang="en-US" sz="2800" dirty="0" smtClean="0"/>
              <a:t>The </a:t>
            </a:r>
            <a:r>
              <a:rPr lang="en-US" sz="2800" dirty="0" err="1" smtClean="0"/>
              <a:t>Toysmart</a:t>
            </a:r>
            <a:r>
              <a:rPr lang="en-US" sz="2800" dirty="0" smtClean="0"/>
              <a:t> case best exhibits the importance of this feature of many STSs</a:t>
            </a:r>
          </a:p>
          <a:p>
            <a:r>
              <a:rPr lang="en-US" sz="2800" dirty="0" smtClean="0"/>
              <a:t>The ways in which </a:t>
            </a:r>
            <a:r>
              <a:rPr lang="en-US" sz="2800" dirty="0" err="1" smtClean="0"/>
              <a:t>Toysmart</a:t>
            </a:r>
            <a:r>
              <a:rPr lang="en-US" sz="2800" dirty="0" smtClean="0"/>
              <a:t> </a:t>
            </a:r>
            <a:r>
              <a:rPr lang="en-US" sz="2800" u="sng" dirty="0" smtClean="0"/>
              <a:t>collected</a:t>
            </a:r>
            <a:r>
              <a:rPr lang="en-US" sz="2800" dirty="0" smtClean="0"/>
              <a:t>, </a:t>
            </a:r>
            <a:r>
              <a:rPr lang="en-US" sz="2800" u="sng" dirty="0" smtClean="0"/>
              <a:t>stored, </a:t>
            </a:r>
            <a:r>
              <a:rPr lang="en-US" sz="2800" dirty="0" smtClean="0"/>
              <a:t>and </a:t>
            </a:r>
            <a:r>
              <a:rPr lang="en-US" sz="2800" u="sng" dirty="0" smtClean="0"/>
              <a:t>transferred</a:t>
            </a:r>
            <a:r>
              <a:rPr lang="en-US" sz="2800" dirty="0" smtClean="0"/>
              <a:t> information had strong ethical implications.</a:t>
            </a:r>
          </a:p>
          <a:p>
            <a:r>
              <a:rPr lang="en-US" sz="2800" dirty="0" err="1" smtClean="0"/>
              <a:t>Nissenbaum</a:t>
            </a:r>
            <a:r>
              <a:rPr lang="en-US" sz="2800" dirty="0" smtClean="0"/>
              <a:t> in Privacy in Context argues that legitimate information handling requires taking into account the context, the people and their roles in this context, and the customary norms that regulate information movement</a:t>
            </a:r>
          </a:p>
          <a:p>
            <a:pPr lvl="1"/>
            <a:r>
              <a:rPr lang="en-US" sz="2400" dirty="0" smtClean="0"/>
              <a:t>Consider the opt-in and opt-out methods for obtaining consent for transfer of information to third parties.</a:t>
            </a:r>
            <a:endParaRPr lang="en-US" sz="2400" dirty="0"/>
          </a:p>
        </p:txBody>
      </p:sp>
      <p:sp>
        <p:nvSpPr>
          <p:cNvPr id="4" name="Action Button: Return 3">
            <a:hlinkClick r:id="" action="ppaction://hlinkshowjump?jump=lastslideviewed" highlightClick="1"/>
          </p:cNvPr>
          <p:cNvSpPr/>
          <p:nvPr/>
        </p:nvSpPr>
        <p:spPr bwMode="auto">
          <a:xfrm>
            <a:off x="8305800" y="6096000"/>
            <a:ext cx="533400" cy="5334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Morales Plant Location</a:t>
            </a:r>
            <a:endParaRPr lang="en-US" dirty="0"/>
          </a:p>
        </p:txBody>
      </p:sp>
      <p:sp>
        <p:nvSpPr>
          <p:cNvPr id="3" name="Content Placeholder 2"/>
          <p:cNvSpPr>
            <a:spLocks noGrp="1"/>
          </p:cNvSpPr>
          <p:nvPr>
            <p:ph idx="1"/>
          </p:nvPr>
        </p:nvSpPr>
        <p:spPr/>
        <p:txBody>
          <a:bodyPr/>
          <a:lstStyle/>
          <a:p>
            <a:r>
              <a:rPr lang="en-US" sz="2800" dirty="0" smtClean="0"/>
              <a:t>This location is also important under Physical Surroundings when considering whether the evaporation ponds should be lined.  </a:t>
            </a:r>
          </a:p>
          <a:p>
            <a:r>
              <a:rPr lang="en-US" sz="2800" dirty="0" smtClean="0"/>
              <a:t>Are they located in areas close to surrounding communities?</a:t>
            </a:r>
          </a:p>
          <a:p>
            <a:r>
              <a:rPr lang="en-US" sz="2800" dirty="0" smtClean="0"/>
              <a:t>Is the ground under or surrounding the ponds porous?  </a:t>
            </a:r>
          </a:p>
          <a:p>
            <a:r>
              <a:rPr lang="en-US" sz="2800" dirty="0" smtClean="0"/>
              <a:t>Would the ponds be close to underground water sources?</a:t>
            </a:r>
          </a:p>
        </p:txBody>
      </p:sp>
      <p:sp>
        <p:nvSpPr>
          <p:cNvPr id="4" name="Action Button: Return 3">
            <a:hlinkClick r:id="" action="ppaction://hlinkshowjump?jump=lastslideviewed" highlightClick="1"/>
          </p:cNvPr>
          <p:cNvSpPr/>
          <p:nvPr/>
        </p:nvSpPr>
        <p:spPr bwMode="auto">
          <a:xfrm>
            <a:off x="4038600" y="6019800"/>
            <a:ext cx="609600" cy="6096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Lutz and Lutz Controls</a:t>
            </a:r>
            <a:endParaRPr lang="en-US" dirty="0"/>
          </a:p>
        </p:txBody>
      </p:sp>
      <p:sp>
        <p:nvSpPr>
          <p:cNvPr id="3" name="Content Placeholder 2"/>
          <p:cNvSpPr>
            <a:spLocks noGrp="1"/>
          </p:cNvSpPr>
          <p:nvPr>
            <p:ph idx="1"/>
          </p:nvPr>
        </p:nvSpPr>
        <p:spPr/>
        <p:txBody>
          <a:bodyPr/>
          <a:lstStyle/>
          <a:p>
            <a:r>
              <a:rPr lang="en-US" dirty="0" smtClean="0"/>
              <a:t>Remember that the software of the cheaper controls and sensors was more “buggy" than a New York City basement.</a:t>
            </a:r>
            <a:endParaRPr lang="en-US" dirty="0"/>
          </a:p>
        </p:txBody>
      </p:sp>
      <p:sp>
        <p:nvSpPr>
          <p:cNvPr id="4" name="Action Button: Return 3">
            <a:hlinkClick r:id="" action="ppaction://hlinkshowjump?jump=lastslideviewed" highlightClick="1"/>
          </p:cNvPr>
          <p:cNvSpPr/>
          <p:nvPr/>
        </p:nvSpPr>
        <p:spPr bwMode="auto">
          <a:xfrm>
            <a:off x="4114800" y="5791200"/>
            <a:ext cx="762000" cy="7620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Information</a:t>
            </a:r>
            <a:endParaRPr lang="en-US" dirty="0"/>
          </a:p>
        </p:txBody>
      </p:sp>
      <p:sp>
        <p:nvSpPr>
          <p:cNvPr id="3" name="Content Placeholder 2"/>
          <p:cNvSpPr>
            <a:spLocks noGrp="1"/>
          </p:cNvSpPr>
          <p:nvPr>
            <p:ph idx="1"/>
          </p:nvPr>
        </p:nvSpPr>
        <p:spPr>
          <a:xfrm>
            <a:off x="685800" y="1828800"/>
            <a:ext cx="7772400" cy="4114800"/>
          </a:xfrm>
        </p:spPr>
        <p:txBody>
          <a:bodyPr/>
          <a:lstStyle/>
          <a:p>
            <a:r>
              <a:rPr lang="en-US" sz="2800" dirty="0" smtClean="0"/>
              <a:t>Wally and other colleagues had strong ideas on the name of the new product (“power stripper”).</a:t>
            </a:r>
          </a:p>
          <a:p>
            <a:r>
              <a:rPr lang="en-US" sz="2800" dirty="0" smtClean="0"/>
              <a:t>Upon further research “Stripped </a:t>
            </a:r>
            <a:r>
              <a:rPr lang="en-US" sz="2800" dirty="0" err="1" smtClean="0"/>
              <a:t>Teasy</a:t>
            </a:r>
            <a:r>
              <a:rPr lang="en-US" sz="2800" dirty="0" smtClean="0"/>
              <a:t>” turned out to be, not only be sexist, but also dangerously misleading.</a:t>
            </a:r>
          </a:p>
          <a:p>
            <a:r>
              <a:rPr lang="en-US" sz="2800" dirty="0" smtClean="0"/>
              <a:t>Marketing is well equipped to gather information on how the consumer will react to different names.  (What do they do to collect this information?)</a:t>
            </a:r>
          </a:p>
          <a:p>
            <a:r>
              <a:rPr lang="en-US" sz="2800" dirty="0" smtClean="0"/>
              <a:t>What kind of ethical issues arise in marketing?</a:t>
            </a:r>
            <a:endParaRPr lang="en-US" sz="2800" dirty="0"/>
          </a:p>
        </p:txBody>
      </p:sp>
      <p:sp>
        <p:nvSpPr>
          <p:cNvPr id="4" name="Action Button: Return 3">
            <a:hlinkClick r:id="" action="ppaction://hlinkshowjump?jump=lastslideviewed" highlightClick="1"/>
          </p:cNvPr>
          <p:cNvSpPr/>
          <p:nvPr/>
        </p:nvSpPr>
        <p:spPr bwMode="auto">
          <a:xfrm>
            <a:off x="3962400" y="6172200"/>
            <a:ext cx="685800" cy="5334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Engineering Code</a:t>
            </a:r>
            <a:endParaRPr lang="en-US" dirty="0"/>
          </a:p>
        </p:txBody>
      </p:sp>
      <p:sp>
        <p:nvSpPr>
          <p:cNvPr id="3" name="Content Placeholder 2"/>
          <p:cNvSpPr>
            <a:spLocks noGrp="1"/>
          </p:cNvSpPr>
          <p:nvPr>
            <p:ph idx="1"/>
          </p:nvPr>
        </p:nvSpPr>
        <p:spPr>
          <a:xfrm>
            <a:off x="685800" y="1981200"/>
            <a:ext cx="7772400" cy="4572000"/>
          </a:xfrm>
        </p:spPr>
        <p:txBody>
          <a:bodyPr/>
          <a:lstStyle/>
          <a:p>
            <a:r>
              <a:rPr lang="en-US" sz="2800" dirty="0" smtClean="0"/>
              <a:t>This is difficult to classify or locate under a single STS component.</a:t>
            </a:r>
          </a:p>
          <a:p>
            <a:r>
              <a:rPr lang="en-US" sz="2800" dirty="0" smtClean="0"/>
              <a:t>It could also be classified under people/groups/roles since professional societies in engineering are groups that play the role of ensuring that engineers are qualified to practice according to high standards</a:t>
            </a:r>
          </a:p>
          <a:p>
            <a:r>
              <a:rPr lang="en-US" sz="2800" dirty="0" smtClean="0"/>
              <a:t>In that some engineering societies have a semi-regulatory role, it could also be classified under laws, statutes, and regulations</a:t>
            </a:r>
            <a:endParaRPr lang="en-US" sz="2800" dirty="0"/>
          </a:p>
        </p:txBody>
      </p:sp>
      <p:sp>
        <p:nvSpPr>
          <p:cNvPr id="4" name="Action Button: Return 3">
            <a:hlinkClick r:id="" action="ppaction://hlinkshowjump?jump=lastslideviewed" highlightClick="1"/>
          </p:cNvPr>
          <p:cNvSpPr/>
          <p:nvPr/>
        </p:nvSpPr>
        <p:spPr bwMode="auto">
          <a:xfrm>
            <a:off x="6324600" y="6096000"/>
            <a:ext cx="685800" cy="6858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subTitle" idx="4294967295"/>
          </p:nvPr>
        </p:nvSpPr>
        <p:spPr>
          <a:xfrm>
            <a:off x="6705600" y="6096000"/>
            <a:ext cx="2438400" cy="762000"/>
          </a:xfrm>
        </p:spPr>
        <p:txBody>
          <a:bodyPr/>
          <a:lstStyle/>
          <a:p>
            <a:pPr marL="0" indent="0" algn="ctr">
              <a:buFontTx/>
              <a:buNone/>
            </a:pPr>
            <a:r>
              <a:rPr lang="en-US"/>
              <a:t>1,2</a:t>
            </a:r>
          </a:p>
        </p:txBody>
      </p:sp>
      <p:sp>
        <p:nvSpPr>
          <p:cNvPr id="7172" name="AutoShape 4">
            <a:hlinkClick r:id="rId2" action="ppaction://hlinksldjump" highlightClick="1"/>
          </p:cNvPr>
          <p:cNvSpPr>
            <a:spLocks noChangeArrowheads="1"/>
          </p:cNvSpPr>
          <p:nvPr/>
        </p:nvSpPr>
        <p:spPr bwMode="auto">
          <a:xfrm>
            <a:off x="56388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7173" name="AutoShape 5"/>
          <p:cNvSpPr>
            <a:spLocks noChangeArrowheads="1"/>
          </p:cNvSpPr>
          <p:nvPr/>
        </p:nvSpPr>
        <p:spPr bwMode="auto">
          <a:xfrm>
            <a:off x="990600" y="1524000"/>
            <a:ext cx="7162800" cy="40386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dirty="0" smtClean="0"/>
              <a:t>Machines and their operating </a:t>
            </a:r>
          </a:p>
          <a:p>
            <a:r>
              <a:rPr lang="en-US" sz="4000" dirty="0" smtClean="0"/>
              <a:t>systems form this component</a:t>
            </a:r>
          </a:p>
          <a:p>
            <a:r>
              <a:rPr lang="en-US" sz="4000" dirty="0" smtClean="0"/>
              <a:t>to a socio-technical system</a:t>
            </a:r>
            <a:endParaRPr lang="en-US" sz="4000" dirty="0"/>
          </a:p>
        </p:txBody>
      </p:sp>
      <p:sp>
        <p:nvSpPr>
          <p:cNvPr id="7175" name="Text Box 7"/>
          <p:cNvSpPr txBox="1">
            <a:spLocks noChangeArrowheads="1"/>
          </p:cNvSpPr>
          <p:nvPr/>
        </p:nvSpPr>
        <p:spPr bwMode="auto">
          <a:xfrm>
            <a:off x="990600" y="381000"/>
            <a:ext cx="7086600" cy="646331"/>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b="1" dirty="0" smtClean="0"/>
              <a:t>What are hardware and software?</a:t>
            </a:r>
            <a:endParaRPr lang="en-US" sz="3600" b="1" dirty="0"/>
          </a:p>
        </p:txBody>
      </p:sp>
      <p:sp>
        <p:nvSpPr>
          <p:cNvPr id="6" name="Action Button: Information 5">
            <a:hlinkClick r:id="rId3" action="ppaction://hlinksldjump" highlightClick="1"/>
          </p:cNvPr>
          <p:cNvSpPr/>
          <p:nvPr/>
        </p:nvSpPr>
        <p:spPr bwMode="auto">
          <a:xfrm>
            <a:off x="2286000" y="5943600"/>
            <a:ext cx="685800" cy="6858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75"/>
                                        </p:tgtEl>
                                        <p:attrNameLst>
                                          <p:attrName>style.visibility</p:attrName>
                                        </p:attrNameLst>
                                      </p:cBhvr>
                                      <p:to>
                                        <p:strVal val="visible"/>
                                      </p:to>
                                    </p:set>
                                    <p:animEffect transition="in" filter="wipe(down)">
                                      <p:cBhvr>
                                        <p:cTn id="7" dur="500"/>
                                        <p:tgtEl>
                                          <p:spTgt spid="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subTitle" idx="4294967295"/>
          </p:nvPr>
        </p:nvSpPr>
        <p:spPr>
          <a:xfrm>
            <a:off x="7239000" y="5943600"/>
            <a:ext cx="1905000" cy="914400"/>
          </a:xfrm>
        </p:spPr>
        <p:txBody>
          <a:bodyPr/>
          <a:lstStyle/>
          <a:p>
            <a:pPr marL="0" indent="0" algn="ctr">
              <a:buFontTx/>
              <a:buNone/>
            </a:pPr>
            <a:r>
              <a:rPr lang="en-US"/>
              <a:t>1,3</a:t>
            </a:r>
          </a:p>
        </p:txBody>
      </p:sp>
      <p:sp>
        <p:nvSpPr>
          <p:cNvPr id="10244" name="AutoShape 4">
            <a:hlinkClick r:id="rId3" action="ppaction://hlinksldjump" highlightClick="1"/>
          </p:cNvPr>
          <p:cNvSpPr>
            <a:spLocks noChangeArrowheads="1"/>
          </p:cNvSpPr>
          <p:nvPr/>
        </p:nvSpPr>
        <p:spPr bwMode="auto">
          <a:xfrm>
            <a:off x="63246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0246" name="AutoShape 6"/>
          <p:cNvSpPr>
            <a:spLocks noChangeArrowheads="1"/>
          </p:cNvSpPr>
          <p:nvPr/>
        </p:nvSpPr>
        <p:spPr bwMode="auto">
          <a:xfrm>
            <a:off x="990600" y="1600200"/>
            <a:ext cx="7162800" cy="40386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4000" dirty="0" smtClean="0"/>
              <a:t>A description of this component</a:t>
            </a:r>
          </a:p>
          <a:p>
            <a:r>
              <a:rPr lang="en-US" sz="4000" dirty="0" smtClean="0"/>
              <a:t>of the STS in IM can be developed</a:t>
            </a:r>
          </a:p>
          <a:p>
            <a:r>
              <a:rPr lang="en-US" sz="4000" dirty="0" smtClean="0"/>
              <a:t>out of the scene where Wally and</a:t>
            </a:r>
          </a:p>
          <a:p>
            <a:r>
              <a:rPr lang="en-US" sz="4000" dirty="0" smtClean="0"/>
              <a:t>Fred walk in front of the newly</a:t>
            </a:r>
          </a:p>
          <a:p>
            <a:r>
              <a:rPr lang="en-US" sz="4000" dirty="0" smtClean="0"/>
              <a:t>completed chemical plant in</a:t>
            </a:r>
          </a:p>
          <a:p>
            <a:r>
              <a:rPr lang="en-US" sz="4000" dirty="0" smtClean="0"/>
              <a:t>Morales. </a:t>
            </a:r>
            <a:endParaRPr lang="en-US" sz="4000" dirty="0"/>
          </a:p>
        </p:txBody>
      </p:sp>
      <p:sp>
        <p:nvSpPr>
          <p:cNvPr id="10247" name="Text Box 7"/>
          <p:cNvSpPr txBox="1">
            <a:spLocks noChangeArrowheads="1"/>
          </p:cNvSpPr>
          <p:nvPr/>
        </p:nvSpPr>
        <p:spPr bwMode="auto">
          <a:xfrm>
            <a:off x="1066800" y="152400"/>
            <a:ext cx="7086600" cy="646331"/>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dirty="0" smtClean="0"/>
              <a:t>What is/are </a:t>
            </a:r>
            <a:r>
              <a:rPr lang="en-US" sz="3600" u="sng" dirty="0" smtClean="0"/>
              <a:t>Physical Surroundings?</a:t>
            </a:r>
            <a:endParaRPr lang="en-US" sz="3600" u="sng" dirty="0"/>
          </a:p>
        </p:txBody>
      </p:sp>
      <p:sp>
        <p:nvSpPr>
          <p:cNvPr id="6" name="Action Button: Information 5">
            <a:hlinkClick r:id="rId4" action="ppaction://hlinksldjump" highlightClick="1"/>
          </p:cNvPr>
          <p:cNvSpPr/>
          <p:nvPr/>
        </p:nvSpPr>
        <p:spPr bwMode="auto">
          <a:xfrm>
            <a:off x="1828800" y="6096000"/>
            <a:ext cx="838200" cy="6096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47"/>
                                        </p:tgtEl>
                                        <p:attrNameLst>
                                          <p:attrName>style.visibility</p:attrName>
                                        </p:attrNameLst>
                                      </p:cBhvr>
                                      <p:to>
                                        <p:strVal val="visible"/>
                                      </p:to>
                                    </p:set>
                                    <p:animEffect transition="in" filter="wipe(down)">
                                      <p:cBhvr>
                                        <p:cTn id="7" dur="500"/>
                                        <p:tgtEl>
                                          <p:spTgt spid="10247"/>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4294967295"/>
          </p:nvPr>
        </p:nvSpPr>
        <p:spPr>
          <a:xfrm>
            <a:off x="7315200" y="5943600"/>
            <a:ext cx="1828800" cy="914400"/>
          </a:xfrm>
        </p:spPr>
        <p:txBody>
          <a:bodyPr/>
          <a:lstStyle/>
          <a:p>
            <a:pPr marL="0" indent="0" algn="ctr">
              <a:buFontTx/>
              <a:buNone/>
            </a:pPr>
            <a:r>
              <a:rPr lang="en-US"/>
              <a:t>1,4</a:t>
            </a:r>
          </a:p>
        </p:txBody>
      </p:sp>
      <p:sp>
        <p:nvSpPr>
          <p:cNvPr id="11268" name="AutoShape 4">
            <a:hlinkClick r:id="rId2" action="ppaction://hlinksldjump" highlightClick="1"/>
          </p:cNvPr>
          <p:cNvSpPr>
            <a:spLocks noChangeArrowheads="1"/>
          </p:cNvSpPr>
          <p:nvPr/>
        </p:nvSpPr>
        <p:spPr bwMode="auto">
          <a:xfrm>
            <a:off x="41910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1270" name="AutoShape 6"/>
          <p:cNvSpPr>
            <a:spLocks noChangeArrowheads="1"/>
          </p:cNvSpPr>
          <p:nvPr/>
        </p:nvSpPr>
        <p:spPr bwMode="auto">
          <a:xfrm>
            <a:off x="914400" y="1066800"/>
            <a:ext cx="7162800" cy="40386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b="1" dirty="0" smtClean="0"/>
              <a:t>Because of the range defect of</a:t>
            </a:r>
          </a:p>
          <a:p>
            <a:r>
              <a:rPr lang="en-US" sz="4000" b="1" dirty="0" smtClean="0"/>
              <a:t>the cheaper sensors and controls</a:t>
            </a:r>
          </a:p>
          <a:p>
            <a:r>
              <a:rPr lang="en-US" sz="4000" b="1" dirty="0" smtClean="0"/>
              <a:t>Manuel was forced to “babysit”</a:t>
            </a:r>
          </a:p>
          <a:p>
            <a:r>
              <a:rPr lang="en-US" sz="4000" b="1" dirty="0" smtClean="0"/>
              <a:t>the process.  This new procedure</a:t>
            </a:r>
          </a:p>
          <a:p>
            <a:r>
              <a:rPr lang="en-US" sz="4000" b="1" dirty="0" smtClean="0"/>
              <a:t>placed this key value in jeopardy</a:t>
            </a:r>
            <a:endParaRPr lang="en-US" sz="4000" b="1" dirty="0"/>
          </a:p>
        </p:txBody>
      </p:sp>
      <p:sp>
        <p:nvSpPr>
          <p:cNvPr id="11272" name="Text Box 8"/>
          <p:cNvSpPr txBox="1">
            <a:spLocks noChangeArrowheads="1"/>
          </p:cNvSpPr>
          <p:nvPr/>
        </p:nvSpPr>
        <p:spPr bwMode="auto">
          <a:xfrm>
            <a:off x="990600" y="228600"/>
            <a:ext cx="7239000" cy="646331"/>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b="1" dirty="0" smtClean="0"/>
              <a:t>What is safety?</a:t>
            </a:r>
            <a:endParaRPr 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272"/>
                                        </p:tgtEl>
                                        <p:attrNameLst>
                                          <p:attrName>style.visibility</p:attrName>
                                        </p:attrNameLst>
                                      </p:cBhvr>
                                      <p:to>
                                        <p:strVal val="visible"/>
                                      </p:to>
                                    </p:set>
                                    <p:animEffect transition="in" filter="wipe(down)">
                                      <p:cBhvr>
                                        <p:cTn id="7" dur="5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subTitle" idx="4294967295"/>
          </p:nvPr>
        </p:nvSpPr>
        <p:spPr>
          <a:xfrm>
            <a:off x="7086600" y="5943600"/>
            <a:ext cx="2057400" cy="914400"/>
          </a:xfrm>
        </p:spPr>
        <p:txBody>
          <a:bodyPr/>
          <a:lstStyle/>
          <a:p>
            <a:pPr marL="0" indent="0" algn="ctr">
              <a:buFontTx/>
              <a:buNone/>
            </a:pPr>
            <a:r>
              <a:rPr lang="en-US"/>
              <a:t>2,1</a:t>
            </a:r>
          </a:p>
        </p:txBody>
      </p:sp>
      <p:sp>
        <p:nvSpPr>
          <p:cNvPr id="13316" name="AutoShape 4">
            <a:hlinkClick r:id="rId3" action="ppaction://hlinksldjump" highlightClick="1"/>
          </p:cNvPr>
          <p:cNvSpPr>
            <a:spLocks noChangeArrowheads="1"/>
          </p:cNvSpPr>
          <p:nvPr/>
        </p:nvSpPr>
        <p:spPr bwMode="auto">
          <a:xfrm>
            <a:off x="58674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3318" name="AutoShape 6"/>
          <p:cNvSpPr>
            <a:spLocks noChangeArrowheads="1"/>
          </p:cNvSpPr>
          <p:nvPr/>
        </p:nvSpPr>
        <p:spPr bwMode="auto">
          <a:xfrm>
            <a:off x="1066800" y="1676400"/>
            <a:ext cx="7162800" cy="40386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dirty="0" smtClean="0"/>
              <a:t>These frequently constitute the </a:t>
            </a:r>
          </a:p>
          <a:p>
            <a:r>
              <a:rPr lang="en-US" sz="4000" dirty="0" smtClean="0"/>
              <a:t>parts of a socio-technical system </a:t>
            </a:r>
            <a:endParaRPr lang="en-US" sz="4000" dirty="0"/>
          </a:p>
        </p:txBody>
      </p:sp>
      <p:graphicFrame>
        <p:nvGraphicFramePr>
          <p:cNvPr id="13319" name="Rectangle 7"/>
          <p:cNvGraphicFramePr>
            <a:graphicFrameLocks/>
          </p:cNvGraphicFramePr>
          <p:nvPr/>
        </p:nvGraphicFramePr>
        <p:xfrm>
          <a:off x="1524000" y="1397000"/>
          <a:ext cx="6096000" cy="4064000"/>
        </p:xfrm>
        <a:graphic>
          <a:graphicData uri="http://schemas.openxmlformats.org/presentationml/2006/ole">
            <p:oleObj spid="_x0000_s13319" name="Clip" r:id="rId4" imgW="0" imgH="0" progId="">
              <p:embed/>
            </p:oleObj>
          </a:graphicData>
        </a:graphic>
      </p:graphicFrame>
      <p:graphicFrame>
        <p:nvGraphicFramePr>
          <p:cNvPr id="13320" name="Rectangle 8"/>
          <p:cNvGraphicFramePr>
            <a:graphicFrameLocks/>
          </p:cNvGraphicFramePr>
          <p:nvPr/>
        </p:nvGraphicFramePr>
        <p:xfrm>
          <a:off x="1524000" y="1397000"/>
          <a:ext cx="6096000" cy="4064000"/>
        </p:xfrm>
        <a:graphic>
          <a:graphicData uri="http://schemas.openxmlformats.org/presentationml/2006/ole">
            <p:oleObj spid="_x0000_s13320" name="Clip" r:id="rId5" imgW="0" imgH="0" progId="">
              <p:embed/>
            </p:oleObj>
          </a:graphicData>
        </a:graphic>
      </p:graphicFrame>
      <p:sp>
        <p:nvSpPr>
          <p:cNvPr id="13321" name="Text Box 9"/>
          <p:cNvSpPr txBox="1">
            <a:spLocks noChangeArrowheads="1"/>
          </p:cNvSpPr>
          <p:nvPr/>
        </p:nvSpPr>
        <p:spPr bwMode="auto">
          <a:xfrm>
            <a:off x="1066800" y="228600"/>
            <a:ext cx="7162800" cy="1200329"/>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are hardware, software, physical surroundings, people/groups/roles, procedures, laws, and information collection and storage systems?</a:t>
            </a:r>
            <a:endParaRPr lang="en-US" dirty="0"/>
          </a:p>
        </p:txBody>
      </p:sp>
      <p:sp>
        <p:nvSpPr>
          <p:cNvPr id="8" name="Action Button: Information 7">
            <a:hlinkClick r:id="rId6" action="ppaction://hlinksldjump" highlightClick="1"/>
          </p:cNvPr>
          <p:cNvSpPr/>
          <p:nvPr/>
        </p:nvSpPr>
        <p:spPr bwMode="auto">
          <a:xfrm>
            <a:off x="2514600" y="6019800"/>
            <a:ext cx="838200" cy="661416"/>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321"/>
                                        </p:tgtEl>
                                        <p:attrNameLst>
                                          <p:attrName>style.visibility</p:attrName>
                                        </p:attrNameLst>
                                      </p:cBhvr>
                                      <p:to>
                                        <p:strVal val="visible"/>
                                      </p:to>
                                    </p:set>
                                    <p:animEffect transition="in" filter="wipe(down)">
                                      <p:cBhvr>
                                        <p:cTn id="7" dur="500"/>
                                        <p:tgtEl>
                                          <p:spTgt spid="13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1"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subTitle" idx="4294967295"/>
          </p:nvPr>
        </p:nvSpPr>
        <p:spPr>
          <a:xfrm>
            <a:off x="7696200" y="5638800"/>
            <a:ext cx="1447800" cy="838200"/>
          </a:xfrm>
        </p:spPr>
        <p:txBody>
          <a:bodyPr/>
          <a:lstStyle/>
          <a:p>
            <a:pPr marL="0" indent="0" algn="ctr">
              <a:buFontTx/>
              <a:buNone/>
            </a:pPr>
            <a:r>
              <a:rPr lang="en-US"/>
              <a:t>2,2</a:t>
            </a:r>
          </a:p>
        </p:txBody>
      </p:sp>
      <p:sp>
        <p:nvSpPr>
          <p:cNvPr id="12292" name="AutoShape 4">
            <a:hlinkClick r:id="rId2" action="ppaction://hlinksldjump" highlightClick="1"/>
          </p:cNvPr>
          <p:cNvSpPr>
            <a:spLocks noChangeArrowheads="1"/>
          </p:cNvSpPr>
          <p:nvPr/>
        </p:nvSpPr>
        <p:spPr bwMode="auto">
          <a:xfrm>
            <a:off x="6248400" y="58674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2294" name="AutoShape 6"/>
          <p:cNvSpPr>
            <a:spLocks noChangeArrowheads="1"/>
          </p:cNvSpPr>
          <p:nvPr/>
        </p:nvSpPr>
        <p:spPr bwMode="auto">
          <a:xfrm>
            <a:off x="609600" y="1371600"/>
            <a:ext cx="7696200" cy="40386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dirty="0" smtClean="0"/>
              <a:t>This component imposes constraints </a:t>
            </a:r>
          </a:p>
          <a:p>
            <a:r>
              <a:rPr lang="en-US" sz="4000" dirty="0" smtClean="0"/>
              <a:t>(limits) over actions or enables </a:t>
            </a:r>
          </a:p>
          <a:p>
            <a:r>
              <a:rPr lang="en-US" sz="4000" dirty="0" smtClean="0"/>
              <a:t>and facilitates action.  </a:t>
            </a:r>
          </a:p>
          <a:p>
            <a:r>
              <a:rPr lang="en-US" sz="4000" dirty="0" smtClean="0"/>
              <a:t>It channelizes actions and the </a:t>
            </a:r>
          </a:p>
          <a:p>
            <a:r>
              <a:rPr lang="en-US" sz="4000" dirty="0" smtClean="0"/>
              <a:t>development of ways of life. </a:t>
            </a:r>
            <a:endParaRPr lang="en-US" sz="4000" dirty="0"/>
          </a:p>
        </p:txBody>
      </p:sp>
      <p:sp>
        <p:nvSpPr>
          <p:cNvPr id="12295" name="Text Box 7"/>
          <p:cNvSpPr txBox="1">
            <a:spLocks noChangeArrowheads="1"/>
          </p:cNvSpPr>
          <p:nvPr/>
        </p:nvSpPr>
        <p:spPr bwMode="auto">
          <a:xfrm>
            <a:off x="990600" y="228600"/>
            <a:ext cx="7162800" cy="58477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200" dirty="0" smtClean="0"/>
              <a:t>What are </a:t>
            </a:r>
            <a:r>
              <a:rPr lang="en-US" sz="3200" b="1" u="sng" dirty="0" smtClean="0"/>
              <a:t>Physical Surroundings</a:t>
            </a:r>
            <a:r>
              <a:rPr lang="en-US" sz="3200" dirty="0" smtClean="0"/>
              <a:t>?</a:t>
            </a:r>
            <a:endParaRPr lang="en-US" sz="3200" dirty="0"/>
          </a:p>
        </p:txBody>
      </p:sp>
      <p:sp>
        <p:nvSpPr>
          <p:cNvPr id="6" name="Action Button: Information 5">
            <a:hlinkClick r:id="rId3" action="ppaction://hlinksldjump" highlightClick="1"/>
          </p:cNvPr>
          <p:cNvSpPr/>
          <p:nvPr/>
        </p:nvSpPr>
        <p:spPr bwMode="auto">
          <a:xfrm>
            <a:off x="1981200" y="5943600"/>
            <a:ext cx="762000" cy="6096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95"/>
                                        </p:tgtEl>
                                        <p:attrNameLst>
                                          <p:attrName>style.visibility</p:attrName>
                                        </p:attrNameLst>
                                      </p:cBhvr>
                                      <p:to>
                                        <p:strVal val="visible"/>
                                      </p:to>
                                    </p:set>
                                    <p:animEffect transition="in" filter="wipe(down)">
                                      <p:cBhvr>
                                        <p:cTn id="7" dur="5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subTitle" idx="4294967295"/>
          </p:nvPr>
        </p:nvSpPr>
        <p:spPr>
          <a:xfrm>
            <a:off x="7010400" y="5791200"/>
            <a:ext cx="2133600" cy="1066800"/>
          </a:xfrm>
        </p:spPr>
        <p:txBody>
          <a:bodyPr/>
          <a:lstStyle/>
          <a:p>
            <a:pPr marL="0" indent="0" algn="ctr">
              <a:buFontTx/>
              <a:buNone/>
            </a:pPr>
            <a:r>
              <a:rPr lang="en-US"/>
              <a:t>2,3</a:t>
            </a:r>
          </a:p>
        </p:txBody>
      </p:sp>
      <p:sp>
        <p:nvSpPr>
          <p:cNvPr id="15364" name="AutoShape 4">
            <a:hlinkClick r:id="rId2" action="ppaction://hlinksldjump" highlightClick="1"/>
          </p:cNvPr>
          <p:cNvSpPr>
            <a:spLocks noChangeArrowheads="1"/>
          </p:cNvSpPr>
          <p:nvPr/>
        </p:nvSpPr>
        <p:spPr bwMode="auto">
          <a:xfrm>
            <a:off x="63246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5366" name="AutoShape 6"/>
          <p:cNvSpPr>
            <a:spLocks noChangeArrowheads="1"/>
          </p:cNvSpPr>
          <p:nvPr/>
        </p:nvSpPr>
        <p:spPr bwMode="auto">
          <a:xfrm>
            <a:off x="838200" y="1524000"/>
            <a:ext cx="7162800" cy="40386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4000" b="1" dirty="0" smtClean="0"/>
              <a:t>Lutz and Lutz controls would be</a:t>
            </a:r>
          </a:p>
          <a:p>
            <a:r>
              <a:rPr lang="en-US" sz="4000" b="1" dirty="0" smtClean="0"/>
              <a:t>located under this component of</a:t>
            </a:r>
          </a:p>
          <a:p>
            <a:r>
              <a:rPr lang="en-US" sz="4000" b="1" dirty="0" smtClean="0"/>
              <a:t>the Incident at Morales STS</a:t>
            </a:r>
            <a:endParaRPr lang="en-US" sz="4000" b="1" dirty="0"/>
          </a:p>
        </p:txBody>
      </p:sp>
      <p:sp>
        <p:nvSpPr>
          <p:cNvPr id="15367" name="Text Box 7"/>
          <p:cNvSpPr txBox="1">
            <a:spLocks noChangeArrowheads="1"/>
          </p:cNvSpPr>
          <p:nvPr/>
        </p:nvSpPr>
        <p:spPr bwMode="auto">
          <a:xfrm>
            <a:off x="838200" y="228600"/>
            <a:ext cx="7239000" cy="954107"/>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2800" b="1" dirty="0" smtClean="0"/>
              <a:t>What is hardware (sensors) and software (control software)?</a:t>
            </a:r>
            <a:endParaRPr lang="en-US" sz="2800" b="1" dirty="0"/>
          </a:p>
        </p:txBody>
      </p:sp>
      <p:sp>
        <p:nvSpPr>
          <p:cNvPr id="6" name="Action Button: Information 5">
            <a:hlinkClick r:id="rId3" action="ppaction://hlinksldjump" highlightClick="1"/>
          </p:cNvPr>
          <p:cNvSpPr/>
          <p:nvPr/>
        </p:nvSpPr>
        <p:spPr bwMode="auto">
          <a:xfrm>
            <a:off x="1752600" y="5867400"/>
            <a:ext cx="762000" cy="7620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367"/>
                                        </p:tgtEl>
                                        <p:attrNameLst>
                                          <p:attrName>style.visibility</p:attrName>
                                        </p:attrNameLst>
                                      </p:cBhvr>
                                      <p:to>
                                        <p:strVal val="visible"/>
                                      </p:to>
                                    </p:set>
                                    <p:animEffect transition="in" filter="wipe(down)">
                                      <p:cBhvr>
                                        <p:cTn id="7"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animBg="1" autoUpdateAnimBg="0"/>
    </p:bldLst>
  </p:timing>
</p:sld>
</file>

<file path=ppt/theme/theme1.xml><?xml version="1.0" encoding="utf-8"?>
<a:theme xmlns:a="http://schemas.openxmlformats.org/drawingml/2006/main" name="Office Theme">
  <a:themeElements>
    <a:clrScheme name="">
      <a:dk1>
        <a:srgbClr val="000000"/>
      </a:dk1>
      <a:lt1>
        <a:srgbClr val="FFFFCC"/>
      </a:lt1>
      <a:dk2>
        <a:srgbClr val="000000"/>
      </a:dk2>
      <a:lt2>
        <a:srgbClr val="808080"/>
      </a:lt2>
      <a:accent1>
        <a:srgbClr val="00CC99"/>
      </a:accent1>
      <a:accent2>
        <a:srgbClr val="3333CC"/>
      </a:accent2>
      <a:accent3>
        <a:srgbClr val="FFFFE2"/>
      </a:accent3>
      <a:accent4>
        <a:srgbClr val="000000"/>
      </a:accent4>
      <a:accent5>
        <a:srgbClr val="AAE2CA"/>
      </a:accent5>
      <a:accent6>
        <a:srgbClr val="2D2DB9"/>
      </a:accent6>
      <a:hlink>
        <a:srgbClr val="003300"/>
      </a:hlink>
      <a:folHlink>
        <a:srgbClr val="FFFFCC"/>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4737</TotalTime>
  <Words>1672</Words>
  <Application>Microsoft Office PowerPoint</Application>
  <PresentationFormat>On-screen Show (4:3)</PresentationFormat>
  <Paragraphs>224</Paragraphs>
  <Slides>36</Slides>
  <Notes>0</Notes>
  <HiddenSlides>0</HiddenSlides>
  <MMClips>0</MMClips>
  <ScaleCrop>false</ScaleCrop>
  <HeadingPairs>
    <vt:vector size="8" baseType="variant">
      <vt:variant>
        <vt:lpstr>Theme</vt:lpstr>
      </vt:variant>
      <vt:variant>
        <vt:i4>1</vt:i4>
      </vt:variant>
      <vt:variant>
        <vt:lpstr>Embedded OLE Servers</vt:lpstr>
      </vt:variant>
      <vt:variant>
        <vt:i4>1</vt:i4>
      </vt:variant>
      <vt:variant>
        <vt:lpstr>Slide Titles</vt:lpstr>
      </vt:variant>
      <vt:variant>
        <vt:i4>36</vt:i4>
      </vt:variant>
      <vt:variant>
        <vt:lpstr>Custom Shows</vt:lpstr>
      </vt:variant>
      <vt:variant>
        <vt:i4>1</vt:i4>
      </vt:variant>
    </vt:vector>
  </HeadingPairs>
  <TitlesOfParts>
    <vt:vector size="39" baseType="lpstr">
      <vt:lpstr>Office Theme</vt:lpstr>
      <vt:lpstr>Clip</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The uses of socio-technical systems</vt:lpstr>
      <vt:lpstr>Building the Components of the STS</vt:lpstr>
      <vt:lpstr>Two Useful Descriptions</vt:lpstr>
      <vt:lpstr>STSs are not value neutral but value laden</vt:lpstr>
      <vt:lpstr>STS Trajectories</vt:lpstr>
      <vt:lpstr>Technological Component</vt:lpstr>
      <vt:lpstr>Physical Surroundings</vt:lpstr>
      <vt:lpstr>Procedures</vt:lpstr>
      <vt:lpstr>Laws, Statutes, and Regulations</vt:lpstr>
      <vt:lpstr>Information and Information Systems</vt:lpstr>
      <vt:lpstr>Morales Plant Location</vt:lpstr>
      <vt:lpstr>Lutz and Lutz Controls</vt:lpstr>
      <vt:lpstr>Marketing Information</vt:lpstr>
      <vt:lpstr>Engineering Code</vt:lpstr>
      <vt:lpstr>(1.1)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Jeopardy</dc:title>
  <dc:creator>Jerry Myers</dc:creator>
  <dc:description>Created by Jerry Myers is 1998 for a class.</dc:description>
  <cp:lastModifiedBy>frey.william</cp:lastModifiedBy>
  <cp:revision>122</cp:revision>
  <cp:lastPrinted>2001-01-31T16:21:13Z</cp:lastPrinted>
  <dcterms:created xsi:type="dcterms:W3CDTF">1998-08-03T22:24:04Z</dcterms:created>
  <dcterms:modified xsi:type="dcterms:W3CDTF">2012-04-13T10:24:53Z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completed">
    <vt:lpwstr>1998</vt:lpwstr>
  </property>
</Properties>
</file>