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err="1" smtClean="0"/>
              <a:t>Toysmart</a:t>
            </a:r>
            <a:r>
              <a:rPr lang="en-US" sz="4000" b="1" dirty="0" smtClean="0"/>
              <a:t> creditors “can sell </a:t>
            </a:r>
          </a:p>
          <a:p>
            <a:r>
              <a:rPr lang="en-US" sz="4000" b="1" dirty="0" smtClean="0"/>
              <a:t>electronic  assets only if the</a:t>
            </a:r>
          </a:p>
          <a:p>
            <a:r>
              <a:rPr lang="en-US" sz="4000" b="1" dirty="0" smtClean="0"/>
              <a:t>purchasing company abided by </a:t>
            </a:r>
          </a:p>
          <a:p>
            <a:r>
              <a:rPr lang="en-US" sz="4000" b="1" dirty="0" smtClean="0"/>
              <a:t>the same privacy policy.”</a:t>
            </a:r>
            <a:endParaRPr lang="en-US" sz="4000" b="1" dirty="0"/>
          </a:p>
          <a:p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is part of the settlement between the FTYC and </a:t>
            </a:r>
            <a:r>
              <a:rPr lang="en-US" sz="2800" b="1" dirty="0" err="1" smtClean="0"/>
              <a:t>Toysmart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Information is public when </a:t>
            </a:r>
          </a:p>
          <a:p>
            <a:r>
              <a:rPr lang="en-US" sz="4000" b="1" dirty="0" smtClean="0"/>
              <a:t>directly relevant to the relation</a:t>
            </a:r>
          </a:p>
          <a:p>
            <a:r>
              <a:rPr lang="en-US" sz="4000" b="1" dirty="0" smtClean="0"/>
              <a:t>between those who have it and</a:t>
            </a:r>
          </a:p>
          <a:p>
            <a:r>
              <a:rPr lang="en-US" sz="4000" b="1" dirty="0" smtClean="0"/>
              <a:t>those who want it.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triangle or relational theory of privacy?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form of property is both </a:t>
            </a:r>
          </a:p>
          <a:p>
            <a:r>
              <a:rPr lang="en-US" sz="4000" b="1" dirty="0" smtClean="0"/>
              <a:t>non-</a:t>
            </a:r>
            <a:r>
              <a:rPr lang="en-US" sz="4000" b="1" dirty="0" err="1" smtClean="0"/>
              <a:t>rivalrous</a:t>
            </a:r>
            <a:r>
              <a:rPr lang="en-US" sz="4000" b="1" dirty="0" smtClean="0"/>
              <a:t> and non-exclusive </a:t>
            </a:r>
          </a:p>
          <a:p>
            <a:r>
              <a:rPr lang="en-US" sz="4000" b="1" dirty="0" smtClean="0"/>
              <a:t>according to T. Jefferson.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intellectual property or an idea?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Consent of risk taker to the </a:t>
            </a:r>
          </a:p>
          <a:p>
            <a:r>
              <a:rPr lang="en-US" sz="4000" b="1" dirty="0" smtClean="0"/>
              <a:t>nature and breadth of the risk he</a:t>
            </a:r>
          </a:p>
          <a:p>
            <a:r>
              <a:rPr lang="en-US" sz="4000" b="1" dirty="0" smtClean="0"/>
              <a:t>or she is being asked to take</a:t>
            </a:r>
          </a:p>
          <a:p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informed consent in relation to risk and safety Mill?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981200"/>
            <a:ext cx="7162800" cy="31242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Mandated third party oversight, </a:t>
            </a:r>
          </a:p>
          <a:p>
            <a:r>
              <a:rPr lang="en-US" sz="4000" b="1" dirty="0" smtClean="0"/>
              <a:t>consumer notice and choice, and </a:t>
            </a:r>
          </a:p>
          <a:p>
            <a:r>
              <a:rPr lang="en-US" sz="4000" b="1" dirty="0" smtClean="0"/>
              <a:t>privacy policies must be honored.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are three </a:t>
            </a:r>
            <a:r>
              <a:rPr lang="en-US" sz="3600" b="1" dirty="0" err="1" smtClean="0"/>
              <a:t>TRUSTe</a:t>
            </a:r>
            <a:r>
              <a:rPr lang="en-US" sz="3600" b="1" dirty="0" smtClean="0"/>
              <a:t> guidelines for PII transfer?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/>
              <a:t> </a:t>
            </a:r>
            <a:r>
              <a:rPr lang="en-US" sz="4000" dirty="0" smtClean="0"/>
              <a:t>In this country, a supervisor </a:t>
            </a:r>
          </a:p>
          <a:p>
            <a:r>
              <a:rPr lang="en-US" sz="4000" dirty="0" smtClean="0"/>
              <a:t>intervened when the wife of an</a:t>
            </a:r>
          </a:p>
          <a:p>
            <a:r>
              <a:rPr lang="en-US" sz="4000" dirty="0" smtClean="0"/>
              <a:t>employee under his supervision </a:t>
            </a:r>
          </a:p>
          <a:p>
            <a:r>
              <a:rPr lang="en-US" sz="4000" dirty="0" smtClean="0"/>
              <a:t>complained that he was keeping</a:t>
            </a:r>
          </a:p>
          <a:p>
            <a:r>
              <a:rPr lang="en-US" sz="4000" dirty="0" smtClean="0"/>
              <a:t>a mistress in an apartment.</a:t>
            </a:r>
            <a:endParaRPr lang="en-US" sz="4000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India?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My having an idea does not </a:t>
            </a:r>
          </a:p>
          <a:p>
            <a:r>
              <a:rPr lang="en-US" sz="4000" b="1" dirty="0" smtClean="0"/>
              <a:t>prevent you from enjoying the </a:t>
            </a:r>
          </a:p>
          <a:p>
            <a:r>
              <a:rPr lang="en-US" sz="4000" b="1" dirty="0" smtClean="0"/>
              <a:t>same idea at the same time.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does it mean to say that intellectual property or an idea is non-</a:t>
            </a:r>
            <a:r>
              <a:rPr lang="en-US" dirty="0" err="1" smtClean="0"/>
              <a:t>rivalrous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Information, comprehension, and </a:t>
            </a:r>
          </a:p>
          <a:p>
            <a:r>
              <a:rPr lang="en-US" sz="4000" b="1" dirty="0" smtClean="0"/>
              <a:t>voluntariness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the three conditions for informed consent as spelled out by the </a:t>
            </a:r>
            <a:r>
              <a:rPr lang="en-US" smtClean="0"/>
              <a:t>Belmont Report?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228600" y="1447800"/>
            <a:ext cx="8534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David Lord has to choose between</a:t>
            </a:r>
          </a:p>
          <a:p>
            <a:r>
              <a:rPr lang="en-US" sz="4000" b="1" dirty="0" smtClean="0"/>
              <a:t>two 20 million dollar offers for start-up </a:t>
            </a:r>
          </a:p>
          <a:p>
            <a:r>
              <a:rPr lang="en-US" sz="4000" b="1" dirty="0" smtClean="0"/>
              <a:t>funding.  One of them includes access</a:t>
            </a:r>
          </a:p>
          <a:p>
            <a:r>
              <a:rPr lang="en-US" sz="4000" b="1" dirty="0" smtClean="0"/>
              <a:t>to advertising infrastructure worth</a:t>
            </a:r>
          </a:p>
          <a:p>
            <a:r>
              <a:rPr lang="en-US" sz="4000" b="1" dirty="0" smtClean="0"/>
              <a:t>an additional 25 million.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decision point one in the </a:t>
            </a:r>
            <a:r>
              <a:rPr lang="en-US" dirty="0" err="1" smtClean="0"/>
              <a:t>Toysmart</a:t>
            </a:r>
            <a:r>
              <a:rPr lang="en-US" dirty="0" smtClean="0"/>
              <a:t> Case?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ethical theory is </a:t>
            </a:r>
          </a:p>
          <a:p>
            <a:r>
              <a:rPr lang="en-US" sz="4000" b="1" dirty="0" smtClean="0"/>
              <a:t>encapsulated by </a:t>
            </a:r>
          </a:p>
          <a:p>
            <a:r>
              <a:rPr lang="en-US" sz="4000" b="1" dirty="0" smtClean="0"/>
              <a:t>the reversibility test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Rights Theory?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Privacy</a:t>
            </a:r>
            <a:endParaRPr lang="en-US" sz="1800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Property</a:t>
            </a:r>
            <a:endParaRPr lang="en-US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Informed Consent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/>
              <a:t>Toysmart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Intellectual property has this </a:t>
            </a:r>
          </a:p>
          <a:p>
            <a:r>
              <a:rPr lang="en-US" sz="4000" b="1" dirty="0" smtClean="0"/>
              <a:t>characteristic that like the air, </a:t>
            </a:r>
          </a:p>
          <a:p>
            <a:r>
              <a:rPr lang="en-US" sz="4000" b="1" dirty="0" smtClean="0"/>
              <a:t>it expands and cannot</a:t>
            </a:r>
          </a:p>
          <a:p>
            <a:r>
              <a:rPr lang="en-US" sz="4000" b="1" dirty="0" smtClean="0"/>
              <a:t>be contained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it to say that intellectual property is non-excludable?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BXM Police claimed to be </a:t>
            </a:r>
          </a:p>
          <a:p>
            <a:r>
              <a:rPr lang="en-US" sz="4000" b="1" dirty="0" smtClean="0"/>
              <a:t>doing this when they posted</a:t>
            </a:r>
          </a:p>
          <a:p>
            <a:r>
              <a:rPr lang="en-US" sz="4000" b="1" dirty="0" smtClean="0"/>
              <a:t>messages criticizing </a:t>
            </a:r>
            <a:r>
              <a:rPr lang="en-US" sz="4000" b="1" dirty="0" err="1" smtClean="0"/>
              <a:t>Biomatrix</a:t>
            </a:r>
            <a:r>
              <a:rPr lang="en-US" sz="4000" b="1" dirty="0" smtClean="0"/>
              <a:t>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whistle-blowing?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Pan Communications and </a:t>
            </a:r>
          </a:p>
          <a:p>
            <a:r>
              <a:rPr lang="en-US" sz="4000" b="1" dirty="0" smtClean="0"/>
              <a:t>Blackstone Software are among </a:t>
            </a:r>
          </a:p>
          <a:p>
            <a:r>
              <a:rPr lang="en-US" sz="4000" b="1" dirty="0" smtClean="0"/>
              <a:t>these in the </a:t>
            </a:r>
            <a:r>
              <a:rPr lang="en-US" sz="4000" b="1" dirty="0" err="1" smtClean="0"/>
              <a:t>Toysmart</a:t>
            </a:r>
            <a:r>
              <a:rPr lang="en-US" sz="4000" b="1" dirty="0" smtClean="0"/>
              <a:t> Case.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are </a:t>
            </a:r>
            <a:r>
              <a:rPr lang="en-US" sz="3200" b="1" dirty="0" err="1" smtClean="0"/>
              <a:t>Toysmart</a:t>
            </a:r>
            <a:r>
              <a:rPr lang="en-US" sz="3200" b="1" dirty="0" smtClean="0"/>
              <a:t> creditors?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The right to be left alone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one of many definitions of privacy?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676400"/>
            <a:ext cx="7162800" cy="3276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When we mix our labor</a:t>
            </a:r>
          </a:p>
          <a:p>
            <a:r>
              <a:rPr lang="en-US" sz="4000" dirty="0" smtClean="0"/>
              <a:t>with an object it becomes</a:t>
            </a:r>
          </a:p>
          <a:p>
            <a:r>
              <a:rPr lang="en-US" sz="4000" dirty="0" smtClean="0"/>
              <a:t>ours.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labor theory of property and the intuition behind the notion of property?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Your consenting to continue on</a:t>
            </a:r>
          </a:p>
          <a:p>
            <a:r>
              <a:rPr lang="en-US" sz="4000" dirty="0" smtClean="0"/>
              <a:t>in ADEM 4016 after studying </a:t>
            </a:r>
          </a:p>
          <a:p>
            <a:r>
              <a:rPr lang="en-US" sz="4000" dirty="0" smtClean="0"/>
              <a:t>the syllabus in the first class and</a:t>
            </a:r>
          </a:p>
          <a:p>
            <a:r>
              <a:rPr lang="en-US" sz="4000" dirty="0" smtClean="0"/>
              <a:t>understanding the nature of the</a:t>
            </a:r>
          </a:p>
          <a:p>
            <a:r>
              <a:rPr lang="en-US" sz="4000" dirty="0" smtClean="0"/>
              <a:t>quid pro quo of it proposes.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informed consent in the context of this course?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762000" y="1219200"/>
            <a:ext cx="7467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Breaking the promise between the </a:t>
            </a:r>
          </a:p>
          <a:p>
            <a:r>
              <a:rPr lang="en-US" sz="4000" b="1" dirty="0" smtClean="0"/>
              <a:t>visitor and the village chief is</a:t>
            </a:r>
          </a:p>
          <a:p>
            <a:r>
              <a:rPr lang="en-US" sz="4000" b="1" dirty="0" smtClean="0"/>
              <a:t>not as harmful as breaking</a:t>
            </a:r>
          </a:p>
          <a:p>
            <a:r>
              <a:rPr lang="en-US" sz="4000" b="1" dirty="0" smtClean="0"/>
              <a:t>the promise made by </a:t>
            </a:r>
            <a:r>
              <a:rPr lang="en-US" sz="4000" b="1" dirty="0" err="1" smtClean="0"/>
              <a:t>Toysmart</a:t>
            </a:r>
            <a:endParaRPr lang="en-US" sz="4000" b="1" dirty="0" smtClean="0"/>
          </a:p>
          <a:p>
            <a:r>
              <a:rPr lang="en-US" sz="4000" b="1" dirty="0" smtClean="0"/>
              <a:t>to its customers while collecting</a:t>
            </a:r>
          </a:p>
          <a:p>
            <a:r>
              <a:rPr lang="en-US" sz="4000" b="1" dirty="0" smtClean="0"/>
              <a:t>data on them to form its data base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How does the analogy between buying the children shoes and selling the </a:t>
            </a:r>
            <a:r>
              <a:rPr lang="en-US" dirty="0" err="1" smtClean="0"/>
              <a:t>Toysmart</a:t>
            </a:r>
            <a:r>
              <a:rPr lang="en-US" dirty="0" smtClean="0"/>
              <a:t> data base break down?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752600"/>
            <a:ext cx="71628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If privacy can be protected</a:t>
            </a:r>
          </a:p>
          <a:p>
            <a:r>
              <a:rPr lang="en-US" sz="4000" b="1" dirty="0" smtClean="0"/>
              <a:t>in this way, then it must</a:t>
            </a:r>
          </a:p>
          <a:p>
            <a:r>
              <a:rPr lang="en-US" sz="4000" b="1" dirty="0" smtClean="0"/>
              <a:t>be shown as essential</a:t>
            </a:r>
          </a:p>
          <a:p>
            <a:r>
              <a:rPr lang="en-US" sz="4000" b="1" dirty="0" smtClean="0"/>
              <a:t>to autonomy.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protecting privacy as a (moral) right?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political theorist claims that </a:t>
            </a:r>
          </a:p>
          <a:p>
            <a:r>
              <a:rPr lang="en-US" sz="4000" dirty="0" smtClean="0"/>
              <a:t>property is both the basis of civil </a:t>
            </a:r>
          </a:p>
          <a:p>
            <a:r>
              <a:rPr lang="en-US" sz="4000" dirty="0" smtClean="0"/>
              <a:t>society and responsible for wars, </a:t>
            </a:r>
          </a:p>
          <a:p>
            <a:r>
              <a:rPr lang="en-US" sz="4000" dirty="0" smtClean="0"/>
              <a:t>murders and suffering. 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is Rousseau?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“Subjects to the degree that they </a:t>
            </a:r>
            <a:br>
              <a:rPr lang="en-US" sz="4000" b="1" dirty="0" smtClean="0"/>
            </a:br>
            <a:r>
              <a:rPr lang="en-US" sz="4000" b="1" dirty="0" smtClean="0"/>
              <a:t>are capable [should] be given the </a:t>
            </a:r>
          </a:p>
          <a:p>
            <a:r>
              <a:rPr lang="en-US" sz="4000" b="1" dirty="0" smtClean="0"/>
              <a:t>opportunity to choose what shall </a:t>
            </a:r>
          </a:p>
          <a:p>
            <a:r>
              <a:rPr lang="en-US" sz="4000" b="1" dirty="0" smtClean="0"/>
              <a:t>or shall not happen to then.” 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informed consent according to the Belmont Report?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4626</TotalTime>
  <Words>622</Words>
  <Application>Microsoft Office PowerPoint</Application>
  <PresentationFormat>On-screen Show (4:3)</PresentationFormat>
  <Paragraphs>149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87</cp:revision>
  <cp:lastPrinted>2001-01-31T16:21:13Z</cp:lastPrinted>
  <dcterms:created xsi:type="dcterms:W3CDTF">1998-08-03T22:24:04Z</dcterms:created>
  <dcterms:modified xsi:type="dcterms:W3CDTF">2011-03-02T11:39:56Z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