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9" r:id="rId2"/>
    <p:sldId id="260" r:id="rId3"/>
    <p:sldId id="261" r:id="rId4"/>
    <p:sldId id="262" r:id="rId5"/>
    <p:sldId id="269" r:id="rId6"/>
    <p:sldId id="270" r:id="rId7"/>
    <p:sldId id="271" r:id="rId8"/>
    <p:sldId id="272" r:id="rId9"/>
    <p:sldId id="273" r:id="rId10"/>
    <p:sldId id="342" r:id="rId11"/>
    <p:sldId id="343" r:id="rId12"/>
    <p:sldId id="345" r:id="rId13"/>
    <p:sldId id="344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97971" autoAdjust="0"/>
  </p:normalViewPr>
  <p:slideViewPr>
    <p:cSldViewPr>
      <p:cViewPr varScale="1">
        <p:scale>
          <a:sx n="77" d="100"/>
          <a:sy n="77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42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B466-5D7B-46B5-85C7-8277E459F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3E85-73CC-4250-B40C-86F0FB213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AEAA-7087-4C96-BDFA-B1DE43E0B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17DF782-CE07-4CDE-854B-28FAD566BAC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CAF-61DA-4A41-8EBD-55460A075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723-17E2-4FD8-8620-44B66145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AEFC-D824-491A-8657-930153BF2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B780-5FDE-4195-9507-F2D721C3CA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1E64-0EF8-4847-97F2-E4E355507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EE4F-2640-4269-8A10-804A37D42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3406-2DD2-4B88-9D1E-4E46C8294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CAC3-9E31-4DFF-8343-4CCEFF765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1ABE-70F3-413F-9D3C-16B90EF5E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Professional Responsibility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 of different senses of responsibility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Not satisfying the knowledge and volitional conditions allows for </a:t>
            </a:r>
            <a:r>
              <a:rPr lang="en-US" sz="3600" b="1" dirty="0"/>
              <a:t>excuses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r>
              <a:rPr lang="en-US" sz="2800" b="1" dirty="0"/>
              <a:t>Condition—Performing the action knowingly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pPr lvl="1"/>
            <a:r>
              <a:rPr lang="en-US" sz="2400" dirty="0"/>
              <a:t>Excuse—I didn’t know what I was doing or I couldn’t appreciate the moral quality of what I was doing</a:t>
            </a:r>
          </a:p>
          <a:p>
            <a:endParaRPr lang="en-US" sz="2800" dirty="0"/>
          </a:p>
          <a:p>
            <a:r>
              <a:rPr lang="en-US" sz="2800" b="1" dirty="0"/>
              <a:t>Condition—Performing the action willingly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pPr lvl="1"/>
            <a:r>
              <a:rPr lang="en-US" sz="2400" dirty="0"/>
              <a:t>Excuse—I was forced to do it (I couldn’t have done otherwise)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for Excuses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Excuses based on ignorance and compulsion both have an important qualification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I am responsible for what I do under ignorance and under compulsion if I got myself into the excuse-generating situations in the first place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Examples: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My ignorance was caused by past negligence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My being compelled was caused by past recklessness (I recklessly took another drink and lost control)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r>
              <a:rPr lang="en-US" dirty="0" smtClean="0"/>
              <a:t>Mitigating or exculpating conditions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5034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Excuse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Excuse Statement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Conflicts within a role responsibility and between</a:t>
                      </a:r>
                      <a:r>
                        <a:rPr lang="en-US" baseline="0" dirty="0" smtClean="0"/>
                        <a:t> different role responsibilities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cannot</a:t>
                      </a:r>
                      <a:r>
                        <a:rPr lang="en-US" baseline="0" dirty="0" smtClean="0"/>
                        <a:t>, at once, carry out all my conflicting role responsibilities.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Overwhelming</a:t>
                      </a:r>
                      <a:r>
                        <a:rPr lang="en-US" baseline="0" dirty="0" smtClean="0"/>
                        <a:t> situational constraints: hostile social surround or moral ecology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moral ecology in which I act makes it impossible to act responsibly.  (Central commitments exclude moral values)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Overwhelming  situational constraints: Money</a:t>
                      </a:r>
                      <a:r>
                        <a:rPr lang="en-US" baseline="0" dirty="0" smtClean="0"/>
                        <a:t>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lack</a:t>
                      </a:r>
                      <a:r>
                        <a:rPr lang="en-US" baseline="0" dirty="0" smtClean="0"/>
                        <a:t> time and money to carry out my role responsibility.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Overwhelming</a:t>
                      </a:r>
                      <a:r>
                        <a:rPr lang="en-US" baseline="0" dirty="0" smtClean="0"/>
                        <a:t> situational constraints: technical and manufacturing limits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Carrying out my role responsibility goes</a:t>
                      </a:r>
                      <a:r>
                        <a:rPr lang="en-US" baseline="0" dirty="0" smtClean="0"/>
                        <a:t> beyond technical and manufacturing limits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r>
                        <a:rPr lang="en-US" baseline="0" dirty="0" smtClean="0"/>
                        <a:t> Overwhelming social constraints: persons, societies, legal, and political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Personalities, societies, laws,</a:t>
                      </a:r>
                      <a:r>
                        <a:rPr lang="en-US" baseline="0" dirty="0" smtClean="0"/>
                        <a:t> or political climate set forth overwhelming obstacles to my carrying out my role responsibilities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 Knowledge limitations: general</a:t>
                      </a:r>
                      <a:r>
                        <a:rPr lang="en-US" baseline="0" dirty="0" smtClean="0"/>
                        <a:t> and situation-based ignorance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lack the knowledge (general or specific) to act effectively and responsibly in this situation.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Blame Responsibility</a:t>
            </a: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When one runs out of excuses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1447800"/>
          </a:xfrm>
        </p:spPr>
        <p:txBody>
          <a:bodyPr/>
          <a:lstStyle/>
          <a:p>
            <a:r>
              <a:rPr lang="en-US" b="1"/>
              <a:t>Blame Responsibility: Prerequisites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endParaRPr lang="en-US" b="1" dirty="0">
              <a:solidFill>
                <a:schemeClr val="hlink"/>
              </a:solidFill>
            </a:endParaRPr>
          </a:p>
          <a:p>
            <a:r>
              <a:rPr lang="en-US" b="1" dirty="0"/>
              <a:t>1. Untoward Event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wrong or harm has occurred</a:t>
            </a:r>
          </a:p>
          <a:p>
            <a:pPr lvl="1"/>
            <a:endParaRPr lang="en-US" dirty="0"/>
          </a:p>
          <a:p>
            <a:r>
              <a:rPr lang="en-US" b="1" dirty="0"/>
              <a:t>2. Causal Connection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agent identified is the one who has brought about the untoward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Blame Responsibility: Prerequisites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800" b="1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dirty="0"/>
              <a:t>3. Moral Fault</a:t>
            </a:r>
            <a:r>
              <a:rPr lang="en-US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 moral fault contributed directly to the occurrence of the untoward event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moral fault can be attributed to the agent in question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b="1" dirty="0"/>
              <a:t>Examples of Moral Fault</a:t>
            </a:r>
            <a:r>
              <a:rPr lang="en-US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Intentional Wrongdoing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Negligence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Recklessness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Blame Responsibility: Prerequisites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/>
              <a:t>4. Capacity Responsibility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agent satisfies the requirements of capacity responsibility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Acted free from compulsion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Action free from general and particular ignorance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Blame Responsibility: Results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Agent is answerable for the action and subject to punishment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Agent must answer for action by explaining it, justifying it, or excusing it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Obligation to responsively adjust to avoid action in future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Taking measures to prevent the act from reoccurring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 Brief Excursion on Moral Fault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Intentional Wrongdoing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Negligence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Recklessness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991600" cy="1371600"/>
          </a:xfrm>
        </p:spPr>
        <p:txBody>
          <a:bodyPr/>
          <a:lstStyle/>
          <a:p>
            <a:r>
              <a:rPr lang="en-US" sz="4000" b="1"/>
              <a:t>Moral Fault: Intentional Wrongdoing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6868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Agent intends, through the untoward action, to bring about a wrong or harm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The intended harm or wrong contributes to the untowardness of the action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A disgruntled employee intentionally introduces a virus into the company’s computer system which causes the system to break down and produces severe financial harm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Reactive Senses of Responsibility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981200"/>
            <a:ext cx="4343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Causal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Physical motions produce an event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Role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individual stands committed to carry out common goods around which a social or professional role is oriented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981200"/>
            <a:ext cx="4343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Capacity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Determining the conditions under which someone can be held responsible for their actions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Blame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Praising or blaming someone for what they have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Moral Fault: Negligence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No harm or wrong is intended but nevertheless occurs because the agent did not exercise minimal care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A software program malfunctions producing harm.  The programmer did not know of the error that produced the malfunction but normal testing would have exposed this error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The programmer failed to subject the program to normal testing and was, therefore, negligent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Moral Fault: Recklessness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Agent does not intend the harm but foresaw it and was willing to risk it in pursuit of another intention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French’s Example: 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 lvl="1">
              <a:lnSpc>
                <a:spcPct val="80000"/>
              </a:lnSpc>
            </a:pPr>
            <a:r>
              <a:rPr lang="en-US" sz="2400"/>
              <a:t>The pianist practices at 2:00 a.m. in his apartment with its paper thin walls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His primary intention is to improve his playing skills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But he is willing to risk disturbing his neighbor in pursuit of his primary intention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/>
              <a:t>Feinberg on Negligence and Recklessness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800"/>
          </a:p>
          <a:p>
            <a:r>
              <a:rPr lang="en-US" sz="2800"/>
              <a:t>“When one knowingly creates an unreasonable risk to self or others, one is reckless; </a:t>
            </a:r>
          </a:p>
          <a:p>
            <a:endParaRPr lang="en-US" sz="2800"/>
          </a:p>
          <a:p>
            <a:r>
              <a:rPr lang="en-US" sz="2800"/>
              <a:t>when one unknowingly but faultily creates such a risk, one is negligent.”  </a:t>
            </a:r>
          </a:p>
          <a:p>
            <a:endParaRPr lang="en-US" sz="2800"/>
          </a:p>
          <a:p>
            <a:r>
              <a:rPr lang="en-US" sz="2000" b="1"/>
              <a:t>Joel Feinberg, </a:t>
            </a:r>
            <a:r>
              <a:rPr lang="en-US" sz="2000" b="1" i="1"/>
              <a:t>Doing and Deserving, </a:t>
            </a:r>
            <a:r>
              <a:rPr lang="en-US" sz="2000" b="1"/>
              <a:t>193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Role Responsibility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Sources</a:t>
            </a:r>
          </a:p>
          <a:p>
            <a:r>
              <a:rPr lang="en-US" dirty="0">
                <a:solidFill>
                  <a:schemeClr val="tx1"/>
                </a:solidFill>
              </a:rPr>
              <a:t>Ties to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Responsibility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Commitment to carry out common goods around which a professional or social role is oriented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Goods arise in relations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Relation—professional to public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Goods—well-being, health, and safety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Professionals should not deprive the public of goods, work to prevent others from depriving, and strive (through their work) to increase goods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of Role Responsibilities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1. Explicit commitments such as </a:t>
            </a:r>
            <a:r>
              <a:rPr lang="en-US" sz="2800" b="1" dirty="0"/>
              <a:t>contractual obligations</a:t>
            </a:r>
            <a:r>
              <a:rPr lang="en-US" sz="2800" dirty="0"/>
              <a:t> and </a:t>
            </a:r>
            <a:r>
              <a:rPr lang="en-US" sz="2800" b="1" dirty="0"/>
              <a:t>promises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2. Implicit commitments embedded in our </a:t>
            </a:r>
            <a:r>
              <a:rPr lang="en-US" sz="2800" b="1" dirty="0"/>
              <a:t>social relations and roles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3. </a:t>
            </a:r>
            <a:r>
              <a:rPr lang="en-US" sz="2800" b="1" dirty="0"/>
              <a:t>Legal Responsibilities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Due care, avoiding conflicts of interests, maintaining confidences, and faithful </a:t>
            </a:r>
            <a:r>
              <a:rPr lang="en-US" sz="2400" dirty="0" smtClean="0"/>
              <a:t>agency (law of agency)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Professionals: Due care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Employees: Faithful agency as specified under law of agency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of Role Responsibilities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b="1" dirty="0"/>
              <a:t>Job Description</a:t>
            </a:r>
          </a:p>
          <a:p>
            <a:endParaRPr lang="en-US" dirty="0"/>
          </a:p>
          <a:p>
            <a:r>
              <a:rPr lang="en-US" dirty="0"/>
              <a:t>5. </a:t>
            </a:r>
            <a:r>
              <a:rPr lang="en-US" b="1" dirty="0"/>
              <a:t>Codes of Ethics</a:t>
            </a:r>
            <a:r>
              <a:rPr lang="en-US" dirty="0"/>
              <a:t> (Professional and Corporate)</a:t>
            </a:r>
          </a:p>
          <a:p>
            <a:pPr lvl="1"/>
            <a:r>
              <a:rPr lang="en-US" dirty="0"/>
              <a:t>Arise from professional relations and the goods involved</a:t>
            </a:r>
          </a:p>
          <a:p>
            <a:pPr lvl="1"/>
            <a:r>
              <a:rPr lang="en-US" dirty="0"/>
              <a:t>Public, Client, Employers, Peers, Profession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Role Responsibilities arise out of key relations of computing </a:t>
            </a:r>
            <a:r>
              <a:rPr lang="en-US" sz="3600" dirty="0" smtClean="0"/>
              <a:t>professional (AMC/IEEE Code)</a:t>
            </a:r>
            <a:endParaRPr lang="en-US" sz="36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r>
              <a:rPr lang="en-US" b="1" dirty="0"/>
              <a:t>Public</a:t>
            </a:r>
          </a:p>
          <a:p>
            <a:pPr lvl="1"/>
            <a:r>
              <a:rPr lang="en-US" dirty="0"/>
              <a:t>Contribute to society and human well-being (1.1)</a:t>
            </a:r>
          </a:p>
          <a:p>
            <a:pPr lvl="2"/>
            <a:r>
              <a:rPr lang="en-US" dirty="0"/>
              <a:t>Protect fundamental human rights</a:t>
            </a:r>
          </a:p>
          <a:p>
            <a:pPr lvl="2"/>
            <a:r>
              <a:rPr lang="en-US" dirty="0"/>
              <a:t>Respect the diversity of all cultures</a:t>
            </a:r>
          </a:p>
          <a:p>
            <a:pPr lvl="2"/>
            <a:r>
              <a:rPr lang="en-US" dirty="0"/>
              <a:t>Minimize negative consequences of computing systems including threats to health and safety</a:t>
            </a:r>
          </a:p>
          <a:p>
            <a:pPr lvl="2"/>
            <a:r>
              <a:rPr lang="en-US" dirty="0"/>
              <a:t>Ensure that CT and CS are used in socially responsible </a:t>
            </a:r>
            <a:r>
              <a:rPr lang="en-US" dirty="0" smtClean="0"/>
              <a:t>ways</a:t>
            </a:r>
          </a:p>
          <a:p>
            <a:pPr lvl="2"/>
            <a:endParaRPr lang="en-US" dirty="0" smtClean="0"/>
          </a:p>
          <a:p>
            <a:pPr lvl="2"/>
            <a:r>
              <a:rPr lang="en-US" sz="1600" b="1" dirty="0" smtClean="0"/>
              <a:t>http://www.acm.org/about/code-of-ethics/#sect2  Accessed 10/14/10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Responsibilities in Code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</a:t>
            </a:r>
          </a:p>
          <a:p>
            <a:pPr lvl="1"/>
            <a:r>
              <a:rPr lang="en-US" dirty="0"/>
              <a:t>Avoid harm to others (1.2)</a:t>
            </a:r>
          </a:p>
          <a:p>
            <a:pPr lvl="2"/>
            <a:r>
              <a:rPr lang="en-US" dirty="0"/>
              <a:t>Injury or negative consequences</a:t>
            </a:r>
          </a:p>
          <a:p>
            <a:pPr lvl="2"/>
            <a:r>
              <a:rPr lang="en-US" dirty="0"/>
              <a:t>Generally accepted standards for system design and testing</a:t>
            </a:r>
          </a:p>
          <a:p>
            <a:pPr lvl="2"/>
            <a:r>
              <a:rPr lang="en-US" dirty="0"/>
              <a:t>Credible assessment of risk and responsibility</a:t>
            </a:r>
          </a:p>
          <a:p>
            <a:pPr lvl="2"/>
            <a:r>
              <a:rPr lang="en-US" dirty="0"/>
              <a:t>Report any signs of system dangers</a:t>
            </a:r>
          </a:p>
          <a:p>
            <a:pPr lvl="3"/>
            <a:r>
              <a:rPr lang="en-US" dirty="0"/>
              <a:t>May require whistle blowing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Responsibilities to Public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81200"/>
            <a:ext cx="8763000" cy="4419600"/>
          </a:xfrm>
        </p:spPr>
        <p:txBody>
          <a:bodyPr/>
          <a:lstStyle/>
          <a:p>
            <a:pPr lvl="1"/>
            <a:r>
              <a:rPr lang="en-US" sz="3200" dirty="0"/>
              <a:t>Respect the </a:t>
            </a:r>
            <a:r>
              <a:rPr lang="en-US" sz="3200" b="1" dirty="0"/>
              <a:t>privacy</a:t>
            </a:r>
            <a:r>
              <a:rPr lang="en-US" sz="3200" dirty="0"/>
              <a:t> of others (1.5)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Honor </a:t>
            </a:r>
            <a:r>
              <a:rPr lang="en-US" sz="3200" b="1" dirty="0"/>
              <a:t>property</a:t>
            </a:r>
            <a:r>
              <a:rPr lang="en-US" sz="3200" dirty="0"/>
              <a:t> </a:t>
            </a:r>
            <a:r>
              <a:rPr lang="en-US" sz="3200" b="1" dirty="0"/>
              <a:t>rights</a:t>
            </a:r>
            <a:r>
              <a:rPr lang="en-US" sz="3200" dirty="0"/>
              <a:t> including copyrights and patents (1.6)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Improve </a:t>
            </a:r>
            <a:r>
              <a:rPr lang="en-US" sz="3200" b="1" dirty="0"/>
              <a:t>public</a:t>
            </a:r>
            <a:r>
              <a:rPr lang="en-US" sz="3200" dirty="0"/>
              <a:t> </a:t>
            </a:r>
            <a:r>
              <a:rPr lang="en-US" sz="3200" b="1" dirty="0"/>
              <a:t>understanding</a:t>
            </a:r>
            <a:r>
              <a:rPr lang="en-US" sz="3200" dirty="0"/>
              <a:t> of computing and its consequences (2.7)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Proactive Senses of Responsibility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981200"/>
            <a:ext cx="40386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3200" b="1" dirty="0"/>
              <a:t>Sharing </a:t>
            </a:r>
            <a:r>
              <a:rPr lang="en-US" sz="3200" b="1" dirty="0" smtClean="0"/>
              <a:t>Responsibility</a:t>
            </a:r>
            <a:endParaRPr lang="en-US" sz="3200" b="1" dirty="0"/>
          </a:p>
          <a:p>
            <a:pPr>
              <a:lnSpc>
                <a:spcPct val="80000"/>
              </a:lnSpc>
            </a:pPr>
            <a:endParaRPr lang="en-US" sz="1500" b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100" dirty="0" smtClean="0"/>
              <a:t>Answering for the actions of others within one’s group.  (Share action-causing attitudes)</a:t>
            </a:r>
            <a:endParaRPr lang="en-US" sz="2100" dirty="0"/>
          </a:p>
          <a:p>
            <a:pPr lvl="1">
              <a:lnSpc>
                <a:spcPct val="80000"/>
              </a:lnSpc>
            </a:pPr>
            <a:endParaRPr lang="en-US" sz="2100" dirty="0"/>
          </a:p>
          <a:p>
            <a:pPr lvl="1">
              <a:lnSpc>
                <a:spcPct val="80000"/>
              </a:lnSpc>
            </a:pPr>
            <a:r>
              <a:rPr lang="en-US" sz="2100" dirty="0" smtClean="0"/>
              <a:t>Providing moral support to group members when they have gone astray.</a:t>
            </a:r>
          </a:p>
          <a:p>
            <a:pPr lvl="1">
              <a:lnSpc>
                <a:spcPct val="80000"/>
              </a:lnSpc>
            </a:pPr>
            <a:endParaRPr lang="en-US" sz="2100" dirty="0" smtClean="0"/>
          </a:p>
          <a:p>
            <a:pPr lvl="1">
              <a:lnSpc>
                <a:spcPct val="80000"/>
              </a:lnSpc>
            </a:pPr>
            <a:r>
              <a:rPr lang="en-US" sz="2100" dirty="0" smtClean="0"/>
              <a:t>Does not entail accepting blame for their actions</a:t>
            </a:r>
            <a:endParaRPr lang="en-US" sz="17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981200"/>
            <a:ext cx="42672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3200" b="1" dirty="0"/>
              <a:t>Responsibility as a Virtue</a:t>
            </a:r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800" dirty="0"/>
              <a:t>When responsibility becomes </a:t>
            </a:r>
            <a:r>
              <a:rPr lang="en-US" sz="1800" b="1" dirty="0"/>
              <a:t>proactive</a:t>
            </a:r>
            <a:r>
              <a:rPr lang="en-US" sz="1800" dirty="0"/>
              <a:t> and </a:t>
            </a:r>
            <a:r>
              <a:rPr lang="en-US" sz="1800" b="1" dirty="0"/>
              <a:t>supererogatory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(i.e., goes beyond what is minimally required)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Uncovering risk and preventing harm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Recognizing and taking advantage of opportunities to promote value,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Expanding </a:t>
            </a:r>
            <a:r>
              <a:rPr lang="en-US" sz="1800" dirty="0" smtClean="0"/>
              <a:t>range of control</a:t>
            </a:r>
            <a:r>
              <a:rPr lang="en-US" sz="1800" dirty="0"/>
              <a:t>,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Caring for stakeholders and their goods, and </a:t>
            </a:r>
            <a:r>
              <a:rPr lang="en-US" sz="1800" dirty="0" smtClean="0"/>
              <a:t>…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Also indignation, shame, guilt, pride and other participatory, self-referential emotions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Developing overlapping  role responsibilities</a:t>
            </a:r>
            <a:endParaRPr lang="en-US" sz="1800" b="1" dirty="0" smtClean="0">
              <a:solidFill>
                <a:schemeClr val="bg2"/>
              </a:solidFill>
            </a:endParaRPr>
          </a:p>
          <a:p>
            <a:pPr lvl="1">
              <a:lnSpc>
                <a:spcPct val="80000"/>
              </a:lnSpc>
            </a:pPr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/>
              <a:t>Responsibilities as Employees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524000"/>
            <a:ext cx="4495800" cy="4953000"/>
          </a:xfrm>
        </p:spPr>
        <p:txBody>
          <a:bodyPr/>
          <a:lstStyle/>
          <a:p>
            <a:r>
              <a:rPr lang="en-US" sz="3600" b="1" dirty="0"/>
              <a:t>Contractual obligations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Working hours</a:t>
            </a:r>
          </a:p>
          <a:p>
            <a:pPr lvl="1"/>
            <a:r>
              <a:rPr lang="en-US" dirty="0"/>
              <a:t>Job responsibilities</a:t>
            </a:r>
          </a:p>
          <a:p>
            <a:pPr lvl="1"/>
            <a:r>
              <a:rPr lang="en-US" dirty="0"/>
              <a:t>Codes of ethics</a:t>
            </a:r>
          </a:p>
          <a:p>
            <a:pPr lvl="1"/>
            <a:r>
              <a:rPr lang="en-US" dirty="0"/>
              <a:t>Position in org decision structure</a:t>
            </a:r>
          </a:p>
          <a:p>
            <a:pPr lvl="1"/>
            <a:r>
              <a:rPr lang="en-US" dirty="0"/>
              <a:t>HR issues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676400"/>
            <a:ext cx="4267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/>
              <a:t>As Employees (law of agency)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Honor Employer interests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Follow legal orders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Avoid conflicts of interests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Maintain confidences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0413"/>
          </a:xfrm>
        </p:spPr>
        <p:txBody>
          <a:bodyPr>
            <a:normAutofit fontScale="90000"/>
          </a:bodyPr>
          <a:lstStyle/>
          <a:p>
            <a:r>
              <a:rPr lang="en-US"/>
              <a:t>Responsibilities to Client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Exercise </a:t>
            </a:r>
            <a:r>
              <a:rPr lang="en-US" sz="2400" b="1" dirty="0"/>
              <a:t>due</a:t>
            </a:r>
            <a:r>
              <a:rPr lang="en-US" sz="2400" dirty="0"/>
              <a:t> </a:t>
            </a:r>
            <a:r>
              <a:rPr lang="en-US" sz="2400" b="1" dirty="0"/>
              <a:t>care</a:t>
            </a:r>
            <a:r>
              <a:rPr lang="en-US" sz="2400" dirty="0"/>
              <a:t> in carrying out interests of client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Due care defined in terms of professional standards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Avoiding bad faith, negligence or recklessness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Avoid </a:t>
            </a:r>
            <a:r>
              <a:rPr lang="en-US" sz="2400" b="1" dirty="0"/>
              <a:t>conflicts</a:t>
            </a:r>
            <a:r>
              <a:rPr lang="en-US" sz="2400" dirty="0"/>
              <a:t> </a:t>
            </a:r>
            <a:r>
              <a:rPr lang="en-US" sz="2400" b="1" dirty="0"/>
              <a:t>of</a:t>
            </a:r>
            <a:r>
              <a:rPr lang="en-US" sz="2400" dirty="0"/>
              <a:t> </a:t>
            </a:r>
            <a:r>
              <a:rPr lang="en-US" sz="2400" b="1" dirty="0"/>
              <a:t>interests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b="1" dirty="0"/>
              <a:t>Maintain</a:t>
            </a:r>
            <a:r>
              <a:rPr lang="en-US" sz="2400" dirty="0"/>
              <a:t> </a:t>
            </a:r>
            <a:r>
              <a:rPr lang="en-US" sz="2400" b="1" dirty="0"/>
              <a:t>confidences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When </a:t>
            </a:r>
            <a:r>
              <a:rPr lang="en-US" sz="2400" b="1" dirty="0"/>
              <a:t>professional</a:t>
            </a:r>
            <a:r>
              <a:rPr lang="en-US" sz="2400" dirty="0"/>
              <a:t> </a:t>
            </a:r>
            <a:r>
              <a:rPr lang="en-US" sz="2400" b="1" dirty="0"/>
              <a:t>judgment</a:t>
            </a:r>
            <a:r>
              <a:rPr lang="en-US" sz="2400" dirty="0"/>
              <a:t> is overruled, notify client of consequences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Includes dissent when issues of public health and safety are involved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May require that engineers do not approve plans even when public safety is not involved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Maintaining </a:t>
            </a:r>
            <a:r>
              <a:rPr lang="en-US" sz="2400" b="1" dirty="0"/>
              <a:t>trust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Responsibilities to Peers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Give peers </a:t>
            </a:r>
            <a:r>
              <a:rPr lang="en-US" b="1" dirty="0"/>
              <a:t>due</a:t>
            </a:r>
            <a:r>
              <a:rPr lang="en-US" dirty="0"/>
              <a:t> credit for their work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Refrain from </a:t>
            </a:r>
            <a:r>
              <a:rPr lang="en-US" b="1" dirty="0"/>
              <a:t>slandering peers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Share research</a:t>
            </a:r>
            <a:r>
              <a:rPr lang="en-US" dirty="0"/>
              <a:t> and innovation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Refrain from </a:t>
            </a:r>
            <a:r>
              <a:rPr lang="en-US" b="1" dirty="0"/>
              <a:t>disloyal competition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Responsibilities to Profession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r>
              <a:rPr lang="en-US" dirty="0"/>
              <a:t>Work to uphold the </a:t>
            </a:r>
            <a:r>
              <a:rPr lang="en-US" b="1" dirty="0"/>
              <a:t>reputation and integrity of the profession</a:t>
            </a:r>
          </a:p>
          <a:p>
            <a:endParaRPr lang="en-US" dirty="0"/>
          </a:p>
          <a:p>
            <a:r>
              <a:rPr lang="en-US" b="1" dirty="0"/>
              <a:t>Support ethical professionals</a:t>
            </a:r>
          </a:p>
          <a:p>
            <a:endParaRPr lang="en-US" dirty="0"/>
          </a:p>
          <a:p>
            <a:r>
              <a:rPr lang="en-US" dirty="0"/>
              <a:t>Honor and support professional standards and </a:t>
            </a:r>
            <a:r>
              <a:rPr lang="en-US" b="1" dirty="0"/>
              <a:t>professional codes of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Proactive Responsibility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Going Above and Beyond the Minimum</a:t>
            </a:r>
          </a:p>
          <a:p>
            <a:r>
              <a:rPr lang="en-US" dirty="0">
                <a:solidFill>
                  <a:schemeClr val="tx1"/>
                </a:solidFill>
              </a:rPr>
              <a:t>Responsibility as a Virtue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Responsibility as a Virtue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/>
              <a:t>Proactive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Future-oriented, focusing on preventing harm and realizing value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3600" b="1" dirty="0"/>
              <a:t>Supererogatory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Goes above and beyond what is minimally required for avoiding blame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8388"/>
          </a:xfrm>
        </p:spPr>
        <p:txBody>
          <a:bodyPr/>
          <a:lstStyle/>
          <a:p>
            <a:r>
              <a:rPr lang="en-US" sz="4800" b="1"/>
              <a:t>Responsibility as a Virtue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b="1" dirty="0"/>
              <a:t>Uncovering risk and preventing harm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Uncovering risk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Imaginatively reconstructing ordinary situations to produce scenarios in which normal events take on unusual configurations and produce harm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Preventing harm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Developing/designing effective counter-measures to these scenarios to prevent the latent harms from occurring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8388"/>
          </a:xfrm>
        </p:spPr>
        <p:txBody>
          <a:bodyPr/>
          <a:lstStyle/>
          <a:p>
            <a:r>
              <a:rPr lang="en-US" b="1"/>
              <a:t>Responsibility as a Virtue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r>
              <a:rPr lang="en-US" sz="3600" b="1" dirty="0"/>
              <a:t>Recognizing and taking advantage of opportunities to promote value</a:t>
            </a:r>
          </a:p>
          <a:p>
            <a:endParaRPr lang="en-US" sz="2800" dirty="0"/>
          </a:p>
          <a:p>
            <a:pPr lvl="1"/>
            <a:r>
              <a:rPr lang="en-US" sz="2500" dirty="0"/>
              <a:t>Developing an expertise in participatory design methodologies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Working to uncover community needs 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Creatively using one’s professional knowledge and skill to respond to these needs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Responsibility as a Virtue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b="1" dirty="0"/>
              <a:t>Expanding area of control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Not giving way to the temptation to retreat from action in order to avoid blame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Extending knowledge and skills to fill in gaps that can lead to loss of control accidents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See Ladd, </a:t>
            </a:r>
            <a:r>
              <a:rPr lang="en-US" sz="2400" dirty="0" err="1"/>
              <a:t>Perrow</a:t>
            </a:r>
            <a:r>
              <a:rPr lang="en-US" sz="2400" dirty="0"/>
              <a:t>, and Reason for description of loss of control accidents</a:t>
            </a:r>
          </a:p>
          <a:p>
            <a:pPr lvl="1">
              <a:lnSpc>
                <a:spcPct val="80000"/>
              </a:lnSpc>
            </a:pPr>
            <a:r>
              <a:rPr lang="en-US" sz="2000" dirty="0" err="1"/>
              <a:t>Perrow</a:t>
            </a:r>
            <a:r>
              <a:rPr lang="en-US" sz="2000" dirty="0"/>
              <a:t>: Chain reaction metaphor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Reason: Disease metaphor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Ladd: Accidents caused by lack of care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Responsibility as a Virtue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600" b="1" dirty="0"/>
              <a:t>Caring for stakeholders and their goods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Lack of care is at the root of many normal accidents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err="1"/>
              <a:t>Boisjoly</a:t>
            </a:r>
            <a:r>
              <a:rPr lang="en-US" sz="2800" dirty="0"/>
              <a:t> tests: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Is it safe enough for someone I care about? 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Identify oneself with one’s designs and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600"/>
              <a:t>Where one falls below the moral minimum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Prerequisites </a:t>
            </a:r>
            <a:r>
              <a:rPr lang="en-US" dirty="0">
                <a:solidFill>
                  <a:schemeClr val="tx1"/>
                </a:solidFill>
              </a:rPr>
              <a:t>for Blaming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Responsibility as a Virtue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b="1" dirty="0"/>
              <a:t>Developing </a:t>
            </a:r>
            <a:r>
              <a:rPr lang="en-US" b="1" dirty="0" smtClean="0"/>
              <a:t>overlapping </a:t>
            </a:r>
            <a:r>
              <a:rPr lang="en-US" b="1" dirty="0"/>
              <a:t>of role responsibilities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The scope or range of one’s role responsibilities overlap with others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One “takes up” task-responsibilities that others have “dropped”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Recognition that responsibilities can and should be </a:t>
            </a:r>
            <a:r>
              <a:rPr lang="en-US" sz="2800" dirty="0" smtClean="0"/>
              <a:t>shared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Hitting the volleyball between different players or between front and back row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Responsibility as a Virtue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/>
              <a:t>Taking responsibility can be understood as a virtue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Publicity Test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Computing specialists choose actions and designs that reveal them as responsible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These actions and designs would be chosen by </a:t>
            </a:r>
            <a:r>
              <a:rPr lang="en-US" dirty="0" smtClean="0"/>
              <a:t>MECP (=morally responsible computing professional)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/>
              <a:t>Virtue Ethics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630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Virtue comes from the Greek word, </a:t>
            </a:r>
            <a:r>
              <a:rPr lang="en-US" b="1" i="1" dirty="0" err="1"/>
              <a:t>arete</a:t>
            </a:r>
            <a:r>
              <a:rPr lang="en-US" b="1" dirty="0"/>
              <a:t>, which means excellence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Represent characteristics that exemplify human excellences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Stem from dispositions that are refined by moral reason and appropriate emotion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Especially suited to promoting the common goods around which professional roles are constituted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Preventing harm, Promoting safety &amp; health, Enhancing well-being, Maintaining/promoting client trust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Virtue as the mean between two extremes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Aristotle characterizes virtue as the skill of identifying and acting from the mean between two extremes, excess and defect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Courage is the skill of identifying the mean between two extremes in facing danger</a:t>
            </a:r>
          </a:p>
          <a:p>
            <a:pPr lvl="1">
              <a:lnSpc>
                <a:spcPct val="90000"/>
              </a:lnSpc>
            </a:pPr>
            <a:r>
              <a:rPr lang="en-US"/>
              <a:t>Recklessness—taking too great a risk</a:t>
            </a:r>
          </a:p>
          <a:p>
            <a:pPr lvl="1">
              <a:lnSpc>
                <a:spcPct val="90000"/>
              </a:lnSpc>
            </a:pPr>
            <a:r>
              <a:rPr lang="en-US"/>
              <a:t>Cowardice—taking too little risk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4000" b="1"/>
              <a:t>Responsibility as a Virtue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219200"/>
          <a:ext cx="8229600" cy="542544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52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Defect: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Irresponsibility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Taking Responsibility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Excess: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Carrying the World on Your Shoulders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Negligence and recklessness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Egocentric or egoistic attitude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Retreating to avoid blame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Apathy &amp; Indifference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 Mapping RR into separate domains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Uncovering risk and preventing harm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Recognizing and exploiting oppor-tunities to do good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Extending causal control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Attitude of care for region of RR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 Overlapping mapping of RR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Paralysis of analysis and action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Telescopic Philanthropy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Trying to control everything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Too much care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 Mapping includes everything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Capacity Responsibility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US" dirty="0"/>
              <a:t>Conditions that connect an agent with an action for moral evaluation</a:t>
            </a:r>
          </a:p>
          <a:p>
            <a:endParaRPr lang="en-US" dirty="0"/>
          </a:p>
          <a:p>
            <a:r>
              <a:rPr lang="en-US" dirty="0"/>
              <a:t>When one is capacity responsible, one is </a:t>
            </a:r>
          </a:p>
          <a:p>
            <a:endParaRPr lang="en-US" dirty="0"/>
          </a:p>
          <a:p>
            <a:pPr lvl="1"/>
            <a:r>
              <a:rPr lang="en-US" dirty="0"/>
              <a:t>…capable of acting </a:t>
            </a:r>
            <a:r>
              <a:rPr lang="en-US" b="1" dirty="0"/>
              <a:t>freely</a:t>
            </a:r>
            <a:r>
              <a:rPr lang="en-US" dirty="0"/>
              <a:t> and </a:t>
            </a:r>
            <a:r>
              <a:rPr lang="en-US" b="1" dirty="0"/>
              <a:t>knowingly</a:t>
            </a:r>
            <a:r>
              <a:rPr lang="en-US" dirty="0"/>
              <a:t> in a given situation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Acting </a:t>
            </a:r>
            <a:r>
              <a:rPr lang="en-US" b="1" dirty="0"/>
              <a:t>Freely</a:t>
            </a:r>
            <a:r>
              <a:rPr lang="en-US" dirty="0"/>
              <a:t>…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When we act freely, we act without compulsion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Compulsion </a:t>
            </a:r>
            <a:r>
              <a:rPr lang="en-US" sz="2800" dirty="0"/>
              <a:t>is the production of a state of mind or body independently of the </a:t>
            </a:r>
            <a:r>
              <a:rPr lang="en-US" sz="2800" dirty="0" smtClean="0"/>
              <a:t>will  (F. H. Bradley)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O</a:t>
            </a:r>
            <a:r>
              <a:rPr lang="en-US" sz="2400" dirty="0" smtClean="0"/>
              <a:t>verwhelming </a:t>
            </a:r>
            <a:r>
              <a:rPr lang="en-US" sz="2400" dirty="0"/>
              <a:t>fear </a:t>
            </a:r>
            <a:r>
              <a:rPr lang="en-US" sz="2400" dirty="0" smtClean="0"/>
              <a:t>compels </a:t>
            </a:r>
            <a:r>
              <a:rPr lang="en-US" sz="2400" dirty="0"/>
              <a:t>me to do something that I would not do in a calm state of mind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When somebody pushes me, they create a state of body (my falling toward the floor) which runs contrary to my actual will (remaining standing)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Acting </a:t>
            </a:r>
            <a:r>
              <a:rPr lang="en-US" b="1" dirty="0"/>
              <a:t>knowingly</a:t>
            </a:r>
            <a:r>
              <a:rPr lang="en-US" dirty="0"/>
              <a:t>…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Acting knowingly means acting free from two kinds of ignorance: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/>
              <a:t>Moral ignorance</a:t>
            </a:r>
            <a:r>
              <a:rPr lang="en-US" dirty="0"/>
              <a:t> (Not being able to appreciate the moral quality of my actions)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/>
              <a:t>Specific ignorance</a:t>
            </a:r>
            <a:r>
              <a:rPr lang="en-US" dirty="0"/>
              <a:t> (Not knowing important details in the situation in which I am acting)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b="1" dirty="0"/>
              <a:t>Moral Ignorance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b="1" dirty="0"/>
              <a:t>Moral sense (the ability to appreciate the moral quality of my actions) includes…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bringing moral </a:t>
            </a:r>
            <a:r>
              <a:rPr lang="en-US" sz="2400" dirty="0" smtClean="0"/>
              <a:t>concepts, rules, </a:t>
            </a:r>
            <a:r>
              <a:rPr lang="en-US" sz="2400" dirty="0"/>
              <a:t>and principles to bear on the </a:t>
            </a:r>
            <a:r>
              <a:rPr lang="en-US" sz="2400" dirty="0" smtClean="0"/>
              <a:t>situation  (social injustice)</a:t>
            </a: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responding in an emotionally appropriate way to the </a:t>
            </a:r>
            <a:r>
              <a:rPr lang="en-US" sz="2400" dirty="0" smtClean="0"/>
              <a:t>situation (indignation and rightful resentment)</a:t>
            </a: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shaping one’s actions in accordance with moral understanding and moral </a:t>
            </a:r>
            <a:r>
              <a:rPr lang="en-US" sz="2400" dirty="0" smtClean="0"/>
              <a:t>emotion (opposing injustice with justice)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Specific Ignorance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/>
              <a:t>One fails to act responsibly in a situation because one lacks crucially relevant situational details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I betray my sister’s secret 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But I am not responsible because I did not know that what I told was in fact a secret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My ignorance of that crucial detail relieves me of responsibility in this situation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2130</Words>
  <Application>Microsoft Office PowerPoint</Application>
  <PresentationFormat>On-screen Show (4:3)</PresentationFormat>
  <Paragraphs>357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Professional Responsibility</vt:lpstr>
      <vt:lpstr>Reactive Senses of Responsibility</vt:lpstr>
      <vt:lpstr>Proactive Senses of Responsibility</vt:lpstr>
      <vt:lpstr>Where one falls below the moral minimum</vt:lpstr>
      <vt:lpstr>Capacity Responsibility</vt:lpstr>
      <vt:lpstr>Acting Freely…</vt:lpstr>
      <vt:lpstr>Acting knowingly…</vt:lpstr>
      <vt:lpstr>Moral Ignorance</vt:lpstr>
      <vt:lpstr>Specific Ignorance</vt:lpstr>
      <vt:lpstr>Not satisfying the knowledge and volitional conditions allows for excuses</vt:lpstr>
      <vt:lpstr>Exception for Excuses</vt:lpstr>
      <vt:lpstr>Mitigating or exculpating conditions</vt:lpstr>
      <vt:lpstr>Blame Responsibility</vt:lpstr>
      <vt:lpstr>Blame Responsibility: Prerequisites</vt:lpstr>
      <vt:lpstr>Blame Responsibility: Prerequisites</vt:lpstr>
      <vt:lpstr>Blame Responsibility: Prerequisites</vt:lpstr>
      <vt:lpstr>Blame Responsibility: Results</vt:lpstr>
      <vt:lpstr>A Brief Excursion on Moral Fault</vt:lpstr>
      <vt:lpstr>Moral Fault: Intentional Wrongdoing</vt:lpstr>
      <vt:lpstr>Moral Fault: Negligence</vt:lpstr>
      <vt:lpstr>Moral Fault: Recklessness</vt:lpstr>
      <vt:lpstr>Feinberg on Negligence and Recklessness</vt:lpstr>
      <vt:lpstr>Role Responsibility</vt:lpstr>
      <vt:lpstr>Role Responsibility</vt:lpstr>
      <vt:lpstr>Sources of Role Responsibilities</vt:lpstr>
      <vt:lpstr>Sources of Role Responsibilities</vt:lpstr>
      <vt:lpstr>Role Responsibilities arise out of key relations of computing professional (AMC/IEEE Code)</vt:lpstr>
      <vt:lpstr>Role Responsibilities in Code</vt:lpstr>
      <vt:lpstr>Other Responsibilities to Public </vt:lpstr>
      <vt:lpstr>Responsibilities as Employees</vt:lpstr>
      <vt:lpstr>Responsibilities to Client</vt:lpstr>
      <vt:lpstr>Responsibilities to Peers</vt:lpstr>
      <vt:lpstr>Responsibilities to Profession</vt:lpstr>
      <vt:lpstr>Proactive Responsibility</vt:lpstr>
      <vt:lpstr>Responsibility as a Virtue</vt:lpstr>
      <vt:lpstr>Responsibility as a Virtue</vt:lpstr>
      <vt:lpstr>Responsibility as a Virtue</vt:lpstr>
      <vt:lpstr>Responsibility as a Virtue</vt:lpstr>
      <vt:lpstr>Responsibility as a Virtue</vt:lpstr>
      <vt:lpstr>Responsibility as a Virtue</vt:lpstr>
      <vt:lpstr>Responsibility as a Virtue</vt:lpstr>
      <vt:lpstr>Virtue Ethics</vt:lpstr>
      <vt:lpstr>Virtue as the mean between two extremes</vt:lpstr>
      <vt:lpstr>Responsibility as a Virtue</vt:lpstr>
    </vt:vector>
  </TitlesOfParts>
  <Company> University of Puerto Rico at Mayaguez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Responsible Computing</dc:title>
  <dc:creator> </dc:creator>
  <cp:lastModifiedBy> </cp:lastModifiedBy>
  <cp:revision>28</cp:revision>
  <dcterms:created xsi:type="dcterms:W3CDTF">2003-12-22T10:42:25Z</dcterms:created>
  <dcterms:modified xsi:type="dcterms:W3CDTF">2010-10-14T21:13:08Z</dcterms:modified>
</cp:coreProperties>
</file>